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421" r:id="rId2"/>
    <p:sldId id="424" r:id="rId3"/>
    <p:sldId id="448" r:id="rId4"/>
    <p:sldId id="453" r:id="rId5"/>
    <p:sldId id="449" r:id="rId6"/>
    <p:sldId id="447" r:id="rId7"/>
    <p:sldId id="451" r:id="rId8"/>
    <p:sldId id="452" r:id="rId9"/>
    <p:sldId id="454" r:id="rId10"/>
    <p:sldId id="456" r:id="rId11"/>
    <p:sldId id="428" r:id="rId12"/>
    <p:sldId id="458" r:id="rId13"/>
    <p:sldId id="459" r:id="rId14"/>
    <p:sldId id="460" r:id="rId15"/>
    <p:sldId id="462" r:id="rId16"/>
    <p:sldId id="463" r:id="rId17"/>
    <p:sldId id="464" r:id="rId18"/>
    <p:sldId id="431" r:id="rId19"/>
    <p:sldId id="467" r:id="rId20"/>
    <p:sldId id="468" r:id="rId21"/>
    <p:sldId id="466" r:id="rId22"/>
    <p:sldId id="473" r:id="rId23"/>
    <p:sldId id="455" r:id="rId24"/>
    <p:sldId id="470" r:id="rId25"/>
    <p:sldId id="469" r:id="rId26"/>
    <p:sldId id="471" r:id="rId27"/>
  </p:sldIdLst>
  <p:sldSz cx="9144000" cy="6858000" type="screen4x3"/>
  <p:notesSz cx="7099300" cy="102235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clrMru>
    <a:srgbClr val="8FD400"/>
    <a:srgbClr val="73B5E0"/>
    <a:srgbClr val="704FBF"/>
    <a:srgbClr val="7F1454"/>
    <a:srgbClr val="EA4F00"/>
    <a:srgbClr val="8CD600"/>
    <a:srgbClr val="717073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485" autoAdjust="0"/>
    <p:restoredTop sz="88710" autoAdjust="0"/>
  </p:normalViewPr>
  <p:slideViewPr>
    <p:cSldViewPr>
      <p:cViewPr>
        <p:scale>
          <a:sx n="50" d="100"/>
          <a:sy n="50" d="100"/>
        </p:scale>
        <p:origin x="-2118" y="-318"/>
      </p:cViewPr>
      <p:guideLst>
        <p:guide orient="horz" pos="1434"/>
        <p:guide pos="1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3.8012306142276395E-2"/>
          <c:y val="4.9939284697846753E-2"/>
          <c:w val="0.93956342044344798"/>
          <c:h val="0.68103714068874044"/>
        </c:manualLayout>
      </c:layout>
      <c:lineChart>
        <c:grouping val="standard"/>
        <c:ser>
          <c:idx val="0"/>
          <c:order val="0"/>
          <c:tx>
            <c:strRef>
              <c:f>Munka1!$B$1</c:f>
              <c:strCache>
                <c:ptCount val="1"/>
                <c:pt idx="0">
                  <c:v>összes 15-69 éves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9"/>
              <c:layout>
                <c:manualLayout>
                  <c:x val="-2.8347015316657811E-2"/>
                  <c:y val="4.4623930122352523E-2"/>
                </c:manualLayout>
              </c:layout>
              <c:dLblPos val="r"/>
              <c:showVal val="1"/>
            </c:dLbl>
            <c:dLbl>
              <c:idx val="10"/>
              <c:layout>
                <c:manualLayout>
                  <c:x val="-2.5357618378059343E-2"/>
                  <c:y val="5.1176636454562899E-2"/>
                </c:manualLayout>
              </c:layout>
              <c:dLblPos val="r"/>
              <c:showVal val="1"/>
            </c:dLbl>
            <c:dLbl>
              <c:idx val="11"/>
              <c:layout>
                <c:manualLayout>
                  <c:x val="-2.8347015316657811E-2"/>
                  <c:y val="4.7900283288457704E-2"/>
                </c:manualLayout>
              </c:layout>
              <c:dLblPos val="r"/>
              <c:showVal val="1"/>
            </c:dLbl>
            <c:dLbl>
              <c:idx val="12"/>
              <c:layout>
                <c:manualLayout>
                  <c:x val="-2.3862919908759852E-2"/>
                  <c:y val="5.1176636454562899E-2"/>
                </c:manualLayout>
              </c:layout>
              <c:dLblPos val="r"/>
              <c:showVal val="1"/>
            </c:dLbl>
            <c:dLbl>
              <c:idx val="13"/>
              <c:layout>
                <c:manualLayout>
                  <c:x val="-2.6852316847358473E-2"/>
                  <c:y val="4.1347576956247585E-2"/>
                </c:manualLayout>
              </c:layout>
              <c:dLblPos val="r"/>
              <c:showVal val="1"/>
            </c:dLbl>
            <c:dLbl>
              <c:idx val="14"/>
              <c:layout>
                <c:manualLayout>
                  <c:x val="-1.5856279210615744E-2"/>
                  <c:y val="3.807122379014221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lang="hu-HU" sz="105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strRef>
              <c:f>Munka1!$A$2:$A$20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</c:strCache>
            </c:strRef>
          </c:cat>
          <c:val>
            <c:numRef>
              <c:f>Munka1!$B$2:$B$20</c:f>
              <c:numCache>
                <c:formatCode>General</c:formatCode>
                <c:ptCount val="19"/>
                <c:pt idx="0">
                  <c:v>10</c:v>
                </c:pt>
                <c:pt idx="1">
                  <c:v>13</c:v>
                </c:pt>
                <c:pt idx="2">
                  <c:v>14</c:v>
                </c:pt>
                <c:pt idx="3">
                  <c:v>14</c:v>
                </c:pt>
                <c:pt idx="4">
                  <c:v>22</c:v>
                </c:pt>
                <c:pt idx="5">
                  <c:v>28</c:v>
                </c:pt>
                <c:pt idx="6">
                  <c:v>34</c:v>
                </c:pt>
                <c:pt idx="7">
                  <c:v>41</c:v>
                </c:pt>
                <c:pt idx="8">
                  <c:v>47</c:v>
                </c:pt>
                <c:pt idx="9">
                  <c:v>49</c:v>
                </c:pt>
                <c:pt idx="10">
                  <c:v>52</c:v>
                </c:pt>
                <c:pt idx="11">
                  <c:v>55</c:v>
                </c:pt>
                <c:pt idx="12">
                  <c:v>56</c:v>
                </c:pt>
                <c:pt idx="13">
                  <c:v>58</c:v>
                </c:pt>
                <c:pt idx="14">
                  <c:v>60</c:v>
                </c:pt>
                <c:pt idx="15">
                  <c:v>61</c:v>
                </c:pt>
                <c:pt idx="16">
                  <c:v>61</c:v>
                </c:pt>
                <c:pt idx="17">
                  <c:v>62</c:v>
                </c:pt>
                <c:pt idx="18">
                  <c:v>63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15-24 éves</c:v>
                </c:pt>
              </c:strCache>
            </c:strRef>
          </c:tx>
          <c:spPr>
            <a:ln>
              <a:solidFill>
                <a:srgbClr val="5A97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solidFill>
                <a:srgbClr val="5A97CC"/>
              </a:solidFill>
              <a:ln>
                <a:solidFill>
                  <a:srgbClr val="5A97C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txPr>
              <a:bodyPr/>
              <a:lstStyle/>
              <a:p>
                <a:pPr>
                  <a:defRPr lang="hu-HU" sz="1050" b="1">
                    <a:solidFill>
                      <a:srgbClr val="5A97CC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strRef>
              <c:f>Munka1!$A$2:$A$20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</c:strCache>
            </c:strRef>
          </c:cat>
          <c:val>
            <c:numRef>
              <c:f>Munka1!$C$2:$C$20</c:f>
              <c:numCache>
                <c:formatCode>General</c:formatCode>
                <c:ptCount val="19"/>
                <c:pt idx="0">
                  <c:v>29</c:v>
                </c:pt>
                <c:pt idx="1">
                  <c:v>34</c:v>
                </c:pt>
                <c:pt idx="2">
                  <c:v>35</c:v>
                </c:pt>
                <c:pt idx="3">
                  <c:v>35</c:v>
                </c:pt>
                <c:pt idx="4">
                  <c:v>50</c:v>
                </c:pt>
                <c:pt idx="5">
                  <c:v>60</c:v>
                </c:pt>
                <c:pt idx="6">
                  <c:v>65</c:v>
                </c:pt>
                <c:pt idx="7">
                  <c:v>72</c:v>
                </c:pt>
                <c:pt idx="8">
                  <c:v>80</c:v>
                </c:pt>
                <c:pt idx="9">
                  <c:v>76</c:v>
                </c:pt>
                <c:pt idx="10">
                  <c:v>84</c:v>
                </c:pt>
                <c:pt idx="11">
                  <c:v>84</c:v>
                </c:pt>
                <c:pt idx="12">
                  <c:v>84</c:v>
                </c:pt>
                <c:pt idx="13">
                  <c:v>86</c:v>
                </c:pt>
                <c:pt idx="14">
                  <c:v>89</c:v>
                </c:pt>
                <c:pt idx="15">
                  <c:v>88</c:v>
                </c:pt>
                <c:pt idx="16" formatCode="0">
                  <c:v>88.563949433306604</c:v>
                </c:pt>
                <c:pt idx="17">
                  <c:v>90</c:v>
                </c:pt>
                <c:pt idx="18">
                  <c:v>90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25-34 éves</c:v>
                </c:pt>
              </c:strCache>
            </c:strRef>
          </c:tx>
          <c:spPr>
            <a:ln>
              <a:solidFill>
                <a:srgbClr val="FE7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9"/>
            <c:spPr>
              <a:solidFill>
                <a:srgbClr val="FE7F00"/>
              </a:solidFill>
              <a:ln>
                <a:solidFill>
                  <a:srgbClr val="FE7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txPr>
              <a:bodyPr/>
              <a:lstStyle/>
              <a:p>
                <a:pPr>
                  <a:defRPr lang="hu-HU" sz="1050" b="1">
                    <a:solidFill>
                      <a:srgbClr val="FE7F00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strRef>
              <c:f>Munka1!$A$2:$A$20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</c:strCache>
            </c:strRef>
          </c:cat>
          <c:val>
            <c:numRef>
              <c:f>Munka1!$D$2:$D$20</c:f>
              <c:numCache>
                <c:formatCode>General</c:formatCode>
                <c:ptCount val="19"/>
                <c:pt idx="0">
                  <c:v>12</c:v>
                </c:pt>
                <c:pt idx="1">
                  <c:v>15</c:v>
                </c:pt>
                <c:pt idx="2">
                  <c:v>17</c:v>
                </c:pt>
                <c:pt idx="3">
                  <c:v>19</c:v>
                </c:pt>
                <c:pt idx="4">
                  <c:v>29</c:v>
                </c:pt>
                <c:pt idx="5">
                  <c:v>35</c:v>
                </c:pt>
                <c:pt idx="6">
                  <c:v>42</c:v>
                </c:pt>
                <c:pt idx="7">
                  <c:v>52</c:v>
                </c:pt>
                <c:pt idx="8">
                  <c:v>60</c:v>
                </c:pt>
                <c:pt idx="9">
                  <c:v>63</c:v>
                </c:pt>
                <c:pt idx="10">
                  <c:v>67</c:v>
                </c:pt>
                <c:pt idx="11">
                  <c:v>67</c:v>
                </c:pt>
                <c:pt idx="12">
                  <c:v>71</c:v>
                </c:pt>
                <c:pt idx="13">
                  <c:v>73</c:v>
                </c:pt>
                <c:pt idx="14">
                  <c:v>79</c:v>
                </c:pt>
                <c:pt idx="15">
                  <c:v>79</c:v>
                </c:pt>
                <c:pt idx="16" formatCode="0">
                  <c:v>78.924311097001478</c:v>
                </c:pt>
                <c:pt idx="17">
                  <c:v>80</c:v>
                </c:pt>
                <c:pt idx="18">
                  <c:v>81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Munka1!$E$1</c:f>
              <c:strCache>
                <c:ptCount val="1"/>
                <c:pt idx="0">
                  <c:v>35-49 éves</c:v>
                </c:pt>
              </c:strCache>
            </c:strRef>
          </c:tx>
          <c:spPr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4"/>
              <c:layout>
                <c:manualLayout>
                  <c:x val="-1.973001979475092E-3"/>
                  <c:y val="1.413759290202585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2.2898780549665473E-2"/>
                  <c:y val="4.6901124563077386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1.9909383611066818E-2"/>
                  <c:y val="3.707206506476244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-2.7382875957563557E-2"/>
                  <c:y val="6.9835596725814034E-2"/>
                </c:manualLayout>
              </c:layout>
              <c:dLblPos val="r"/>
              <c:showVal val="1"/>
            </c:dLbl>
            <c:dLbl>
              <c:idx val="8"/>
              <c:layout>
                <c:manualLayout>
                  <c:x val="-2.5888177488264403E-2"/>
                  <c:y val="4.6901124563077386E-2"/>
                </c:manualLayout>
              </c:layout>
              <c:dLblPos val="r"/>
              <c:showVal val="1"/>
            </c:dLbl>
            <c:dLbl>
              <c:idx val="9"/>
              <c:layout>
                <c:manualLayout>
                  <c:x val="-2.6134822181574553E-2"/>
                  <c:y val="-3.5195664547955641E-2"/>
                </c:manualLayout>
              </c:layout>
              <c:dLblPos val="r"/>
              <c:showVal val="1"/>
            </c:dLbl>
            <c:dLbl>
              <c:idx val="10"/>
              <c:layout>
                <c:manualLayout>
                  <c:x val="-2.7246650698032403E-2"/>
                  <c:y val="-4.6158334123897304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lang="hu-HU" sz="1100"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strRef>
              <c:f>Munka1!$A$2:$A$20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</c:strCache>
            </c:strRef>
          </c:cat>
          <c:val>
            <c:numRef>
              <c:f>Munka1!$E$2:$E$20</c:f>
              <c:numCache>
                <c:formatCode>General</c:formatCode>
                <c:ptCount val="19"/>
                <c:pt idx="0">
                  <c:v>7</c:v>
                </c:pt>
                <c:pt idx="1">
                  <c:v>8</c:v>
                </c:pt>
                <c:pt idx="2">
                  <c:v>11</c:v>
                </c:pt>
                <c:pt idx="3">
                  <c:v>11</c:v>
                </c:pt>
                <c:pt idx="4">
                  <c:v>17</c:v>
                </c:pt>
                <c:pt idx="5">
                  <c:v>24</c:v>
                </c:pt>
                <c:pt idx="6">
                  <c:v>31</c:v>
                </c:pt>
                <c:pt idx="7">
                  <c:v>43</c:v>
                </c:pt>
                <c:pt idx="8">
                  <c:v>46</c:v>
                </c:pt>
                <c:pt idx="9">
                  <c:v>55</c:v>
                </c:pt>
                <c:pt idx="10">
                  <c:v>53</c:v>
                </c:pt>
                <c:pt idx="11">
                  <c:v>62</c:v>
                </c:pt>
                <c:pt idx="12">
                  <c:v>59</c:v>
                </c:pt>
                <c:pt idx="13">
                  <c:v>61</c:v>
                </c:pt>
                <c:pt idx="14">
                  <c:v>64</c:v>
                </c:pt>
                <c:pt idx="15">
                  <c:v>65</c:v>
                </c:pt>
                <c:pt idx="16" formatCode="0">
                  <c:v>65.984741610167447</c:v>
                </c:pt>
                <c:pt idx="17">
                  <c:v>67</c:v>
                </c:pt>
                <c:pt idx="18">
                  <c:v>68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Munka1!$F$1</c:f>
              <c:strCache>
                <c:ptCount val="1"/>
                <c:pt idx="0">
                  <c:v>50-69 éves</c:v>
                </c:pt>
              </c:strCache>
            </c:strRef>
          </c:tx>
          <c:spPr>
            <a:ln>
              <a:solidFill>
                <a:srgbClr val="8FD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txPr>
              <a:bodyPr/>
              <a:lstStyle/>
              <a:p>
                <a:pPr>
                  <a:defRPr lang="hu-HU" sz="1100" b="1">
                    <a:solidFill>
                      <a:srgbClr val="00B050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cat>
            <c:strRef>
              <c:f>Munka1!$A$2:$A$20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</c:strCache>
            </c:strRef>
          </c:cat>
          <c:val>
            <c:numRef>
              <c:f>Munka1!$F$2:$F$20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6</c:v>
                </c:pt>
                <c:pt idx="5">
                  <c:v>7</c:v>
                </c:pt>
                <c:pt idx="6">
                  <c:v>11</c:v>
                </c:pt>
                <c:pt idx="7">
                  <c:v>14</c:v>
                </c:pt>
                <c:pt idx="8">
                  <c:v>16</c:v>
                </c:pt>
                <c:pt idx="9">
                  <c:v>20</c:v>
                </c:pt>
                <c:pt idx="10">
                  <c:v>21</c:v>
                </c:pt>
                <c:pt idx="11">
                  <c:v>25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32</c:v>
                </c:pt>
                <c:pt idx="16" formatCode="0">
                  <c:v>33.305696659753913</c:v>
                </c:pt>
                <c:pt idx="17">
                  <c:v>34</c:v>
                </c:pt>
                <c:pt idx="18">
                  <c:v>35</c:v>
                </c:pt>
              </c:numCache>
            </c:numRef>
          </c:val>
        </c:ser>
        <c:dLbls>
          <c:showVal val="1"/>
        </c:dLbls>
        <c:marker val="1"/>
        <c:axId val="68538752"/>
        <c:axId val="68540288"/>
      </c:lineChart>
      <c:catAx>
        <c:axId val="68538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hu-HU" sz="1000" b="0"/>
            </a:pPr>
            <a:endParaRPr lang="en-US"/>
          </a:p>
        </c:txPr>
        <c:crossAx val="68540288"/>
        <c:crosses val="autoZero"/>
        <c:auto val="1"/>
        <c:lblAlgn val="ctr"/>
        <c:lblOffset val="100"/>
      </c:catAx>
      <c:valAx>
        <c:axId val="68540288"/>
        <c:scaling>
          <c:orientation val="minMax"/>
        </c:scaling>
        <c:axPos val="l"/>
        <c:numFmt formatCode="0\%" sourceLinked="0"/>
        <c:tickLblPos val="nextTo"/>
        <c:txPr>
          <a:bodyPr/>
          <a:lstStyle/>
          <a:p>
            <a:pPr>
              <a:defRPr lang="hu-HU" sz="900">
                <a:solidFill>
                  <a:schemeClr val="bg1">
                    <a:lumMod val="75000"/>
                  </a:schemeClr>
                </a:solidFill>
              </a:defRPr>
            </a:pPr>
            <a:endParaRPr lang="en-US"/>
          </a:p>
        </c:txPr>
        <c:crossAx val="685387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24603854886199E-2"/>
          <c:y val="0.11590598614932167"/>
          <c:w val="0.21200202855297892"/>
          <c:h val="0.30526966132245703"/>
        </c:manualLayout>
      </c:layout>
      <c:txPr>
        <a:bodyPr/>
        <a:lstStyle/>
        <a:p>
          <a:pPr>
            <a:defRPr lang="hu-HU" sz="1100" b="1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6.3995754097071714E-2"/>
          <c:y val="1.6328358208955424E-2"/>
          <c:w val="0.91338990130445996"/>
          <c:h val="0.90390147254321118"/>
        </c:manualLayout>
      </c:layout>
      <c:barChart>
        <c:barDir val="col"/>
        <c:grouping val="clustered"/>
        <c:ser>
          <c:idx val="0"/>
          <c:order val="0"/>
          <c:tx>
            <c:strRef>
              <c:f>Munka1!$A$2</c:f>
              <c:strCache>
                <c:ptCount val="1"/>
                <c:pt idx="0">
                  <c:v>Item1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dLbls>
            <c:numFmt formatCode="#,##0" sourceLinked="0"/>
            <c:txPr>
              <a:bodyPr/>
              <a:lstStyle/>
              <a:p>
                <a:pPr>
                  <a:defRPr lang="hu-HU" sz="1200"/>
                </a:pPr>
                <a:endParaRPr lang="en-US"/>
              </a:p>
            </c:txPr>
            <c:showVal val="1"/>
          </c:dLbls>
          <c:cat>
            <c:strRef>
              <c:f>Munka1!$B$1:$T$1</c:f>
              <c:strCache>
                <c:ptCount val="19"/>
                <c:pt idx="0">
                  <c:v>2004. I.félév</c:v>
                </c:pt>
                <c:pt idx="1">
                  <c:v>2004. II. félév</c:v>
                </c:pt>
                <c:pt idx="2">
                  <c:v>2005. I. félév</c:v>
                </c:pt>
                <c:pt idx="3">
                  <c:v>2005. II. félév</c:v>
                </c:pt>
                <c:pt idx="4">
                  <c:v>2006. I. félév</c:v>
                </c:pt>
                <c:pt idx="5">
                  <c:v>2006. II.félév</c:v>
                </c:pt>
                <c:pt idx="6">
                  <c:v>2007. I. félév</c:v>
                </c:pt>
                <c:pt idx="7">
                  <c:v>2007. II. félév</c:v>
                </c:pt>
                <c:pt idx="8">
                  <c:v>2008. I. félév</c:v>
                </c:pt>
                <c:pt idx="9">
                  <c:v>2008. II. félév</c:v>
                </c:pt>
                <c:pt idx="10">
                  <c:v>2009. I. félév</c:v>
                </c:pt>
                <c:pt idx="11">
                  <c:v>2009. II. félév</c:v>
                </c:pt>
                <c:pt idx="12">
                  <c:v>2010. I. félév</c:v>
                </c:pt>
                <c:pt idx="13">
                  <c:v>2010. II. félév</c:v>
                </c:pt>
                <c:pt idx="14">
                  <c:v>2011.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</c:strCache>
            </c:strRef>
          </c:cat>
          <c:val>
            <c:numRef>
              <c:f>Munka1!$B$2:$T$2</c:f>
              <c:numCache>
                <c:formatCode>General</c:formatCode>
                <c:ptCount val="19"/>
                <c:pt idx="0">
                  <c:v>21</c:v>
                </c:pt>
                <c:pt idx="1">
                  <c:v>22</c:v>
                </c:pt>
                <c:pt idx="2">
                  <c:v>26</c:v>
                </c:pt>
                <c:pt idx="3">
                  <c:v>28</c:v>
                </c:pt>
                <c:pt idx="4">
                  <c:v>32</c:v>
                </c:pt>
                <c:pt idx="5">
                  <c:v>34</c:v>
                </c:pt>
                <c:pt idx="6">
                  <c:v>39</c:v>
                </c:pt>
                <c:pt idx="7">
                  <c:v>41</c:v>
                </c:pt>
                <c:pt idx="8">
                  <c:v>46</c:v>
                </c:pt>
                <c:pt idx="9">
                  <c:v>49</c:v>
                </c:pt>
                <c:pt idx="10">
                  <c:v>52</c:v>
                </c:pt>
                <c:pt idx="11">
                  <c:v>55</c:v>
                </c:pt>
                <c:pt idx="12">
                  <c:v>56</c:v>
                </c:pt>
                <c:pt idx="13">
                  <c:v>58</c:v>
                </c:pt>
                <c:pt idx="14">
                  <c:v>60</c:v>
                </c:pt>
                <c:pt idx="15">
                  <c:v>61</c:v>
                </c:pt>
                <c:pt idx="16">
                  <c:v>61</c:v>
                </c:pt>
                <c:pt idx="17">
                  <c:v>62</c:v>
                </c:pt>
                <c:pt idx="18">
                  <c:v>63</c:v>
                </c:pt>
              </c:numCache>
            </c:numRef>
          </c:val>
        </c:ser>
        <c:gapWidth val="18"/>
        <c:axId val="76958336"/>
        <c:axId val="76984704"/>
      </c:barChart>
      <c:catAx>
        <c:axId val="76958336"/>
        <c:scaling>
          <c:orientation val="minMax"/>
        </c:scaling>
        <c:axPos val="b"/>
        <c:tickLblPos val="nextTo"/>
        <c:txPr>
          <a:bodyPr rot="-2700000" vert="horz"/>
          <a:lstStyle/>
          <a:p>
            <a:pPr>
              <a:defRPr lang="hu-HU" sz="1000" b="0"/>
            </a:pPr>
            <a:endParaRPr lang="en-US"/>
          </a:p>
        </c:txPr>
        <c:crossAx val="76984704"/>
        <c:crosses val="autoZero"/>
        <c:auto val="1"/>
        <c:lblAlgn val="ctr"/>
        <c:lblOffset val="100"/>
        <c:tickLblSkip val="1"/>
      </c:catAx>
      <c:valAx>
        <c:axId val="76984704"/>
        <c:scaling>
          <c:orientation val="minMax"/>
          <c:max val="70"/>
        </c:scaling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lang="hu-HU" sz="9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6958336"/>
        <c:crosses val="autoZero"/>
        <c:crossBetween val="between"/>
        <c:minorUnit val="1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>
        <c:manualLayout>
          <c:layoutTarget val="inner"/>
          <c:xMode val="edge"/>
          <c:yMode val="edge"/>
          <c:x val="6.3995754097071714E-2"/>
          <c:y val="1.632835820895543E-2"/>
          <c:w val="0.91338990130445996"/>
          <c:h val="0.90390147254321263"/>
        </c:manualLayout>
      </c:layout>
      <c:barChart>
        <c:barDir val="col"/>
        <c:grouping val="clustered"/>
        <c:ser>
          <c:idx val="0"/>
          <c:order val="0"/>
          <c:tx>
            <c:strRef>
              <c:f>Munka1!$A$2</c:f>
              <c:strCache>
                <c:ptCount val="1"/>
                <c:pt idx="0">
                  <c:v>Item1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dPt>
            <c:idx val="8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txPr>
              <a:bodyPr/>
              <a:lstStyle/>
              <a:p>
                <a:pPr>
                  <a:defRPr lang="hu-HU" sz="2000"/>
                </a:pPr>
                <a:endParaRPr lang="en-US"/>
              </a:p>
            </c:txPr>
            <c:showVal val="1"/>
          </c:dLbls>
          <c:cat>
            <c:strRef>
              <c:f>Munka1!$B$1:$J$1</c:f>
              <c:strCache>
                <c:ptCount val="9"/>
                <c:pt idx="0">
                  <c:v>15-25</c:v>
                </c:pt>
                <c:pt idx="1">
                  <c:v>18-29</c:v>
                </c:pt>
                <c:pt idx="2">
                  <c:v>18-49</c:v>
                </c:pt>
                <c:pt idx="3">
                  <c:v>18-49 AB</c:v>
                </c:pt>
                <c:pt idx="4">
                  <c:v>18-49 ABC</c:v>
                </c:pt>
                <c:pt idx="5">
                  <c:v>18-69</c:v>
                </c:pt>
                <c:pt idx="6">
                  <c:v>18-69 AB</c:v>
                </c:pt>
                <c:pt idx="7">
                  <c:v>18-69 ABC</c:v>
                </c:pt>
                <c:pt idx="8">
                  <c:v>25-59 ABC</c:v>
                </c:pt>
              </c:strCache>
            </c:strRef>
          </c:cat>
          <c:val>
            <c:numRef>
              <c:f>Munka1!$B$2:$J$2</c:f>
              <c:numCache>
                <c:formatCode>0</c:formatCode>
                <c:ptCount val="9"/>
                <c:pt idx="0">
                  <c:v>89</c:v>
                </c:pt>
                <c:pt idx="1">
                  <c:v>87</c:v>
                </c:pt>
                <c:pt idx="2">
                  <c:v>76</c:v>
                </c:pt>
                <c:pt idx="3">
                  <c:v>95</c:v>
                </c:pt>
                <c:pt idx="4">
                  <c:v>89</c:v>
                </c:pt>
                <c:pt idx="5">
                  <c:v>62</c:v>
                </c:pt>
                <c:pt idx="6">
                  <c:v>80</c:v>
                </c:pt>
                <c:pt idx="7">
                  <c:v>73</c:v>
                </c:pt>
                <c:pt idx="8">
                  <c:v>84</c:v>
                </c:pt>
              </c:numCache>
            </c:numRef>
          </c:val>
        </c:ser>
        <c:gapWidth val="74"/>
        <c:axId val="74836608"/>
        <c:axId val="77472128"/>
      </c:barChart>
      <c:catAx>
        <c:axId val="74836608"/>
        <c:scaling>
          <c:orientation val="minMax"/>
        </c:scaling>
        <c:axPos val="b"/>
        <c:tickLblPos val="nextTo"/>
        <c:txPr>
          <a:bodyPr/>
          <a:lstStyle/>
          <a:p>
            <a:pPr>
              <a:defRPr lang="hu-HU" sz="1200" b="0" baseline="0"/>
            </a:pPr>
            <a:endParaRPr lang="en-US"/>
          </a:p>
        </c:txPr>
        <c:crossAx val="77472128"/>
        <c:crosses val="autoZero"/>
        <c:auto val="1"/>
        <c:lblAlgn val="ctr"/>
        <c:lblOffset val="100"/>
        <c:tickLblSkip val="1"/>
      </c:catAx>
      <c:valAx>
        <c:axId val="77472128"/>
        <c:scaling>
          <c:orientation val="minMax"/>
        </c:scaling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lang="hu-HU" sz="9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4836608"/>
        <c:crosses val="autoZero"/>
        <c:crossBetween val="between"/>
        <c:minorUnit val="2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0.44487822658775478"/>
          <c:y val="2.1003490651576415E-3"/>
          <c:w val="0.55512177341224545"/>
          <c:h val="0.90390147254321174"/>
        </c:manualLayout>
      </c:layout>
      <c:barChart>
        <c:barDir val="bar"/>
        <c:grouping val="clustered"/>
        <c:ser>
          <c:idx val="0"/>
          <c:order val="0"/>
          <c:tx>
            <c:strRef>
              <c:f>Munka1!$A$2</c:f>
              <c:strCache>
                <c:ptCount val="1"/>
                <c:pt idx="0">
                  <c:v>összesen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dLbls>
            <c:numFmt formatCode="#,##0" sourceLinked="0"/>
            <c:txPr>
              <a:bodyPr/>
              <a:lstStyle/>
              <a:p>
                <a:pPr>
                  <a:defRPr lang="hu-HU" sz="2000"/>
                </a:pPr>
                <a:endParaRPr lang="en-US"/>
              </a:p>
            </c:txPr>
            <c:showVal val="1"/>
          </c:dLbls>
          <c:cat>
            <c:strRef>
              <c:f>Munka1!$B$1:$E$1</c:f>
              <c:strCache>
                <c:ptCount val="4"/>
                <c:pt idx="0">
                  <c:v>fogászaton</c:v>
                </c:pt>
                <c:pt idx="1">
                  <c:v>szűrő- és diagnosztikai vizsgálaton</c:v>
                </c:pt>
                <c:pt idx="2">
                  <c:v>szakrendelésen</c:v>
                </c:pt>
                <c:pt idx="3">
                  <c:v>háziorvosnál</c:v>
                </c:pt>
              </c:strCache>
            </c:strRef>
          </c:cat>
          <c:val>
            <c:numRef>
              <c:f>Munka1!$B$2:$E$2</c:f>
              <c:numCache>
                <c:formatCode>0</c:formatCode>
                <c:ptCount val="4"/>
                <c:pt idx="0">
                  <c:v>58</c:v>
                </c:pt>
                <c:pt idx="1">
                  <c:v>69</c:v>
                </c:pt>
                <c:pt idx="2">
                  <c:v>71</c:v>
                </c:pt>
                <c:pt idx="3">
                  <c:v>77</c:v>
                </c:pt>
              </c:numCache>
            </c:numRef>
          </c:val>
        </c:ser>
        <c:gapWidth val="54"/>
        <c:axId val="89912064"/>
        <c:axId val="89913600"/>
      </c:barChart>
      <c:catAx>
        <c:axId val="89912064"/>
        <c:scaling>
          <c:orientation val="minMax"/>
        </c:scaling>
        <c:axPos val="l"/>
        <c:tickLblPos val="nextTo"/>
        <c:txPr>
          <a:bodyPr/>
          <a:lstStyle/>
          <a:p>
            <a:pPr>
              <a:defRPr lang="hu-HU" sz="1900" b="0" baseline="0"/>
            </a:pPr>
            <a:endParaRPr lang="en-US"/>
          </a:p>
        </c:txPr>
        <c:crossAx val="89913600"/>
        <c:crosses val="autoZero"/>
        <c:auto val="1"/>
        <c:lblAlgn val="ctr"/>
        <c:lblOffset val="100"/>
        <c:tickLblSkip val="1"/>
      </c:catAx>
      <c:valAx>
        <c:axId val="89913600"/>
        <c:scaling>
          <c:orientation val="minMax"/>
        </c:scaling>
        <c:delete val="1"/>
        <c:axPos val="b"/>
        <c:numFmt formatCode="0\%" sourceLinked="0"/>
        <c:majorTickMark val="none"/>
        <c:minorTickMark val="out"/>
        <c:tickLblPos val="none"/>
        <c:crossAx val="89912064"/>
        <c:crosses val="autoZero"/>
        <c:crossBetween val="between"/>
        <c:minorUnit val="20"/>
      </c:valAx>
    </c:plotArea>
    <c:plotVisOnly val="1"/>
    <c:dispBlanksAs val="gap"/>
  </c:chart>
  <c:spPr>
    <a:solidFill>
      <a:prstClr val="white">
        <a:alpha val="50000"/>
      </a:prstClr>
    </a:solidFill>
  </c:spPr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05B7243A-DBDB-AE44-9FAD-D2B9D06769DB}" type="datetime1">
              <a:rPr lang="en-US"/>
              <a:pPr>
                <a:defRPr/>
              </a:pPr>
              <a:t>11/14/2012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F8AA41C2-A61F-1842-9BA4-809C1C3C2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63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DA59C11E-748B-494E-8A36-D4CD4C3AE6C6}" type="datetime1">
              <a:rPr lang="en-US"/>
              <a:pPr>
                <a:defRPr/>
              </a:pPr>
              <a:t>11/14/2012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B4808D42-08A9-F04E-8EF4-B57EB3FC53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466003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8D42-08A9-F04E-8EF4-B57EB3FC533A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144000" cy="1656184"/>
          </a:xfrm>
          <a:prstGeom prst="rect">
            <a:avLst/>
          </a:prstGeom>
          <a:gradFill flip="none" rotWithShape="1">
            <a:gsLst>
              <a:gs pos="0">
                <a:srgbClr val="8CD600"/>
              </a:gs>
              <a:gs pos="100000">
                <a:srgbClr val="FFFFFF"/>
              </a:gs>
              <a:gs pos="50000">
                <a:srgbClr val="8CD600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/>
          <a:lstStyle>
            <a:lvl1pPr marL="0" indent="87313"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49592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11E3-0959-C749-9AA1-1536427FF6F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79A9-FA7F-E443-BB4A-A8AC4E61F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66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Összefoglal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546" cy="5048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5" name="Picture 1" descr="NRC LOGO_RGB_monitorra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4450"/>
            <a:ext cx="9636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98475"/>
            <a:ext cx="38465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A9D82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45514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87326" y="711199"/>
            <a:ext cx="8691632" cy="575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7pPr>
              <a:buClr>
                <a:schemeClr val="bg2"/>
              </a:buClr>
              <a:buFont typeface="Wingdings" pitchFamily="2" charset="2"/>
              <a:buChar char="§"/>
              <a:defRPr sz="1400" baseline="0">
                <a:solidFill>
                  <a:schemeClr val="tx1"/>
                </a:solidFill>
              </a:defRPr>
            </a:lvl7pPr>
          </a:lstStyle>
          <a:p>
            <a:pPr lvl="2"/>
            <a:r>
              <a:rPr lang="hu-HU" dirty="0" smtClean="0"/>
              <a:t> Felvezető szöveg</a:t>
            </a:r>
          </a:p>
          <a:p>
            <a:pPr lvl="6"/>
            <a:r>
              <a:rPr lang="hu-HU" dirty="0" smtClean="0"/>
              <a:t> </a:t>
            </a:r>
            <a:r>
              <a:rPr lang="hu-HU" dirty="0" err="1" smtClean="0"/>
              <a:t>Alszöveg</a:t>
            </a:r>
            <a:endParaRPr lang="hu-HU" dirty="0" smtClean="0"/>
          </a:p>
          <a:p>
            <a:pPr lvl="6"/>
            <a:r>
              <a:rPr lang="hu-HU" dirty="0" smtClean="0"/>
              <a:t> </a:t>
            </a:r>
            <a:r>
              <a:rPr lang="hu-HU" dirty="0" err="1" smtClean="0"/>
              <a:t>Alszöveg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2012.06.22.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8A7F19-34AE-4848-9041-E77F4921945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49189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11E3-0959-C749-9AA1-1536427FF6F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79A9-FA7F-E443-BB4A-A8AC4E61F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31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Záró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170788"/>
            <a:ext cx="914400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A9D82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45514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298" y="4418280"/>
            <a:ext cx="7741489" cy="576263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noProof="0" dirty="0" smtClean="0"/>
              <a:t>Mintacím szerkesztése</a:t>
            </a:r>
          </a:p>
        </p:txBody>
      </p:sp>
      <p:pic>
        <p:nvPicPr>
          <p:cNvPr id="2050" name="Picture 9" descr="Bildschirmfoto-2011-11-11-um-12"/>
          <p:cNvPicPr>
            <a:picLocks noChangeAspect="1" noChangeArrowheads="1"/>
          </p:cNvPicPr>
          <p:nvPr userDrawn="1"/>
        </p:nvPicPr>
        <p:blipFill>
          <a:blip r:embed="rId3" cstate="print"/>
          <a:srcRect l="537"/>
          <a:stretch>
            <a:fillRect/>
          </a:stretch>
        </p:blipFill>
        <p:spPr bwMode="auto">
          <a:xfrm>
            <a:off x="2949575" y="0"/>
            <a:ext cx="6194425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8637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szletes leírás + inform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43855"/>
            <a:ext cx="7920434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hu-HU" noProof="0"/>
              <a:t>Mintacím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55576" y="692696"/>
            <a:ext cx="8928100" cy="581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hu-HU" noProof="0" dirty="0" smtClean="0"/>
              <a:t>Felvezető szöveg</a:t>
            </a:r>
          </a:p>
          <a:p>
            <a:pPr lvl="1"/>
            <a:r>
              <a:rPr lang="hu-HU" noProof="0" dirty="0" smtClean="0"/>
              <a:t>Első szintű felsorolás</a:t>
            </a:r>
          </a:p>
          <a:p>
            <a:pPr lvl="2"/>
            <a:r>
              <a:rPr lang="hu-HU" noProof="0" dirty="0" smtClean="0"/>
              <a:t>Második szintű felsorolás</a:t>
            </a:r>
          </a:p>
          <a:p>
            <a:pPr lvl="3"/>
            <a:r>
              <a:rPr lang="hu-HU" noProof="0" dirty="0" smtClean="0"/>
              <a:t>Harmadik szintű felsorolás</a:t>
            </a:r>
          </a:p>
          <a:p>
            <a:pPr lvl="4"/>
            <a:r>
              <a:rPr lang="hu-HU" noProof="0" dirty="0" smtClean="0"/>
              <a:t>Negyedik szintű felsorolás</a:t>
            </a:r>
            <a:endParaRPr lang="hu-HU" noProof="0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buClrTx/>
              <a:buFontTx/>
              <a:buNone/>
              <a:defRPr sz="1000" b="0" i="1">
                <a:solidFill>
                  <a:schemeClr val="bg1">
                    <a:lumMod val="6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NRC marketingkutatási ajánlat</a:t>
            </a: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r">
              <a:buClrTx/>
              <a:buFontTx/>
              <a:buNone/>
              <a:defRPr sz="1000" b="0" i="1">
                <a:solidFill>
                  <a:schemeClr val="bg1">
                    <a:lumMod val="6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6331152-4D6A-C949-B214-E33535E01A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buClrTx/>
              <a:buFontTx/>
              <a:buNone/>
              <a:defRPr sz="1000" b="0" i="1">
                <a:solidFill>
                  <a:schemeClr val="bg1">
                    <a:lumMod val="6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BB016AF-38D3-594F-B6FB-EDE8B8FE25C2}" type="datetime1">
              <a:rPr lang="hu-HU"/>
              <a:pPr>
                <a:defRPr/>
              </a:pPr>
              <a:t>2012.11.14.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1419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 kutatás cél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144000" cy="864096"/>
          </a:xfrm>
          <a:prstGeom prst="rect">
            <a:avLst/>
          </a:prstGeom>
          <a:gradFill flip="none" rotWithShape="1">
            <a:gsLst>
              <a:gs pos="0">
                <a:srgbClr val="8CD600"/>
              </a:gs>
              <a:gs pos="100000">
                <a:srgbClr val="FFFFFF"/>
              </a:gs>
              <a:gs pos="50000">
                <a:srgbClr val="8CD600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/>
          <a:lstStyle>
            <a:lvl1pPr marL="0" indent="87313"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4799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ample_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144000" cy="864096"/>
          </a:xfrm>
          <a:prstGeom prst="rect">
            <a:avLst/>
          </a:prstGeom>
          <a:gradFill flip="none" rotWithShape="1">
            <a:gsLst>
              <a:gs pos="0">
                <a:srgbClr val="8CD600"/>
              </a:gs>
              <a:gs pos="100000">
                <a:srgbClr val="FFFFFF"/>
              </a:gs>
              <a:gs pos="50000">
                <a:srgbClr val="8CD600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/>
          <a:lstStyle>
            <a:lvl1pPr marL="0" indent="87313"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0826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öltség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0" y="4869160"/>
            <a:ext cx="9144000" cy="864096"/>
          </a:xfrm>
          <a:prstGeom prst="rect">
            <a:avLst/>
          </a:prstGeom>
          <a:gradFill flip="none" rotWithShape="1">
            <a:gsLst>
              <a:gs pos="0">
                <a:srgbClr val="8CD600"/>
              </a:gs>
              <a:gs pos="100000">
                <a:srgbClr val="FFFFFF"/>
              </a:gs>
              <a:gs pos="50000">
                <a:srgbClr val="8CD600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/>
          <a:lstStyle>
            <a:lvl1pPr marL="0" indent="87313"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hu-HU" dirty="0"/>
          </a:p>
        </p:txBody>
      </p:sp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234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ÉRT AZ N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144000" cy="864096"/>
          </a:xfrm>
          <a:prstGeom prst="rect">
            <a:avLst/>
          </a:prstGeom>
          <a:gradFill flip="none" rotWithShape="1">
            <a:gsLst>
              <a:gs pos="0">
                <a:srgbClr val="8CD600"/>
              </a:gs>
              <a:gs pos="100000">
                <a:srgbClr val="FFFFFF"/>
              </a:gs>
              <a:gs pos="50000">
                <a:srgbClr val="8CD600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/>
          <a:lstStyle>
            <a:lvl1pPr marL="0" indent="87313"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98897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csol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ow-Do-I-Change-My-Home-Page-On-My-Comput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144000" cy="864096"/>
          </a:xfrm>
          <a:prstGeom prst="rect">
            <a:avLst/>
          </a:prstGeom>
          <a:gradFill flip="none" rotWithShape="1">
            <a:gsLst>
              <a:gs pos="0">
                <a:srgbClr val="8CD600"/>
              </a:gs>
              <a:gs pos="100000">
                <a:srgbClr val="FFFFFF"/>
              </a:gs>
              <a:gs pos="50000">
                <a:srgbClr val="8CD600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/>
          <a:lstStyle>
            <a:lvl1pPr marL="0" indent="87313"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05825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692150"/>
            <a:ext cx="4316288" cy="56891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316288" cy="56891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 dirty="0"/>
          </a:p>
        </p:txBody>
      </p:sp>
      <p:sp>
        <p:nvSpPr>
          <p:cNvPr id="8" name="Cím helye 13"/>
          <p:cNvSpPr>
            <a:spLocks noGrp="1"/>
          </p:cNvSpPr>
          <p:nvPr>
            <p:ph type="title"/>
          </p:nvPr>
        </p:nvSpPr>
        <p:spPr>
          <a:xfrm>
            <a:off x="179512" y="120650"/>
            <a:ext cx="7776864" cy="42803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hu-HU" smtClean="0"/>
              <a:t>Click to edit Master title style</a:t>
            </a: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NRC marketingkutatási ajánlat</a:t>
            </a: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245A-23AE-F946-9AA7-A91687FD94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D555-42C3-DD47-9FB6-194535FC5BAB}" type="datetime1">
              <a:rPr lang="hu-HU"/>
              <a:pPr>
                <a:defRPr/>
              </a:pPr>
              <a:t>2012.11.14.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3349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NRC marketingkutatási ajánlat</a:t>
            </a:r>
            <a:endParaRPr lang="hu-H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C0D64-09C0-654B-81C1-F2A1BCCD8FD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CDC7C-C7C8-A846-8E49-9571C1EAA806}" type="datetime1">
              <a:rPr lang="hu-HU"/>
              <a:pPr>
                <a:defRPr/>
              </a:pPr>
              <a:t>2012.11.14.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4963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44450"/>
            <a:ext cx="79200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Mintacím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635750"/>
            <a:ext cx="640873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000" b="0" i="1">
                <a:solidFill>
                  <a:schemeClr val="bg1">
                    <a:lumMod val="6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NRC marketingkutatási ajánlat</a:t>
            </a:r>
            <a:endParaRPr lang="hu-HU" dirty="0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34163"/>
            <a:ext cx="5762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000" b="0" i="1">
                <a:solidFill>
                  <a:schemeClr val="bg1">
                    <a:lumMod val="6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7C6A095-1698-204E-AF95-7F404FB10B7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7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8125" y="6635750"/>
            <a:ext cx="1728788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000" b="0" i="1">
                <a:solidFill>
                  <a:schemeClr val="bg1">
                    <a:lumMod val="6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C81CAE9-0813-B74B-B330-595FD9C33B6A}" type="datetime1">
              <a:rPr lang="hu-HU"/>
              <a:pPr>
                <a:defRPr/>
              </a:pPr>
              <a:t>2012.11.14.</a:t>
            </a:fld>
            <a:endParaRPr lang="hu-HU"/>
          </a:p>
        </p:txBody>
      </p:sp>
      <p:pic>
        <p:nvPicPr>
          <p:cNvPr id="1030" name="Picture 21" descr="NRC LOGO_RGB_monitorra.pdf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56550" y="4763"/>
            <a:ext cx="11699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2" descr="NRC LOGO_RGB_monitorra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3" y="476250"/>
            <a:ext cx="2455862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3" descr="NRC LOGO_RGB_monitorra[1].pdf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805" t="58211" r="9715" b="35460"/>
          <a:stretch>
            <a:fillRect/>
          </a:stretch>
        </p:blipFill>
        <p:spPr bwMode="auto">
          <a:xfrm>
            <a:off x="107950" y="511175"/>
            <a:ext cx="2573338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706438"/>
            <a:ext cx="8928100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Felvezető szöveg</a:t>
            </a:r>
          </a:p>
          <a:p>
            <a:pPr lvl="1"/>
            <a:r>
              <a:rPr lang="hu-HU" dirty="0" smtClean="0"/>
              <a:t>Első szintű felsorolás</a:t>
            </a:r>
          </a:p>
          <a:p>
            <a:pPr lvl="2"/>
            <a:r>
              <a:rPr lang="hu-HU" dirty="0" smtClean="0"/>
              <a:t>Második szintű felsorolás</a:t>
            </a:r>
          </a:p>
          <a:p>
            <a:pPr lvl="3"/>
            <a:r>
              <a:rPr lang="hu-HU" dirty="0" smtClean="0"/>
              <a:t>Harmadik szintű felsorolás</a:t>
            </a:r>
          </a:p>
          <a:p>
            <a:pPr lvl="4"/>
            <a:r>
              <a:rPr lang="hu-HU" dirty="0" smtClean="0"/>
              <a:t>Negyedik szintű felsorolás</a:t>
            </a:r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097" r:id="rId8"/>
    <p:sldLayoutId id="2147484098" r:id="rId9"/>
    <p:sldLayoutId id="2147484108" r:id="rId10"/>
    <p:sldLayoutId id="2147484109" r:id="rId11"/>
    <p:sldLayoutId id="2147484110" r:id="rId12"/>
    <p:sldLayoutId id="2147484111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erdana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erdana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erdana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erdana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717073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717073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717073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717073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71463" indent="-271463" algn="l" rtl="0" eaLnBrk="0" fontAlgn="base" hangingPunct="0">
        <a:spcBef>
          <a:spcPct val="20000"/>
        </a:spcBef>
        <a:spcAft>
          <a:spcPct val="0"/>
        </a:spcAft>
        <a:buClr>
          <a:srgbClr val="B4D14C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D14C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D14C"/>
        </a:buClr>
        <a:buFont typeface="Courier New" charset="0"/>
        <a:buChar char="o"/>
        <a:defRPr sz="1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D14C"/>
        </a:buClr>
        <a:buFont typeface="Arial" charset="0"/>
        <a:buChar char="–"/>
        <a:defRPr sz="1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D14C"/>
        </a:buClr>
        <a:buFont typeface="Arial" charset="0"/>
        <a:buChar char="»"/>
        <a:defRPr sz="1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7" Type="http://schemas.openxmlformats.org/officeDocument/2006/relationships/image" Target="../media/image16.gif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7729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929198"/>
            <a:ext cx="9180513" cy="2143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4929198"/>
            <a:ext cx="83518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5400" dirty="0" smtClean="0">
                <a:solidFill>
                  <a:schemeClr val="bg1"/>
                </a:solidFill>
              </a:rPr>
              <a:t>Egészség és egészségbiztosítás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03_Képtár\000_2012_EREDETI_JOGTISZTA_KEPEK\Egyéb\emberek\honti_adatfelvetel_belsohat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4898" cy="685800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0" y="0"/>
            <a:ext cx="709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</a:rPr>
              <a:t>82% számára nagyon fontos a saját egészsége,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275856" y="4581128"/>
            <a:ext cx="6156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de teljes mértékben csak 17% elégedett vele.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NRC marketingkutatási ajánlat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EC0D64-09C0-654B-81C1-F2A1BCCD8FDD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6F8CDC7C-C7C8-A846-8E49-9571C1EAA806}" type="datetime1">
              <a:rPr lang="hu-HU" smtClean="0"/>
              <a:pPr>
                <a:defRPr/>
              </a:pPr>
              <a:t>2012.11.14.</a:t>
            </a:fld>
            <a:endParaRPr lang="hu-HU"/>
          </a:p>
        </p:txBody>
      </p:sp>
      <p:pic>
        <p:nvPicPr>
          <p:cNvPr id="7170" name="Picture 2" descr="M:\03_Képtár\000_2012_EREDETI_JOGTISZTA_KEPEK\Egyéb\shutterstock_52238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56317" cy="685800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1835696" y="0"/>
            <a:ext cx="7812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</a:rPr>
              <a:t>odafigyel az egészségére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687616" y="458112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chemeClr val="bg1"/>
                </a:solidFill>
              </a:rPr>
              <a:t>52%</a:t>
            </a:r>
            <a:endParaRPr lang="en-GB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http://ooza.files.wordpress.com/2009/02/relax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429000"/>
            <a:ext cx="4067944" cy="3348000"/>
          </a:xfrm>
          <a:prstGeom prst="rect">
            <a:avLst/>
          </a:prstGeom>
          <a:noFill/>
        </p:spPr>
      </p:pic>
      <p:pic>
        <p:nvPicPr>
          <p:cNvPr id="50182" name="Picture 6" descr="http://semmelweis-egyetem.hu/hirek/files/2011/09/Vegetables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00" y="3438000"/>
            <a:ext cx="4824000" cy="3330000"/>
          </a:xfrm>
          <a:prstGeom prst="rect">
            <a:avLst/>
          </a:prstGeom>
          <a:noFill/>
        </p:spPr>
      </p:pic>
      <p:pic>
        <p:nvPicPr>
          <p:cNvPr id="50180" name="Picture 4" descr="http://static.sportolj.hu/images/833/kozma_gym_02_2010072212342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6074"/>
            <a:ext cx="4644008" cy="3240000"/>
          </a:xfrm>
          <a:prstGeom prst="rect">
            <a:avLst/>
          </a:prstGeom>
          <a:noFill/>
        </p:spPr>
      </p:pic>
      <p:pic>
        <p:nvPicPr>
          <p:cNvPr id="50178" name="Picture 2" descr="http://telkikorhaz.hu/content/korhaz/409/laboratoriumi-vizsgalatok-vagot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00" y="90000"/>
            <a:ext cx="4248000" cy="3240000"/>
          </a:xfrm>
          <a:prstGeom prst="rect">
            <a:avLst/>
          </a:prstGeom>
          <a:noFill/>
        </p:spPr>
      </p:pic>
      <p:sp>
        <p:nvSpPr>
          <p:cNvPr id="65" name="Rectangle 64"/>
          <p:cNvSpPr/>
          <p:nvPr/>
        </p:nvSpPr>
        <p:spPr>
          <a:xfrm rot="16200000">
            <a:off x="4510285" y="-1156516"/>
            <a:ext cx="108001" cy="9072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2168" y="34803"/>
            <a:ext cx="108000" cy="329068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23374" y="19510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918124" y="3325482"/>
            <a:ext cx="108000" cy="3450395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61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EA4F00"/>
          </a:solidFill>
        </p:grpSpPr>
        <p:sp>
          <p:nvSpPr>
            <p:cNvPr id="63" name="Rectangle 62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25"/>
          <p:cNvSpPr/>
          <p:nvPr/>
        </p:nvSpPr>
        <p:spPr>
          <a:xfrm>
            <a:off x="104704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SZŰRÉSEKRE JÁR</a:t>
            </a:r>
            <a:endParaRPr lang="en-US" dirty="0"/>
          </a:p>
        </p:txBody>
      </p:sp>
      <p:sp>
        <p:nvSpPr>
          <p:cNvPr id="19" name="Rectangle 25"/>
          <p:cNvSpPr/>
          <p:nvPr/>
        </p:nvSpPr>
        <p:spPr>
          <a:xfrm>
            <a:off x="6944303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SPORTOL</a:t>
            </a:r>
            <a:endParaRPr lang="en-US" dirty="0"/>
          </a:p>
        </p:txBody>
      </p:sp>
      <p:sp>
        <p:nvSpPr>
          <p:cNvPr id="20" name="Rectangle 25"/>
          <p:cNvSpPr/>
          <p:nvPr/>
        </p:nvSpPr>
        <p:spPr>
          <a:xfrm>
            <a:off x="104704" y="6021288"/>
            <a:ext cx="3891232" cy="735059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ODAFIGYEL AZ EGÉSZSÉGES TÁPLÁLKOZÁSRA</a:t>
            </a:r>
            <a:endParaRPr lang="en-US" dirty="0"/>
          </a:p>
        </p:txBody>
      </p:sp>
      <p:sp>
        <p:nvSpPr>
          <p:cNvPr id="21" name="Rectangle 25"/>
          <p:cNvSpPr/>
          <p:nvPr/>
        </p:nvSpPr>
        <p:spPr>
          <a:xfrm>
            <a:off x="6732240" y="5978928"/>
            <a:ext cx="2332248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ELÉG IDŐT SZÁN A PIHENÉSRE</a:t>
            </a: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899592" y="1268760"/>
            <a:ext cx="3225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800" b="1" dirty="0" smtClean="0">
                <a:solidFill>
                  <a:schemeClr val="bg1"/>
                </a:solidFill>
              </a:rPr>
              <a:t>37%</a:t>
            </a:r>
            <a:endParaRPr lang="hu-HU" sz="8800" b="1" dirty="0">
              <a:solidFill>
                <a:schemeClr val="bg1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580112" y="1412776"/>
            <a:ext cx="3225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800" b="1" dirty="0" smtClean="0">
                <a:solidFill>
                  <a:schemeClr val="bg1"/>
                </a:solidFill>
              </a:rPr>
              <a:t>20%</a:t>
            </a:r>
            <a:endParaRPr lang="hu-HU" sz="8800" b="1" dirty="0">
              <a:solidFill>
                <a:schemeClr val="bg1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043608" y="3933056"/>
            <a:ext cx="3225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800" b="1" dirty="0" smtClean="0">
                <a:solidFill>
                  <a:schemeClr val="bg1"/>
                </a:solidFill>
              </a:rPr>
              <a:t>35%</a:t>
            </a:r>
            <a:endParaRPr lang="hu-HU" sz="8800" b="1" dirty="0">
              <a:solidFill>
                <a:schemeClr val="bg1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5436096" y="3861048"/>
            <a:ext cx="3225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800" b="1" dirty="0" smtClean="0">
                <a:solidFill>
                  <a:schemeClr val="bg1"/>
                </a:solidFill>
              </a:rPr>
              <a:t>34%</a:t>
            </a:r>
            <a:endParaRPr lang="hu-HU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0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elkikorhaz.hu/content/korhaz/358/kardiologia-vag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63459411"/>
              </p:ext>
            </p:extLst>
          </p:nvPr>
        </p:nvGraphicFramePr>
        <p:xfrm>
          <a:off x="4139952" y="692696"/>
          <a:ext cx="500404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4138936" y="0"/>
            <a:ext cx="500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Járt az elmúlt egy évben…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0" y="0"/>
            <a:ext cx="878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igénybe vett már fizetős </a:t>
            </a:r>
            <a:r>
              <a:rPr lang="hu-HU" sz="3200" dirty="0" smtClean="0"/>
              <a:t>ellátást</a:t>
            </a:r>
          </a:p>
          <a:p>
            <a:r>
              <a:rPr lang="hu-HU" sz="3200" dirty="0" smtClean="0"/>
              <a:t>az elmúlt egy évben</a:t>
            </a:r>
            <a:endParaRPr lang="en-GB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76256" y="-8661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/>
              <a:t>47%</a:t>
            </a:r>
            <a:endParaRPr lang="en-GB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12792" y="3427136"/>
            <a:ext cx="8931208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6200000">
            <a:off x="6714793" y="2154857"/>
            <a:ext cx="139462" cy="4713077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4"/>
            <a:ext cx="108000" cy="6767999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CF292B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2637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98906" y="404664"/>
            <a:ext cx="42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Nagyobb odafigyelés  a betegekre</a:t>
            </a:r>
            <a:endParaRPr lang="hu-HU" dirty="0"/>
          </a:p>
        </p:txBody>
      </p:sp>
      <p:sp>
        <p:nvSpPr>
          <p:cNvPr id="39" name="Rectangle 38"/>
          <p:cNvSpPr/>
          <p:nvPr/>
        </p:nvSpPr>
        <p:spPr>
          <a:xfrm rot="16200000">
            <a:off x="6703717" y="-8942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28404" y="1479486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Alaposabb és részletesebb kivizsgálás</a:t>
            </a:r>
            <a:endParaRPr lang="hu-HU" dirty="0"/>
          </a:p>
        </p:txBody>
      </p:sp>
      <p:sp>
        <p:nvSpPr>
          <p:cNvPr id="48" name="TextBox 47"/>
          <p:cNvSpPr txBox="1"/>
          <p:nvPr/>
        </p:nvSpPr>
        <p:spPr>
          <a:xfrm>
            <a:off x="4953962" y="2636912"/>
            <a:ext cx="372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Sokkal jobb minőségű ellátás</a:t>
            </a:r>
            <a:endParaRPr lang="hu-HU" dirty="0"/>
          </a:p>
        </p:txBody>
      </p:sp>
      <p:sp>
        <p:nvSpPr>
          <p:cNvPr id="50" name="Rectangle 49"/>
          <p:cNvSpPr/>
          <p:nvPr/>
        </p:nvSpPr>
        <p:spPr>
          <a:xfrm rot="16200000">
            <a:off x="6652966" y="1006533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48064" y="3779748"/>
            <a:ext cx="312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Rövidebb várakozási idők</a:t>
            </a:r>
            <a:endParaRPr lang="hu-HU" dirty="0"/>
          </a:p>
        </p:txBody>
      </p:sp>
      <p:sp>
        <p:nvSpPr>
          <p:cNvPr id="55" name="Rectangle 54"/>
          <p:cNvSpPr/>
          <p:nvPr/>
        </p:nvSpPr>
        <p:spPr>
          <a:xfrm rot="16200000">
            <a:off x="6743145" y="3243928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38096" y="4916088"/>
            <a:ext cx="376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Kultúráltabb</a:t>
            </a:r>
            <a:r>
              <a:rPr lang="hu-HU" dirty="0" smtClean="0"/>
              <a:t>, tisztább rendelők</a:t>
            </a:r>
            <a:endParaRPr lang="hu-HU" dirty="0"/>
          </a:p>
        </p:txBody>
      </p:sp>
      <p:sp>
        <p:nvSpPr>
          <p:cNvPr id="58" name="TextBox 57"/>
          <p:cNvSpPr txBox="1"/>
          <p:nvPr/>
        </p:nvSpPr>
        <p:spPr>
          <a:xfrm>
            <a:off x="5063412" y="60840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Korszerűbb orvosi eszközök</a:t>
            </a:r>
            <a:endParaRPr lang="hu-HU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657150" y="-121874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6" name="Picture 4" descr="http://blogs-images.forbes.com/katetaylor/files/2012/06/0928_doctor-money_300x300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00" y="90000"/>
            <a:ext cx="4248000" cy="6696000"/>
          </a:xfrm>
          <a:prstGeom prst="rect">
            <a:avLst/>
          </a:prstGeom>
          <a:noFill/>
        </p:spPr>
      </p:pic>
      <p:sp>
        <p:nvSpPr>
          <p:cNvPr id="26" name="Rectangle 55"/>
          <p:cNvSpPr/>
          <p:nvPr/>
        </p:nvSpPr>
        <p:spPr>
          <a:xfrm>
            <a:off x="971600" y="404664"/>
            <a:ext cx="3413940" cy="108012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FIZETŐS SZOLGÁLTATÁS IGÉNYBEVÉTELÉNEK MOTIVÁCIÓI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7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-324544" y="5411450"/>
            <a:ext cx="9468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C00000"/>
                </a:solidFill>
              </a:rPr>
              <a:t>50%</a:t>
            </a:r>
            <a:r>
              <a:rPr lang="hu-HU" sz="2400" dirty="0" smtClean="0">
                <a:solidFill>
                  <a:srgbClr val="C00000"/>
                </a:solidFill>
              </a:rPr>
              <a:t> </a:t>
            </a:r>
            <a:r>
              <a:rPr lang="hu-HU" sz="2400" b="1" dirty="0" smtClean="0">
                <a:solidFill>
                  <a:srgbClr val="C00000"/>
                </a:solidFill>
              </a:rPr>
              <a:t>elégedetlen</a:t>
            </a:r>
            <a:r>
              <a:rPr lang="hu-HU" sz="2400" dirty="0" smtClean="0">
                <a:solidFill>
                  <a:srgbClr val="C00000"/>
                </a:solidFill>
              </a:rPr>
              <a:t> az állami egészségügyi ellátással</a:t>
            </a:r>
            <a:br>
              <a:rPr lang="hu-HU" sz="2400" dirty="0" smtClean="0">
                <a:solidFill>
                  <a:srgbClr val="C00000"/>
                </a:solidFill>
              </a:rPr>
            </a:br>
            <a:r>
              <a:rPr lang="hu-HU" sz="2400" dirty="0" smtClean="0">
                <a:solidFill>
                  <a:srgbClr val="C00000"/>
                </a:solidFill>
              </a:rPr>
              <a:t>és csak 8% van inkább jó véleménnyel róla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uszakiaruhaz.shopmarket.hu/pictures/datasheetpics/geratherm-higanymentes-lazmero-47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72816"/>
            <a:ext cx="3698354" cy="3698355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 rot="16200000">
            <a:off x="4517993" y="-4522638"/>
            <a:ext cx="108000" cy="9144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4526186" y="2220348"/>
            <a:ext cx="108000" cy="918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0"/>
          <p:cNvSpPr/>
          <p:nvPr/>
        </p:nvSpPr>
        <p:spPr>
          <a:xfrm>
            <a:off x="3024900" y="60350"/>
            <a:ext cx="108000" cy="6803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12"/>
          <p:cNvSpPr/>
          <p:nvPr/>
        </p:nvSpPr>
        <p:spPr>
          <a:xfrm>
            <a:off x="-3296" y="-11651"/>
            <a:ext cx="108000" cy="6839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4"/>
          <p:cNvSpPr/>
          <p:nvPr/>
        </p:nvSpPr>
        <p:spPr>
          <a:xfrm>
            <a:off x="6036054" y="28549"/>
            <a:ext cx="108000" cy="6803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3"/>
          <p:cNvSpPr/>
          <p:nvPr/>
        </p:nvSpPr>
        <p:spPr>
          <a:xfrm>
            <a:off x="9062099" y="-11651"/>
            <a:ext cx="108000" cy="6839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2"/>
          <p:cNvSpPr txBox="1"/>
          <p:nvPr/>
        </p:nvSpPr>
        <p:spPr>
          <a:xfrm>
            <a:off x="528182" y="5643245"/>
            <a:ext cx="2096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várakozási</a:t>
            </a:r>
            <a:br>
              <a:rPr lang="hu-HU" sz="2800" dirty="0" smtClean="0"/>
            </a:br>
            <a:r>
              <a:rPr lang="hu-HU" sz="2800" dirty="0" smtClean="0"/>
              <a:t>idő</a:t>
            </a:r>
            <a:endParaRPr lang="en-US" sz="2800" dirty="0"/>
          </a:p>
        </p:txBody>
      </p:sp>
      <p:sp>
        <p:nvSpPr>
          <p:cNvPr id="27" name="TextBox 42"/>
          <p:cNvSpPr txBox="1"/>
          <p:nvPr/>
        </p:nvSpPr>
        <p:spPr>
          <a:xfrm>
            <a:off x="3338600" y="5657671"/>
            <a:ext cx="2654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kórházak</a:t>
            </a:r>
            <a:br>
              <a:rPr lang="hu-HU" sz="2800" dirty="0" smtClean="0"/>
            </a:br>
            <a:r>
              <a:rPr lang="hu-HU" sz="2800" dirty="0" smtClean="0"/>
              <a:t>felszereltsége</a:t>
            </a:r>
            <a:endParaRPr lang="en-US" sz="2800" dirty="0"/>
          </a:p>
        </p:txBody>
      </p:sp>
      <p:sp>
        <p:nvSpPr>
          <p:cNvPr id="34" name="TextBox 42"/>
          <p:cNvSpPr txBox="1"/>
          <p:nvPr/>
        </p:nvSpPr>
        <p:spPr>
          <a:xfrm>
            <a:off x="6566496" y="5661248"/>
            <a:ext cx="2141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szakember</a:t>
            </a:r>
            <a:br>
              <a:rPr lang="hu-HU" sz="2800" dirty="0" smtClean="0"/>
            </a:br>
            <a:r>
              <a:rPr lang="hu-HU" sz="2800" dirty="0" smtClean="0"/>
              <a:t>ellátottság</a:t>
            </a:r>
            <a:endParaRPr lang="en-US" sz="2800" dirty="0"/>
          </a:p>
        </p:txBody>
      </p:sp>
      <p:pic>
        <p:nvPicPr>
          <p:cNvPr id="41" name="Kép 40" descr="Elegant_15_minute_Crystal_Sand_Timer_Promotion_G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84784"/>
            <a:ext cx="2580088" cy="4221088"/>
          </a:xfrm>
          <a:prstGeom prst="rect">
            <a:avLst/>
          </a:prstGeom>
        </p:spPr>
      </p:pic>
      <p:pic>
        <p:nvPicPr>
          <p:cNvPr id="35846" name="Picture 6" descr="http://www.cecilsportal.com/more/images%209%2007/Doctor%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772816"/>
            <a:ext cx="2204173" cy="3688085"/>
          </a:xfrm>
          <a:prstGeom prst="rect">
            <a:avLst/>
          </a:prstGeom>
          <a:noFill/>
        </p:spPr>
      </p:pic>
      <p:sp>
        <p:nvSpPr>
          <p:cNvPr id="50" name="Szövegdoboz 49"/>
          <p:cNvSpPr txBox="1"/>
          <p:nvPr/>
        </p:nvSpPr>
        <p:spPr>
          <a:xfrm>
            <a:off x="107504" y="99789"/>
            <a:ext cx="878497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Az állami egészségügy</a:t>
            </a:r>
            <a:br>
              <a:rPr lang="hu-HU" sz="2800" dirty="0" smtClean="0"/>
            </a:br>
            <a:r>
              <a:rPr lang="hu-HU" sz="2800" dirty="0" smtClean="0"/>
              <a:t>3 legnagyobb problémája a megkérdezettek szerint</a:t>
            </a:r>
            <a:endParaRPr lang="en-GB" sz="2800" dirty="0"/>
          </a:p>
        </p:txBody>
      </p:sp>
      <p:sp>
        <p:nvSpPr>
          <p:cNvPr id="15" name="Rectangle 35"/>
          <p:cNvSpPr/>
          <p:nvPr/>
        </p:nvSpPr>
        <p:spPr>
          <a:xfrm rot="16200000" flipH="1">
            <a:off x="4512881" y="-3028098"/>
            <a:ext cx="117724" cy="9143489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5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NRC marketingkutatási ajánlat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EC0D64-09C0-654B-81C1-F2A1BCCD8FDD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6F8CDC7C-C7C8-A846-8E49-9571C1EAA806}" type="datetime1">
              <a:rPr lang="hu-HU" smtClean="0"/>
              <a:pPr>
                <a:defRPr/>
              </a:pPr>
              <a:t>2012.11.14.</a:t>
            </a:fld>
            <a:endParaRPr lang="hu-H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0" y="54114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de 52% egy kisebb kiadást sem tudna saját erőből fedezni!</a:t>
            </a:r>
            <a:endParaRPr lang="en-GB" sz="3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73% fontosnak tartja,</a:t>
            </a:r>
            <a:br>
              <a:rPr lang="hu-HU" sz="3600" dirty="0" smtClean="0"/>
            </a:br>
            <a:r>
              <a:rPr lang="hu-HU" sz="3600" dirty="0" smtClean="0"/>
              <a:t>hogy anyagilag fel legyen készülve</a:t>
            </a:r>
            <a:br>
              <a:rPr lang="hu-HU" sz="3600" dirty="0" smtClean="0"/>
            </a:br>
            <a:r>
              <a:rPr lang="hu-HU" sz="3600" dirty="0" smtClean="0"/>
              <a:t>váratlan egészségügyi kiadásokra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M:\03_Képtár\000_2012_EREDETI_JOGTISZTA_KEPEK\Egyéb\emberek\shutterstock_15554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74562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4104456" y="188640"/>
            <a:ext cx="522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4-ből 3-an</a:t>
            </a:r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r>
              <a:rPr lang="hu-HU" sz="3600" dirty="0" smtClean="0">
                <a:solidFill>
                  <a:schemeClr val="bg1"/>
                </a:solidFill>
              </a:rPr>
              <a:t>hallottak már az egészségbiztosításról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Kik vagyunk? </a:t>
            </a:r>
            <a:endParaRPr lang="en-GB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8311" y="908050"/>
            <a:ext cx="3960368" cy="4921250"/>
            <a:chOff x="468311" y="908050"/>
            <a:chExt cx="3960368" cy="4921250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 rot="10800000">
              <a:off x="468313" y="1052511"/>
              <a:ext cx="3816350" cy="2590802"/>
            </a:xfrm>
            <a:custGeom>
              <a:avLst/>
              <a:gdLst>
                <a:gd name="T0" fmla="*/ 11549905 w 946"/>
                <a:gd name="T1" fmla="*/ 6123246 h 946"/>
                <a:gd name="T2" fmla="*/ 11598315 w 946"/>
                <a:gd name="T3" fmla="*/ 5981922 h 946"/>
                <a:gd name="T4" fmla="*/ 11800025 w 946"/>
                <a:gd name="T5" fmla="*/ 5711456 h 946"/>
                <a:gd name="T6" fmla="*/ 12078385 w 946"/>
                <a:gd name="T7" fmla="*/ 5445863 h 946"/>
                <a:gd name="T8" fmla="*/ 12409189 w 946"/>
                <a:gd name="T9" fmla="*/ 5187581 h 946"/>
                <a:gd name="T10" fmla="*/ 12873121 w 946"/>
                <a:gd name="T11" fmla="*/ 4931735 h 946"/>
                <a:gd name="T12" fmla="*/ 13357225 w 946"/>
                <a:gd name="T13" fmla="*/ 4707565 h 946"/>
                <a:gd name="T14" fmla="*/ 13909910 w 946"/>
                <a:gd name="T15" fmla="*/ 4480959 h 946"/>
                <a:gd name="T16" fmla="*/ 14535210 w 946"/>
                <a:gd name="T17" fmla="*/ 4278719 h 946"/>
                <a:gd name="T18" fmla="*/ 15233126 w 946"/>
                <a:gd name="T19" fmla="*/ 4091098 h 946"/>
                <a:gd name="T20" fmla="*/ 15995590 w 946"/>
                <a:gd name="T21" fmla="*/ 3915661 h 946"/>
                <a:gd name="T22" fmla="*/ 16790326 w 946"/>
                <a:gd name="T23" fmla="*/ 3762153 h 946"/>
                <a:gd name="T24" fmla="*/ 17641542 w 946"/>
                <a:gd name="T25" fmla="*/ 3625702 h 946"/>
                <a:gd name="T26" fmla="*/ 18533099 w 946"/>
                <a:gd name="T27" fmla="*/ 3506308 h 946"/>
                <a:gd name="T28" fmla="*/ 19477101 w 946"/>
                <a:gd name="T29" fmla="*/ 3418589 h 946"/>
                <a:gd name="T30" fmla="*/ 20425137 w 946"/>
                <a:gd name="T31" fmla="*/ 3347927 h 946"/>
                <a:gd name="T32" fmla="*/ 21421584 w 946"/>
                <a:gd name="T33" fmla="*/ 3301631 h 946"/>
                <a:gd name="T34" fmla="*/ 21933927 w 946"/>
                <a:gd name="T35" fmla="*/ 1211004 h 946"/>
                <a:gd name="T36" fmla="*/ 21917790 w 946"/>
                <a:gd name="T37" fmla="*/ 1089173 h 946"/>
                <a:gd name="T38" fmla="*/ 21752388 w 946"/>
                <a:gd name="T39" fmla="*/ 850383 h 946"/>
                <a:gd name="T40" fmla="*/ 21405447 w 946"/>
                <a:gd name="T41" fmla="*/ 628650 h 946"/>
                <a:gd name="T42" fmla="*/ 20957651 w 946"/>
                <a:gd name="T43" fmla="*/ 441030 h 946"/>
                <a:gd name="T44" fmla="*/ 20360590 w 946"/>
                <a:gd name="T45" fmla="*/ 277776 h 946"/>
                <a:gd name="T46" fmla="*/ 19662674 w 946"/>
                <a:gd name="T47" fmla="*/ 146198 h 946"/>
                <a:gd name="T48" fmla="*/ 18880040 w 946"/>
                <a:gd name="T49" fmla="*/ 51169 h 946"/>
                <a:gd name="T50" fmla="*/ 18036893 w 946"/>
                <a:gd name="T51" fmla="*/ 7310 h 946"/>
                <a:gd name="T52" fmla="*/ 4312556 w 946"/>
                <a:gd name="T53" fmla="*/ 0 h 946"/>
                <a:gd name="T54" fmla="*/ 3897034 w 946"/>
                <a:gd name="T55" fmla="*/ 7310 h 946"/>
                <a:gd name="T56" fmla="*/ 3017579 w 946"/>
                <a:gd name="T57" fmla="*/ 51169 h 946"/>
                <a:gd name="T58" fmla="*/ 2271253 w 946"/>
                <a:gd name="T59" fmla="*/ 146198 h 946"/>
                <a:gd name="T60" fmla="*/ 1577371 w 946"/>
                <a:gd name="T61" fmla="*/ 277776 h 946"/>
                <a:gd name="T62" fmla="*/ 976276 w 946"/>
                <a:gd name="T63" fmla="*/ 441030 h 946"/>
                <a:gd name="T64" fmla="*/ 512343 w 946"/>
                <a:gd name="T65" fmla="*/ 628650 h 946"/>
                <a:gd name="T66" fmla="*/ 185573 w 946"/>
                <a:gd name="T67" fmla="*/ 850383 h 946"/>
                <a:gd name="T68" fmla="*/ 20171 w 946"/>
                <a:gd name="T69" fmla="*/ 1089173 h 946"/>
                <a:gd name="T70" fmla="*/ 0 w 946"/>
                <a:gd name="T71" fmla="*/ 4921988 h 946"/>
                <a:gd name="T72" fmla="*/ 20171 w 946"/>
                <a:gd name="T73" fmla="*/ 5043820 h 946"/>
                <a:gd name="T74" fmla="*/ 185573 w 946"/>
                <a:gd name="T75" fmla="*/ 5275299 h 946"/>
                <a:gd name="T76" fmla="*/ 512343 w 946"/>
                <a:gd name="T77" fmla="*/ 5489723 h 946"/>
                <a:gd name="T78" fmla="*/ 976276 w 946"/>
                <a:gd name="T79" fmla="*/ 5684653 h 946"/>
                <a:gd name="T80" fmla="*/ 1577371 w 946"/>
                <a:gd name="T81" fmla="*/ 5855217 h 946"/>
                <a:gd name="T82" fmla="*/ 2271253 w 946"/>
                <a:gd name="T83" fmla="*/ 5981922 h 946"/>
                <a:gd name="T84" fmla="*/ 3017579 w 946"/>
                <a:gd name="T85" fmla="*/ 6064767 h 946"/>
                <a:gd name="T86" fmla="*/ 3897034 w 946"/>
                <a:gd name="T87" fmla="*/ 6123246 h 946"/>
                <a:gd name="T88" fmla="*/ 4312556 w 946"/>
                <a:gd name="T89" fmla="*/ 6123246 h 9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6" h="946">
                  <a:moveTo>
                    <a:pt x="186" y="946"/>
                  </a:moveTo>
                  <a:lnTo>
                    <a:pt x="498" y="946"/>
                  </a:lnTo>
                  <a:lnTo>
                    <a:pt x="500" y="924"/>
                  </a:lnTo>
                  <a:lnTo>
                    <a:pt x="504" y="904"/>
                  </a:lnTo>
                  <a:lnTo>
                    <a:pt x="509" y="882"/>
                  </a:lnTo>
                  <a:lnTo>
                    <a:pt x="515" y="861"/>
                  </a:lnTo>
                  <a:lnTo>
                    <a:pt x="521" y="841"/>
                  </a:lnTo>
                  <a:lnTo>
                    <a:pt x="528" y="820"/>
                  </a:lnTo>
                  <a:lnTo>
                    <a:pt x="535" y="801"/>
                  </a:lnTo>
                  <a:lnTo>
                    <a:pt x="545" y="782"/>
                  </a:lnTo>
                  <a:lnTo>
                    <a:pt x="555" y="762"/>
                  </a:lnTo>
                  <a:lnTo>
                    <a:pt x="564" y="744"/>
                  </a:lnTo>
                  <a:lnTo>
                    <a:pt x="576" y="727"/>
                  </a:lnTo>
                  <a:lnTo>
                    <a:pt x="587" y="709"/>
                  </a:lnTo>
                  <a:lnTo>
                    <a:pt x="600" y="692"/>
                  </a:lnTo>
                  <a:lnTo>
                    <a:pt x="614" y="676"/>
                  </a:lnTo>
                  <a:lnTo>
                    <a:pt x="627" y="661"/>
                  </a:lnTo>
                  <a:lnTo>
                    <a:pt x="643" y="646"/>
                  </a:lnTo>
                  <a:lnTo>
                    <a:pt x="657" y="632"/>
                  </a:lnTo>
                  <a:lnTo>
                    <a:pt x="673" y="618"/>
                  </a:lnTo>
                  <a:lnTo>
                    <a:pt x="690" y="605"/>
                  </a:lnTo>
                  <a:lnTo>
                    <a:pt x="707" y="593"/>
                  </a:lnTo>
                  <a:lnTo>
                    <a:pt x="724" y="581"/>
                  </a:lnTo>
                  <a:lnTo>
                    <a:pt x="742" y="570"/>
                  </a:lnTo>
                  <a:lnTo>
                    <a:pt x="761" y="560"/>
                  </a:lnTo>
                  <a:lnTo>
                    <a:pt x="779" y="551"/>
                  </a:lnTo>
                  <a:lnTo>
                    <a:pt x="799" y="542"/>
                  </a:lnTo>
                  <a:lnTo>
                    <a:pt x="819" y="535"/>
                  </a:lnTo>
                  <a:lnTo>
                    <a:pt x="840" y="528"/>
                  </a:lnTo>
                  <a:lnTo>
                    <a:pt x="860" y="523"/>
                  </a:lnTo>
                  <a:lnTo>
                    <a:pt x="881" y="517"/>
                  </a:lnTo>
                  <a:lnTo>
                    <a:pt x="903" y="513"/>
                  </a:lnTo>
                  <a:lnTo>
                    <a:pt x="924" y="510"/>
                  </a:lnTo>
                  <a:lnTo>
                    <a:pt x="946" y="508"/>
                  </a:lnTo>
                  <a:lnTo>
                    <a:pt x="946" y="187"/>
                  </a:lnTo>
                  <a:lnTo>
                    <a:pt x="945" y="168"/>
                  </a:lnTo>
                  <a:lnTo>
                    <a:pt x="942" y="149"/>
                  </a:lnTo>
                  <a:lnTo>
                    <a:pt x="938" y="131"/>
                  </a:lnTo>
                  <a:lnTo>
                    <a:pt x="932" y="114"/>
                  </a:lnTo>
                  <a:lnTo>
                    <a:pt x="923" y="97"/>
                  </a:lnTo>
                  <a:lnTo>
                    <a:pt x="915" y="82"/>
                  </a:lnTo>
                  <a:lnTo>
                    <a:pt x="904" y="68"/>
                  </a:lnTo>
                  <a:lnTo>
                    <a:pt x="892" y="55"/>
                  </a:lnTo>
                  <a:lnTo>
                    <a:pt x="878" y="43"/>
                  </a:lnTo>
                  <a:lnTo>
                    <a:pt x="864" y="32"/>
                  </a:lnTo>
                  <a:lnTo>
                    <a:pt x="848" y="23"/>
                  </a:lnTo>
                  <a:lnTo>
                    <a:pt x="831" y="14"/>
                  </a:lnTo>
                  <a:lnTo>
                    <a:pt x="814" y="8"/>
                  </a:lnTo>
                  <a:lnTo>
                    <a:pt x="796" y="3"/>
                  </a:lnTo>
                  <a:lnTo>
                    <a:pt x="778" y="1"/>
                  </a:lnTo>
                  <a:lnTo>
                    <a:pt x="759" y="0"/>
                  </a:lnTo>
                  <a:lnTo>
                    <a:pt x="186" y="0"/>
                  </a:lnTo>
                  <a:lnTo>
                    <a:pt x="168" y="1"/>
                  </a:lnTo>
                  <a:lnTo>
                    <a:pt x="149" y="3"/>
                  </a:lnTo>
                  <a:lnTo>
                    <a:pt x="130" y="8"/>
                  </a:lnTo>
                  <a:lnTo>
                    <a:pt x="114" y="14"/>
                  </a:lnTo>
                  <a:lnTo>
                    <a:pt x="98" y="23"/>
                  </a:lnTo>
                  <a:lnTo>
                    <a:pt x="82" y="32"/>
                  </a:lnTo>
                  <a:lnTo>
                    <a:pt x="68" y="43"/>
                  </a:lnTo>
                  <a:lnTo>
                    <a:pt x="54" y="55"/>
                  </a:lnTo>
                  <a:lnTo>
                    <a:pt x="42" y="68"/>
                  </a:lnTo>
                  <a:lnTo>
                    <a:pt x="31" y="82"/>
                  </a:lnTo>
                  <a:lnTo>
                    <a:pt x="22" y="97"/>
                  </a:lnTo>
                  <a:lnTo>
                    <a:pt x="14" y="114"/>
                  </a:lnTo>
                  <a:lnTo>
                    <a:pt x="8" y="131"/>
                  </a:lnTo>
                  <a:lnTo>
                    <a:pt x="4" y="149"/>
                  </a:lnTo>
                  <a:lnTo>
                    <a:pt x="1" y="168"/>
                  </a:lnTo>
                  <a:lnTo>
                    <a:pt x="0" y="187"/>
                  </a:lnTo>
                  <a:lnTo>
                    <a:pt x="0" y="760"/>
                  </a:lnTo>
                  <a:lnTo>
                    <a:pt x="1" y="779"/>
                  </a:lnTo>
                  <a:lnTo>
                    <a:pt x="4" y="797"/>
                  </a:lnTo>
                  <a:lnTo>
                    <a:pt x="8" y="815"/>
                  </a:lnTo>
                  <a:lnTo>
                    <a:pt x="14" y="832"/>
                  </a:lnTo>
                  <a:lnTo>
                    <a:pt x="22" y="848"/>
                  </a:lnTo>
                  <a:lnTo>
                    <a:pt x="31" y="864"/>
                  </a:lnTo>
                  <a:lnTo>
                    <a:pt x="42" y="878"/>
                  </a:lnTo>
                  <a:lnTo>
                    <a:pt x="54" y="892"/>
                  </a:lnTo>
                  <a:lnTo>
                    <a:pt x="68" y="904"/>
                  </a:lnTo>
                  <a:lnTo>
                    <a:pt x="82" y="914"/>
                  </a:lnTo>
                  <a:lnTo>
                    <a:pt x="98" y="924"/>
                  </a:lnTo>
                  <a:lnTo>
                    <a:pt x="114" y="931"/>
                  </a:lnTo>
                  <a:lnTo>
                    <a:pt x="130" y="937"/>
                  </a:lnTo>
                  <a:lnTo>
                    <a:pt x="149" y="942"/>
                  </a:lnTo>
                  <a:lnTo>
                    <a:pt x="168" y="946"/>
                  </a:lnTo>
                  <a:lnTo>
                    <a:pt x="186" y="946"/>
                  </a:lnTo>
                  <a:close/>
                </a:path>
              </a:pathLst>
            </a:custGeom>
            <a:gradFill rotWithShape="1">
              <a:gsLst>
                <a:gs pos="0">
                  <a:srgbClr val="669900"/>
                </a:gs>
                <a:gs pos="100000">
                  <a:srgbClr val="CCFF33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1691680" y="1412875"/>
              <a:ext cx="2736999" cy="2492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74625" indent="-174625">
                <a:buFontTx/>
                <a:buChar char="•"/>
              </a:pPr>
              <a:endParaRPr lang="en-US" sz="1200" b="1" dirty="0">
                <a:solidFill>
                  <a:schemeClr val="bg1"/>
                </a:solidFill>
              </a:endParaRPr>
            </a:p>
            <a:p>
              <a:pPr marL="174625" indent="-174625">
                <a:buFontTx/>
                <a:buChar char="•"/>
              </a:pPr>
              <a:r>
                <a:rPr lang="hu-HU" b="1" dirty="0">
                  <a:solidFill>
                    <a:schemeClr val="bg1"/>
                  </a:solidFill>
                </a:rPr>
                <a:t>Alapítva 1999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174625" indent="-174625">
                <a:buFontTx/>
                <a:buChar char="•"/>
              </a:pPr>
              <a:r>
                <a:rPr lang="hu-HU" b="1" dirty="0" smtClean="0">
                  <a:solidFill>
                    <a:schemeClr val="bg1"/>
                  </a:solidFill>
                </a:rPr>
                <a:t>19 </a:t>
              </a:r>
              <a:r>
                <a:rPr lang="hu-HU" b="1" dirty="0">
                  <a:solidFill>
                    <a:schemeClr val="bg1"/>
                  </a:solidFill>
                </a:rPr>
                <a:t>fő (10 kutató</a:t>
              </a:r>
              <a:r>
                <a:rPr lang="hu-HU" b="1" dirty="0" smtClean="0">
                  <a:solidFill>
                    <a:schemeClr val="bg1"/>
                  </a:solidFill>
                </a:rPr>
                <a:t>)</a:t>
              </a:r>
            </a:p>
            <a:p>
              <a:pPr marL="174625" indent="-174625">
                <a:buFontTx/>
                <a:buChar char="•"/>
              </a:pPr>
              <a:r>
                <a:rPr lang="hu-HU" b="1" dirty="0" err="1" smtClean="0">
                  <a:solidFill>
                    <a:schemeClr val="bg1"/>
                  </a:solidFill>
                </a:rPr>
                <a:t>NetPanel</a:t>
              </a:r>
              <a:r>
                <a:rPr lang="hu-HU" b="1" dirty="0" smtClean="0">
                  <a:solidFill>
                    <a:schemeClr val="bg1"/>
                  </a:solidFill>
                </a:rPr>
                <a:t>; Tobii60</a:t>
              </a:r>
              <a:endParaRPr lang="hu-HU" b="1" dirty="0">
                <a:solidFill>
                  <a:schemeClr val="bg1"/>
                </a:solidFill>
              </a:endParaRPr>
            </a:p>
            <a:p>
              <a:pPr marL="174625" indent="-174625"/>
              <a:endParaRPr lang="hu-HU" b="1" dirty="0">
                <a:solidFill>
                  <a:schemeClr val="bg1"/>
                </a:solidFill>
              </a:endParaRPr>
            </a:p>
            <a:p>
              <a:pPr marL="174625" indent="-174625">
                <a:buFontTx/>
                <a:buChar char="•"/>
              </a:pPr>
              <a:r>
                <a:rPr lang="hu-HU" b="1" dirty="0">
                  <a:solidFill>
                    <a:schemeClr val="bg1"/>
                  </a:solidFill>
                </a:rPr>
                <a:t>Adatok helyett megoldásokat kínálunk</a:t>
              </a:r>
            </a:p>
            <a:p>
              <a:pPr marL="174625" indent="-174625">
                <a:buFontTx/>
                <a:buChar char="•"/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468311" y="2276476"/>
              <a:ext cx="1003299" cy="761997"/>
              <a:chOff x="1404" y="934"/>
              <a:chExt cx="3468" cy="2634"/>
            </a:xfrm>
          </p:grpSpPr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2295" y="996"/>
                <a:ext cx="457" cy="504"/>
              </a:xfrm>
              <a:custGeom>
                <a:avLst/>
                <a:gdLst>
                  <a:gd name="T0" fmla="*/ 161 w 457"/>
                  <a:gd name="T1" fmla="*/ 504 h 504"/>
                  <a:gd name="T2" fmla="*/ 49 w 457"/>
                  <a:gd name="T3" fmla="*/ 488 h 504"/>
                  <a:gd name="T4" fmla="*/ 45 w 457"/>
                  <a:gd name="T5" fmla="*/ 424 h 504"/>
                  <a:gd name="T6" fmla="*/ 41 w 457"/>
                  <a:gd name="T7" fmla="*/ 388 h 504"/>
                  <a:gd name="T8" fmla="*/ 33 w 457"/>
                  <a:gd name="T9" fmla="*/ 376 h 504"/>
                  <a:gd name="T10" fmla="*/ 41 w 457"/>
                  <a:gd name="T11" fmla="*/ 352 h 504"/>
                  <a:gd name="T12" fmla="*/ 45 w 457"/>
                  <a:gd name="T13" fmla="*/ 340 h 504"/>
                  <a:gd name="T14" fmla="*/ 17 w 457"/>
                  <a:gd name="T15" fmla="*/ 312 h 504"/>
                  <a:gd name="T16" fmla="*/ 49 w 457"/>
                  <a:gd name="T17" fmla="*/ 264 h 504"/>
                  <a:gd name="T18" fmla="*/ 41 w 457"/>
                  <a:gd name="T19" fmla="*/ 220 h 504"/>
                  <a:gd name="T20" fmla="*/ 69 w 457"/>
                  <a:gd name="T21" fmla="*/ 156 h 504"/>
                  <a:gd name="T22" fmla="*/ 65 w 457"/>
                  <a:gd name="T23" fmla="*/ 88 h 504"/>
                  <a:gd name="T24" fmla="*/ 121 w 457"/>
                  <a:gd name="T25" fmla="*/ 20 h 504"/>
                  <a:gd name="T26" fmla="*/ 157 w 457"/>
                  <a:gd name="T27" fmla="*/ 4 h 504"/>
                  <a:gd name="T28" fmla="*/ 169 w 457"/>
                  <a:gd name="T29" fmla="*/ 0 h 504"/>
                  <a:gd name="T30" fmla="*/ 349 w 457"/>
                  <a:gd name="T31" fmla="*/ 4 h 504"/>
                  <a:gd name="T32" fmla="*/ 373 w 457"/>
                  <a:gd name="T33" fmla="*/ 12 h 504"/>
                  <a:gd name="T34" fmla="*/ 429 w 457"/>
                  <a:gd name="T35" fmla="*/ 64 h 504"/>
                  <a:gd name="T36" fmla="*/ 449 w 457"/>
                  <a:gd name="T37" fmla="*/ 116 h 504"/>
                  <a:gd name="T38" fmla="*/ 457 w 457"/>
                  <a:gd name="T39" fmla="*/ 140 h 504"/>
                  <a:gd name="T40" fmla="*/ 409 w 457"/>
                  <a:gd name="T41" fmla="*/ 376 h 504"/>
                  <a:gd name="T42" fmla="*/ 365 w 457"/>
                  <a:gd name="T43" fmla="*/ 424 h 504"/>
                  <a:gd name="T44" fmla="*/ 329 w 457"/>
                  <a:gd name="T45" fmla="*/ 436 h 504"/>
                  <a:gd name="T46" fmla="*/ 317 w 457"/>
                  <a:gd name="T47" fmla="*/ 440 h 504"/>
                  <a:gd name="T48" fmla="*/ 261 w 457"/>
                  <a:gd name="T49" fmla="*/ 484 h 504"/>
                  <a:gd name="T50" fmla="*/ 233 w 457"/>
                  <a:gd name="T51" fmla="*/ 492 h 504"/>
                  <a:gd name="T52" fmla="*/ 221 w 457"/>
                  <a:gd name="T53" fmla="*/ 50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57" h="504">
                    <a:moveTo>
                      <a:pt x="161" y="504"/>
                    </a:moveTo>
                    <a:cubicBezTo>
                      <a:pt x="120" y="501"/>
                      <a:pt x="87" y="501"/>
                      <a:pt x="49" y="488"/>
                    </a:cubicBezTo>
                    <a:cubicBezTo>
                      <a:pt x="37" y="451"/>
                      <a:pt x="40" y="472"/>
                      <a:pt x="45" y="424"/>
                    </a:cubicBezTo>
                    <a:cubicBezTo>
                      <a:pt x="44" y="412"/>
                      <a:pt x="44" y="400"/>
                      <a:pt x="41" y="388"/>
                    </a:cubicBezTo>
                    <a:cubicBezTo>
                      <a:pt x="40" y="383"/>
                      <a:pt x="33" y="381"/>
                      <a:pt x="33" y="376"/>
                    </a:cubicBezTo>
                    <a:cubicBezTo>
                      <a:pt x="33" y="368"/>
                      <a:pt x="38" y="360"/>
                      <a:pt x="41" y="352"/>
                    </a:cubicBezTo>
                    <a:cubicBezTo>
                      <a:pt x="42" y="348"/>
                      <a:pt x="45" y="340"/>
                      <a:pt x="45" y="340"/>
                    </a:cubicBezTo>
                    <a:cubicBezTo>
                      <a:pt x="22" y="337"/>
                      <a:pt x="0" y="337"/>
                      <a:pt x="17" y="312"/>
                    </a:cubicBezTo>
                    <a:cubicBezTo>
                      <a:pt x="22" y="290"/>
                      <a:pt x="31" y="276"/>
                      <a:pt x="49" y="264"/>
                    </a:cubicBezTo>
                    <a:cubicBezTo>
                      <a:pt x="55" y="246"/>
                      <a:pt x="51" y="235"/>
                      <a:pt x="41" y="220"/>
                    </a:cubicBezTo>
                    <a:cubicBezTo>
                      <a:pt x="45" y="191"/>
                      <a:pt x="44" y="173"/>
                      <a:pt x="69" y="156"/>
                    </a:cubicBezTo>
                    <a:cubicBezTo>
                      <a:pt x="78" y="130"/>
                      <a:pt x="82" y="113"/>
                      <a:pt x="65" y="88"/>
                    </a:cubicBezTo>
                    <a:cubicBezTo>
                      <a:pt x="73" y="43"/>
                      <a:pt x="84" y="38"/>
                      <a:pt x="121" y="20"/>
                    </a:cubicBezTo>
                    <a:cubicBezTo>
                      <a:pt x="159" y="1"/>
                      <a:pt x="95" y="25"/>
                      <a:pt x="157" y="4"/>
                    </a:cubicBezTo>
                    <a:cubicBezTo>
                      <a:pt x="161" y="3"/>
                      <a:pt x="169" y="0"/>
                      <a:pt x="169" y="0"/>
                    </a:cubicBezTo>
                    <a:cubicBezTo>
                      <a:pt x="229" y="1"/>
                      <a:pt x="289" y="0"/>
                      <a:pt x="349" y="4"/>
                    </a:cubicBezTo>
                    <a:cubicBezTo>
                      <a:pt x="357" y="4"/>
                      <a:pt x="373" y="12"/>
                      <a:pt x="373" y="12"/>
                    </a:cubicBezTo>
                    <a:cubicBezTo>
                      <a:pt x="390" y="29"/>
                      <a:pt x="409" y="51"/>
                      <a:pt x="429" y="64"/>
                    </a:cubicBezTo>
                    <a:cubicBezTo>
                      <a:pt x="435" y="82"/>
                      <a:pt x="443" y="98"/>
                      <a:pt x="449" y="116"/>
                    </a:cubicBezTo>
                    <a:cubicBezTo>
                      <a:pt x="452" y="124"/>
                      <a:pt x="457" y="140"/>
                      <a:pt x="457" y="140"/>
                    </a:cubicBezTo>
                    <a:cubicBezTo>
                      <a:pt x="454" y="222"/>
                      <a:pt x="446" y="302"/>
                      <a:pt x="409" y="376"/>
                    </a:cubicBezTo>
                    <a:cubicBezTo>
                      <a:pt x="400" y="393"/>
                      <a:pt x="383" y="416"/>
                      <a:pt x="365" y="424"/>
                    </a:cubicBezTo>
                    <a:cubicBezTo>
                      <a:pt x="365" y="424"/>
                      <a:pt x="335" y="434"/>
                      <a:pt x="329" y="436"/>
                    </a:cubicBezTo>
                    <a:cubicBezTo>
                      <a:pt x="325" y="437"/>
                      <a:pt x="317" y="440"/>
                      <a:pt x="317" y="440"/>
                    </a:cubicBezTo>
                    <a:cubicBezTo>
                      <a:pt x="307" y="455"/>
                      <a:pt x="280" y="479"/>
                      <a:pt x="261" y="484"/>
                    </a:cubicBezTo>
                    <a:cubicBezTo>
                      <a:pt x="256" y="485"/>
                      <a:pt x="239" y="489"/>
                      <a:pt x="233" y="492"/>
                    </a:cubicBezTo>
                    <a:cubicBezTo>
                      <a:pt x="229" y="494"/>
                      <a:pt x="221" y="500"/>
                      <a:pt x="221" y="500"/>
                    </a:cubicBez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1524" y="934"/>
                <a:ext cx="968" cy="634"/>
              </a:xfrm>
              <a:custGeom>
                <a:avLst/>
                <a:gdLst>
                  <a:gd name="T0" fmla="*/ 804 w 968"/>
                  <a:gd name="T1" fmla="*/ 434 h 634"/>
                  <a:gd name="T2" fmla="*/ 712 w 968"/>
                  <a:gd name="T3" fmla="*/ 418 h 634"/>
                  <a:gd name="T4" fmla="*/ 580 w 968"/>
                  <a:gd name="T5" fmla="*/ 366 h 634"/>
                  <a:gd name="T6" fmla="*/ 416 w 968"/>
                  <a:gd name="T7" fmla="*/ 362 h 634"/>
                  <a:gd name="T8" fmla="*/ 300 w 968"/>
                  <a:gd name="T9" fmla="*/ 334 h 634"/>
                  <a:gd name="T10" fmla="*/ 180 w 968"/>
                  <a:gd name="T11" fmla="*/ 330 h 634"/>
                  <a:gd name="T12" fmla="*/ 112 w 968"/>
                  <a:gd name="T13" fmla="*/ 274 h 634"/>
                  <a:gd name="T14" fmla="*/ 100 w 968"/>
                  <a:gd name="T15" fmla="*/ 238 h 634"/>
                  <a:gd name="T16" fmla="*/ 92 w 968"/>
                  <a:gd name="T17" fmla="*/ 214 h 634"/>
                  <a:gd name="T18" fmla="*/ 72 w 968"/>
                  <a:gd name="T19" fmla="*/ 50 h 634"/>
                  <a:gd name="T20" fmla="*/ 68 w 968"/>
                  <a:gd name="T21" fmla="*/ 10 h 634"/>
                  <a:gd name="T22" fmla="*/ 56 w 968"/>
                  <a:gd name="T23" fmla="*/ 2 h 634"/>
                  <a:gd name="T24" fmla="*/ 40 w 968"/>
                  <a:gd name="T25" fmla="*/ 26 h 634"/>
                  <a:gd name="T26" fmla="*/ 24 w 968"/>
                  <a:gd name="T27" fmla="*/ 66 h 634"/>
                  <a:gd name="T28" fmla="*/ 20 w 968"/>
                  <a:gd name="T29" fmla="*/ 186 h 634"/>
                  <a:gd name="T30" fmla="*/ 8 w 968"/>
                  <a:gd name="T31" fmla="*/ 190 h 634"/>
                  <a:gd name="T32" fmla="*/ 0 w 968"/>
                  <a:gd name="T33" fmla="*/ 202 h 634"/>
                  <a:gd name="T34" fmla="*/ 4 w 968"/>
                  <a:gd name="T35" fmla="*/ 258 h 634"/>
                  <a:gd name="T36" fmla="*/ 164 w 968"/>
                  <a:gd name="T37" fmla="*/ 398 h 634"/>
                  <a:gd name="T38" fmla="*/ 204 w 968"/>
                  <a:gd name="T39" fmla="*/ 410 h 634"/>
                  <a:gd name="T40" fmla="*/ 276 w 968"/>
                  <a:gd name="T41" fmla="*/ 446 h 634"/>
                  <a:gd name="T42" fmla="*/ 316 w 968"/>
                  <a:gd name="T43" fmla="*/ 462 h 634"/>
                  <a:gd name="T44" fmla="*/ 420 w 968"/>
                  <a:gd name="T45" fmla="*/ 506 h 634"/>
                  <a:gd name="T46" fmla="*/ 556 w 968"/>
                  <a:gd name="T47" fmla="*/ 558 h 634"/>
                  <a:gd name="T48" fmla="*/ 668 w 968"/>
                  <a:gd name="T49" fmla="*/ 570 h 634"/>
                  <a:gd name="T50" fmla="*/ 736 w 968"/>
                  <a:gd name="T51" fmla="*/ 602 h 634"/>
                  <a:gd name="T52" fmla="*/ 772 w 968"/>
                  <a:gd name="T53" fmla="*/ 622 h 634"/>
                  <a:gd name="T54" fmla="*/ 840 w 968"/>
                  <a:gd name="T55" fmla="*/ 634 h 634"/>
                  <a:gd name="T56" fmla="*/ 956 w 968"/>
                  <a:gd name="T57" fmla="*/ 610 h 634"/>
                  <a:gd name="T58" fmla="*/ 964 w 968"/>
                  <a:gd name="T59" fmla="*/ 598 h 634"/>
                  <a:gd name="T60" fmla="*/ 968 w 968"/>
                  <a:gd name="T61" fmla="*/ 586 h 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68" h="634">
                    <a:moveTo>
                      <a:pt x="804" y="434"/>
                    </a:moveTo>
                    <a:cubicBezTo>
                      <a:pt x="773" y="429"/>
                      <a:pt x="744" y="422"/>
                      <a:pt x="712" y="418"/>
                    </a:cubicBezTo>
                    <a:cubicBezTo>
                      <a:pt x="670" y="404"/>
                      <a:pt x="628" y="368"/>
                      <a:pt x="580" y="366"/>
                    </a:cubicBezTo>
                    <a:cubicBezTo>
                      <a:pt x="525" y="364"/>
                      <a:pt x="471" y="363"/>
                      <a:pt x="416" y="362"/>
                    </a:cubicBezTo>
                    <a:cubicBezTo>
                      <a:pt x="378" y="356"/>
                      <a:pt x="338" y="336"/>
                      <a:pt x="300" y="334"/>
                    </a:cubicBezTo>
                    <a:cubicBezTo>
                      <a:pt x="260" y="332"/>
                      <a:pt x="220" y="331"/>
                      <a:pt x="180" y="330"/>
                    </a:cubicBezTo>
                    <a:cubicBezTo>
                      <a:pt x="159" y="309"/>
                      <a:pt x="125" y="303"/>
                      <a:pt x="112" y="274"/>
                    </a:cubicBezTo>
                    <a:cubicBezTo>
                      <a:pt x="112" y="274"/>
                      <a:pt x="102" y="244"/>
                      <a:pt x="100" y="238"/>
                    </a:cubicBezTo>
                    <a:cubicBezTo>
                      <a:pt x="97" y="230"/>
                      <a:pt x="92" y="214"/>
                      <a:pt x="92" y="214"/>
                    </a:cubicBezTo>
                    <a:cubicBezTo>
                      <a:pt x="91" y="186"/>
                      <a:pt x="118" y="81"/>
                      <a:pt x="72" y="50"/>
                    </a:cubicBezTo>
                    <a:cubicBezTo>
                      <a:pt x="71" y="37"/>
                      <a:pt x="72" y="23"/>
                      <a:pt x="68" y="10"/>
                    </a:cubicBezTo>
                    <a:cubicBezTo>
                      <a:pt x="66" y="5"/>
                      <a:pt x="60" y="0"/>
                      <a:pt x="56" y="2"/>
                    </a:cubicBezTo>
                    <a:cubicBezTo>
                      <a:pt x="48" y="7"/>
                      <a:pt x="40" y="26"/>
                      <a:pt x="40" y="26"/>
                    </a:cubicBezTo>
                    <a:cubicBezTo>
                      <a:pt x="36" y="41"/>
                      <a:pt x="29" y="51"/>
                      <a:pt x="24" y="66"/>
                    </a:cubicBezTo>
                    <a:cubicBezTo>
                      <a:pt x="23" y="106"/>
                      <a:pt x="25" y="146"/>
                      <a:pt x="20" y="186"/>
                    </a:cubicBezTo>
                    <a:cubicBezTo>
                      <a:pt x="19" y="190"/>
                      <a:pt x="11" y="187"/>
                      <a:pt x="8" y="190"/>
                    </a:cubicBezTo>
                    <a:cubicBezTo>
                      <a:pt x="4" y="193"/>
                      <a:pt x="3" y="198"/>
                      <a:pt x="0" y="202"/>
                    </a:cubicBezTo>
                    <a:cubicBezTo>
                      <a:pt x="1" y="221"/>
                      <a:pt x="1" y="239"/>
                      <a:pt x="4" y="258"/>
                    </a:cubicBezTo>
                    <a:cubicBezTo>
                      <a:pt x="17" y="343"/>
                      <a:pt x="86" y="387"/>
                      <a:pt x="164" y="398"/>
                    </a:cubicBezTo>
                    <a:cubicBezTo>
                      <a:pt x="193" y="408"/>
                      <a:pt x="180" y="404"/>
                      <a:pt x="204" y="410"/>
                    </a:cubicBezTo>
                    <a:cubicBezTo>
                      <a:pt x="227" y="425"/>
                      <a:pt x="252" y="434"/>
                      <a:pt x="276" y="446"/>
                    </a:cubicBezTo>
                    <a:cubicBezTo>
                      <a:pt x="289" y="452"/>
                      <a:pt x="316" y="462"/>
                      <a:pt x="316" y="462"/>
                    </a:cubicBezTo>
                    <a:cubicBezTo>
                      <a:pt x="337" y="483"/>
                      <a:pt x="392" y="502"/>
                      <a:pt x="420" y="506"/>
                    </a:cubicBezTo>
                    <a:cubicBezTo>
                      <a:pt x="466" y="521"/>
                      <a:pt x="507" y="551"/>
                      <a:pt x="556" y="558"/>
                    </a:cubicBezTo>
                    <a:cubicBezTo>
                      <a:pt x="593" y="563"/>
                      <a:pt x="631" y="565"/>
                      <a:pt x="668" y="570"/>
                    </a:cubicBezTo>
                    <a:cubicBezTo>
                      <a:pt x="685" y="596"/>
                      <a:pt x="704" y="599"/>
                      <a:pt x="736" y="602"/>
                    </a:cubicBezTo>
                    <a:cubicBezTo>
                      <a:pt x="749" y="606"/>
                      <a:pt x="759" y="618"/>
                      <a:pt x="772" y="622"/>
                    </a:cubicBezTo>
                    <a:cubicBezTo>
                      <a:pt x="795" y="630"/>
                      <a:pt x="816" y="631"/>
                      <a:pt x="840" y="634"/>
                    </a:cubicBezTo>
                    <a:cubicBezTo>
                      <a:pt x="880" y="631"/>
                      <a:pt x="922" y="633"/>
                      <a:pt x="956" y="610"/>
                    </a:cubicBezTo>
                    <a:cubicBezTo>
                      <a:pt x="959" y="606"/>
                      <a:pt x="962" y="602"/>
                      <a:pt x="964" y="598"/>
                    </a:cubicBezTo>
                    <a:cubicBezTo>
                      <a:pt x="966" y="594"/>
                      <a:pt x="968" y="586"/>
                      <a:pt x="968" y="586"/>
                    </a:cubicBez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1404" y="1253"/>
                <a:ext cx="1168" cy="575"/>
              </a:xfrm>
              <a:custGeom>
                <a:avLst/>
                <a:gdLst>
                  <a:gd name="T0" fmla="*/ 968 w 1168"/>
                  <a:gd name="T1" fmla="*/ 315 h 575"/>
                  <a:gd name="T2" fmla="*/ 896 w 1168"/>
                  <a:gd name="T3" fmla="*/ 355 h 575"/>
                  <a:gd name="T4" fmla="*/ 712 w 1168"/>
                  <a:gd name="T5" fmla="*/ 363 h 575"/>
                  <a:gd name="T6" fmla="*/ 556 w 1168"/>
                  <a:gd name="T7" fmla="*/ 367 h 575"/>
                  <a:gd name="T8" fmla="*/ 368 w 1168"/>
                  <a:gd name="T9" fmla="*/ 371 h 575"/>
                  <a:gd name="T10" fmla="*/ 136 w 1168"/>
                  <a:gd name="T11" fmla="*/ 339 h 575"/>
                  <a:gd name="T12" fmla="*/ 120 w 1168"/>
                  <a:gd name="T13" fmla="*/ 315 h 575"/>
                  <a:gd name="T14" fmla="*/ 112 w 1168"/>
                  <a:gd name="T15" fmla="*/ 291 h 575"/>
                  <a:gd name="T16" fmla="*/ 108 w 1168"/>
                  <a:gd name="T17" fmla="*/ 207 h 575"/>
                  <a:gd name="T18" fmla="*/ 96 w 1168"/>
                  <a:gd name="T19" fmla="*/ 171 h 575"/>
                  <a:gd name="T20" fmla="*/ 92 w 1168"/>
                  <a:gd name="T21" fmla="*/ 55 h 575"/>
                  <a:gd name="T22" fmla="*/ 76 w 1168"/>
                  <a:gd name="T23" fmla="*/ 31 h 575"/>
                  <a:gd name="T24" fmla="*/ 60 w 1168"/>
                  <a:gd name="T25" fmla="*/ 11 h 575"/>
                  <a:gd name="T26" fmla="*/ 52 w 1168"/>
                  <a:gd name="T27" fmla="*/ 35 h 575"/>
                  <a:gd name="T28" fmla="*/ 48 w 1168"/>
                  <a:gd name="T29" fmla="*/ 47 h 575"/>
                  <a:gd name="T30" fmla="*/ 44 w 1168"/>
                  <a:gd name="T31" fmla="*/ 79 h 575"/>
                  <a:gd name="T32" fmla="*/ 28 w 1168"/>
                  <a:gd name="T33" fmla="*/ 103 h 575"/>
                  <a:gd name="T34" fmla="*/ 24 w 1168"/>
                  <a:gd name="T35" fmla="*/ 179 h 575"/>
                  <a:gd name="T36" fmla="*/ 16 w 1168"/>
                  <a:gd name="T37" fmla="*/ 203 h 575"/>
                  <a:gd name="T38" fmla="*/ 16 w 1168"/>
                  <a:gd name="T39" fmla="*/ 367 h 575"/>
                  <a:gd name="T40" fmla="*/ 92 w 1168"/>
                  <a:gd name="T41" fmla="*/ 415 h 575"/>
                  <a:gd name="T42" fmla="*/ 128 w 1168"/>
                  <a:gd name="T43" fmla="*/ 431 h 575"/>
                  <a:gd name="T44" fmla="*/ 288 w 1168"/>
                  <a:gd name="T45" fmla="*/ 495 h 575"/>
                  <a:gd name="T46" fmla="*/ 384 w 1168"/>
                  <a:gd name="T47" fmla="*/ 535 h 575"/>
                  <a:gd name="T48" fmla="*/ 456 w 1168"/>
                  <a:gd name="T49" fmla="*/ 543 h 575"/>
                  <a:gd name="T50" fmla="*/ 680 w 1168"/>
                  <a:gd name="T51" fmla="*/ 563 h 575"/>
                  <a:gd name="T52" fmla="*/ 704 w 1168"/>
                  <a:gd name="T53" fmla="*/ 571 h 575"/>
                  <a:gd name="T54" fmla="*/ 716 w 1168"/>
                  <a:gd name="T55" fmla="*/ 575 h 575"/>
                  <a:gd name="T56" fmla="*/ 1000 w 1168"/>
                  <a:gd name="T57" fmla="*/ 571 h 575"/>
                  <a:gd name="T58" fmla="*/ 1060 w 1168"/>
                  <a:gd name="T59" fmla="*/ 547 h 575"/>
                  <a:gd name="T60" fmla="*/ 1096 w 1168"/>
                  <a:gd name="T61" fmla="*/ 535 h 575"/>
                  <a:gd name="T62" fmla="*/ 1136 w 1168"/>
                  <a:gd name="T63" fmla="*/ 507 h 575"/>
                  <a:gd name="T64" fmla="*/ 1148 w 1168"/>
                  <a:gd name="T65" fmla="*/ 499 h 575"/>
                  <a:gd name="T66" fmla="*/ 1168 w 1168"/>
                  <a:gd name="T67" fmla="*/ 463 h 575"/>
                  <a:gd name="T68" fmla="*/ 1164 w 1168"/>
                  <a:gd name="T69" fmla="*/ 415 h 5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68" h="575">
                    <a:moveTo>
                      <a:pt x="968" y="315"/>
                    </a:moveTo>
                    <a:cubicBezTo>
                      <a:pt x="933" y="321"/>
                      <a:pt x="924" y="346"/>
                      <a:pt x="896" y="355"/>
                    </a:cubicBezTo>
                    <a:cubicBezTo>
                      <a:pt x="838" y="374"/>
                      <a:pt x="773" y="361"/>
                      <a:pt x="712" y="363"/>
                    </a:cubicBezTo>
                    <a:cubicBezTo>
                      <a:pt x="665" y="379"/>
                      <a:pt x="602" y="369"/>
                      <a:pt x="556" y="367"/>
                    </a:cubicBezTo>
                    <a:cubicBezTo>
                      <a:pt x="493" y="359"/>
                      <a:pt x="430" y="362"/>
                      <a:pt x="368" y="371"/>
                    </a:cubicBezTo>
                    <a:cubicBezTo>
                      <a:pt x="315" y="369"/>
                      <a:pt x="194" y="377"/>
                      <a:pt x="136" y="339"/>
                    </a:cubicBezTo>
                    <a:cubicBezTo>
                      <a:pt x="131" y="331"/>
                      <a:pt x="123" y="324"/>
                      <a:pt x="120" y="315"/>
                    </a:cubicBezTo>
                    <a:cubicBezTo>
                      <a:pt x="117" y="307"/>
                      <a:pt x="112" y="291"/>
                      <a:pt x="112" y="291"/>
                    </a:cubicBezTo>
                    <a:cubicBezTo>
                      <a:pt x="111" y="263"/>
                      <a:pt x="111" y="235"/>
                      <a:pt x="108" y="207"/>
                    </a:cubicBezTo>
                    <a:cubicBezTo>
                      <a:pt x="107" y="194"/>
                      <a:pt x="96" y="171"/>
                      <a:pt x="96" y="171"/>
                    </a:cubicBezTo>
                    <a:cubicBezTo>
                      <a:pt x="95" y="132"/>
                      <a:pt x="97" y="93"/>
                      <a:pt x="92" y="55"/>
                    </a:cubicBezTo>
                    <a:cubicBezTo>
                      <a:pt x="91" y="45"/>
                      <a:pt x="76" y="31"/>
                      <a:pt x="76" y="31"/>
                    </a:cubicBezTo>
                    <a:cubicBezTo>
                      <a:pt x="74" y="23"/>
                      <a:pt x="71" y="0"/>
                      <a:pt x="60" y="11"/>
                    </a:cubicBezTo>
                    <a:cubicBezTo>
                      <a:pt x="54" y="17"/>
                      <a:pt x="55" y="27"/>
                      <a:pt x="52" y="35"/>
                    </a:cubicBezTo>
                    <a:cubicBezTo>
                      <a:pt x="51" y="39"/>
                      <a:pt x="48" y="47"/>
                      <a:pt x="48" y="47"/>
                    </a:cubicBezTo>
                    <a:cubicBezTo>
                      <a:pt x="47" y="58"/>
                      <a:pt x="48" y="69"/>
                      <a:pt x="44" y="79"/>
                    </a:cubicBezTo>
                    <a:cubicBezTo>
                      <a:pt x="41" y="88"/>
                      <a:pt x="28" y="103"/>
                      <a:pt x="28" y="103"/>
                    </a:cubicBezTo>
                    <a:cubicBezTo>
                      <a:pt x="27" y="128"/>
                      <a:pt x="27" y="154"/>
                      <a:pt x="24" y="179"/>
                    </a:cubicBezTo>
                    <a:cubicBezTo>
                      <a:pt x="23" y="187"/>
                      <a:pt x="16" y="203"/>
                      <a:pt x="16" y="203"/>
                    </a:cubicBezTo>
                    <a:cubicBezTo>
                      <a:pt x="15" y="223"/>
                      <a:pt x="0" y="347"/>
                      <a:pt x="16" y="367"/>
                    </a:cubicBezTo>
                    <a:cubicBezTo>
                      <a:pt x="33" y="389"/>
                      <a:pt x="67" y="407"/>
                      <a:pt x="92" y="415"/>
                    </a:cubicBezTo>
                    <a:cubicBezTo>
                      <a:pt x="104" y="419"/>
                      <a:pt x="128" y="431"/>
                      <a:pt x="128" y="431"/>
                    </a:cubicBezTo>
                    <a:cubicBezTo>
                      <a:pt x="165" y="468"/>
                      <a:pt x="238" y="484"/>
                      <a:pt x="288" y="495"/>
                    </a:cubicBezTo>
                    <a:cubicBezTo>
                      <a:pt x="320" y="502"/>
                      <a:pt x="352" y="524"/>
                      <a:pt x="384" y="535"/>
                    </a:cubicBezTo>
                    <a:cubicBezTo>
                      <a:pt x="407" y="543"/>
                      <a:pt x="432" y="538"/>
                      <a:pt x="456" y="543"/>
                    </a:cubicBezTo>
                    <a:cubicBezTo>
                      <a:pt x="535" y="559"/>
                      <a:pt x="595" y="561"/>
                      <a:pt x="680" y="563"/>
                    </a:cubicBezTo>
                    <a:cubicBezTo>
                      <a:pt x="688" y="566"/>
                      <a:pt x="696" y="568"/>
                      <a:pt x="704" y="571"/>
                    </a:cubicBezTo>
                    <a:cubicBezTo>
                      <a:pt x="708" y="572"/>
                      <a:pt x="716" y="575"/>
                      <a:pt x="716" y="575"/>
                    </a:cubicBezTo>
                    <a:cubicBezTo>
                      <a:pt x="811" y="574"/>
                      <a:pt x="905" y="574"/>
                      <a:pt x="1000" y="571"/>
                    </a:cubicBezTo>
                    <a:cubicBezTo>
                      <a:pt x="1019" y="570"/>
                      <a:pt x="1043" y="554"/>
                      <a:pt x="1060" y="547"/>
                    </a:cubicBezTo>
                    <a:cubicBezTo>
                      <a:pt x="1072" y="542"/>
                      <a:pt x="1096" y="535"/>
                      <a:pt x="1096" y="535"/>
                    </a:cubicBezTo>
                    <a:cubicBezTo>
                      <a:pt x="1120" y="517"/>
                      <a:pt x="1106" y="527"/>
                      <a:pt x="1136" y="507"/>
                    </a:cubicBezTo>
                    <a:cubicBezTo>
                      <a:pt x="1140" y="504"/>
                      <a:pt x="1148" y="499"/>
                      <a:pt x="1148" y="499"/>
                    </a:cubicBezTo>
                    <a:cubicBezTo>
                      <a:pt x="1166" y="471"/>
                      <a:pt x="1161" y="484"/>
                      <a:pt x="1168" y="463"/>
                    </a:cubicBezTo>
                    <a:cubicBezTo>
                      <a:pt x="1167" y="447"/>
                      <a:pt x="1164" y="415"/>
                      <a:pt x="1164" y="415"/>
                    </a:cubicBez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2371" y="1389"/>
                <a:ext cx="1008" cy="856"/>
              </a:xfrm>
              <a:custGeom>
                <a:avLst/>
                <a:gdLst>
                  <a:gd name="T0" fmla="*/ 563 w 1008"/>
                  <a:gd name="T1" fmla="*/ 856 h 856"/>
                  <a:gd name="T2" fmla="*/ 471 w 1008"/>
                  <a:gd name="T3" fmla="*/ 788 h 856"/>
                  <a:gd name="T4" fmla="*/ 411 w 1008"/>
                  <a:gd name="T5" fmla="*/ 740 h 856"/>
                  <a:gd name="T6" fmla="*/ 359 w 1008"/>
                  <a:gd name="T7" fmla="*/ 688 h 856"/>
                  <a:gd name="T8" fmla="*/ 351 w 1008"/>
                  <a:gd name="T9" fmla="*/ 676 h 856"/>
                  <a:gd name="T10" fmla="*/ 339 w 1008"/>
                  <a:gd name="T11" fmla="*/ 668 h 856"/>
                  <a:gd name="T12" fmla="*/ 335 w 1008"/>
                  <a:gd name="T13" fmla="*/ 656 h 856"/>
                  <a:gd name="T14" fmla="*/ 279 w 1008"/>
                  <a:gd name="T15" fmla="*/ 600 h 856"/>
                  <a:gd name="T16" fmla="*/ 247 w 1008"/>
                  <a:gd name="T17" fmla="*/ 564 h 856"/>
                  <a:gd name="T18" fmla="*/ 223 w 1008"/>
                  <a:gd name="T19" fmla="*/ 548 h 856"/>
                  <a:gd name="T20" fmla="*/ 135 w 1008"/>
                  <a:gd name="T21" fmla="*/ 428 h 856"/>
                  <a:gd name="T22" fmla="*/ 111 w 1008"/>
                  <a:gd name="T23" fmla="*/ 380 h 856"/>
                  <a:gd name="T24" fmla="*/ 71 w 1008"/>
                  <a:gd name="T25" fmla="*/ 332 h 856"/>
                  <a:gd name="T26" fmla="*/ 23 w 1008"/>
                  <a:gd name="T27" fmla="*/ 248 h 856"/>
                  <a:gd name="T28" fmla="*/ 3 w 1008"/>
                  <a:gd name="T29" fmla="*/ 212 h 856"/>
                  <a:gd name="T30" fmla="*/ 119 w 1008"/>
                  <a:gd name="T31" fmla="*/ 92 h 856"/>
                  <a:gd name="T32" fmla="*/ 167 w 1008"/>
                  <a:gd name="T33" fmla="*/ 60 h 856"/>
                  <a:gd name="T34" fmla="*/ 191 w 1008"/>
                  <a:gd name="T35" fmla="*/ 44 h 856"/>
                  <a:gd name="T36" fmla="*/ 323 w 1008"/>
                  <a:gd name="T37" fmla="*/ 0 h 856"/>
                  <a:gd name="T38" fmla="*/ 379 w 1008"/>
                  <a:gd name="T39" fmla="*/ 8 h 856"/>
                  <a:gd name="T40" fmla="*/ 415 w 1008"/>
                  <a:gd name="T41" fmla="*/ 36 h 856"/>
                  <a:gd name="T42" fmla="*/ 451 w 1008"/>
                  <a:gd name="T43" fmla="*/ 48 h 856"/>
                  <a:gd name="T44" fmla="*/ 543 w 1008"/>
                  <a:gd name="T45" fmla="*/ 104 h 856"/>
                  <a:gd name="T46" fmla="*/ 567 w 1008"/>
                  <a:gd name="T47" fmla="*/ 152 h 856"/>
                  <a:gd name="T48" fmla="*/ 575 w 1008"/>
                  <a:gd name="T49" fmla="*/ 188 h 856"/>
                  <a:gd name="T50" fmla="*/ 599 w 1008"/>
                  <a:gd name="T51" fmla="*/ 204 h 856"/>
                  <a:gd name="T52" fmla="*/ 659 w 1008"/>
                  <a:gd name="T53" fmla="*/ 292 h 856"/>
                  <a:gd name="T54" fmla="*/ 707 w 1008"/>
                  <a:gd name="T55" fmla="*/ 364 h 856"/>
                  <a:gd name="T56" fmla="*/ 751 w 1008"/>
                  <a:gd name="T57" fmla="*/ 408 h 856"/>
                  <a:gd name="T58" fmla="*/ 787 w 1008"/>
                  <a:gd name="T59" fmla="*/ 456 h 856"/>
                  <a:gd name="T60" fmla="*/ 835 w 1008"/>
                  <a:gd name="T61" fmla="*/ 512 h 856"/>
                  <a:gd name="T62" fmla="*/ 883 w 1008"/>
                  <a:gd name="T63" fmla="*/ 572 h 856"/>
                  <a:gd name="T64" fmla="*/ 975 w 1008"/>
                  <a:gd name="T65" fmla="*/ 656 h 856"/>
                  <a:gd name="T66" fmla="*/ 1007 w 1008"/>
                  <a:gd name="T67" fmla="*/ 688 h 856"/>
                  <a:gd name="T68" fmla="*/ 1003 w 1008"/>
                  <a:gd name="T69" fmla="*/ 704 h 856"/>
                  <a:gd name="T70" fmla="*/ 799 w 1008"/>
                  <a:gd name="T71" fmla="*/ 720 h 856"/>
                  <a:gd name="T72" fmla="*/ 687 w 1008"/>
                  <a:gd name="T73" fmla="*/ 784 h 856"/>
                  <a:gd name="T74" fmla="*/ 639 w 1008"/>
                  <a:gd name="T75" fmla="*/ 808 h 856"/>
                  <a:gd name="T76" fmla="*/ 615 w 1008"/>
                  <a:gd name="T77" fmla="*/ 824 h 856"/>
                  <a:gd name="T78" fmla="*/ 563 w 1008"/>
                  <a:gd name="T79" fmla="*/ 856 h 85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8" h="856">
                    <a:moveTo>
                      <a:pt x="563" y="856"/>
                    </a:moveTo>
                    <a:cubicBezTo>
                      <a:pt x="542" y="835"/>
                      <a:pt x="498" y="797"/>
                      <a:pt x="471" y="788"/>
                    </a:cubicBezTo>
                    <a:cubicBezTo>
                      <a:pt x="454" y="771"/>
                      <a:pt x="431" y="753"/>
                      <a:pt x="411" y="740"/>
                    </a:cubicBezTo>
                    <a:cubicBezTo>
                      <a:pt x="398" y="721"/>
                      <a:pt x="378" y="701"/>
                      <a:pt x="359" y="688"/>
                    </a:cubicBezTo>
                    <a:cubicBezTo>
                      <a:pt x="356" y="684"/>
                      <a:pt x="354" y="679"/>
                      <a:pt x="351" y="676"/>
                    </a:cubicBezTo>
                    <a:cubicBezTo>
                      <a:pt x="348" y="673"/>
                      <a:pt x="342" y="672"/>
                      <a:pt x="339" y="668"/>
                    </a:cubicBezTo>
                    <a:cubicBezTo>
                      <a:pt x="336" y="665"/>
                      <a:pt x="338" y="659"/>
                      <a:pt x="335" y="656"/>
                    </a:cubicBezTo>
                    <a:cubicBezTo>
                      <a:pt x="319" y="636"/>
                      <a:pt x="298" y="617"/>
                      <a:pt x="279" y="600"/>
                    </a:cubicBezTo>
                    <a:cubicBezTo>
                      <a:pt x="267" y="589"/>
                      <a:pt x="259" y="575"/>
                      <a:pt x="247" y="564"/>
                    </a:cubicBezTo>
                    <a:cubicBezTo>
                      <a:pt x="240" y="558"/>
                      <a:pt x="223" y="548"/>
                      <a:pt x="223" y="548"/>
                    </a:cubicBezTo>
                    <a:cubicBezTo>
                      <a:pt x="205" y="493"/>
                      <a:pt x="170" y="471"/>
                      <a:pt x="135" y="428"/>
                    </a:cubicBezTo>
                    <a:cubicBezTo>
                      <a:pt x="123" y="414"/>
                      <a:pt x="121" y="395"/>
                      <a:pt x="111" y="380"/>
                    </a:cubicBezTo>
                    <a:cubicBezTo>
                      <a:pt x="100" y="363"/>
                      <a:pt x="84" y="348"/>
                      <a:pt x="71" y="332"/>
                    </a:cubicBezTo>
                    <a:cubicBezTo>
                      <a:pt x="50" y="305"/>
                      <a:pt x="39" y="277"/>
                      <a:pt x="23" y="248"/>
                    </a:cubicBezTo>
                    <a:cubicBezTo>
                      <a:pt x="0" y="207"/>
                      <a:pt x="12" y="239"/>
                      <a:pt x="3" y="212"/>
                    </a:cubicBezTo>
                    <a:cubicBezTo>
                      <a:pt x="13" y="154"/>
                      <a:pt x="73" y="122"/>
                      <a:pt x="119" y="92"/>
                    </a:cubicBezTo>
                    <a:cubicBezTo>
                      <a:pt x="136" y="81"/>
                      <a:pt x="150" y="70"/>
                      <a:pt x="167" y="60"/>
                    </a:cubicBezTo>
                    <a:cubicBezTo>
                      <a:pt x="175" y="55"/>
                      <a:pt x="191" y="44"/>
                      <a:pt x="191" y="44"/>
                    </a:cubicBezTo>
                    <a:cubicBezTo>
                      <a:pt x="212" y="12"/>
                      <a:pt x="287" y="4"/>
                      <a:pt x="323" y="0"/>
                    </a:cubicBezTo>
                    <a:cubicBezTo>
                      <a:pt x="328" y="0"/>
                      <a:pt x="365" y="0"/>
                      <a:pt x="379" y="8"/>
                    </a:cubicBezTo>
                    <a:cubicBezTo>
                      <a:pt x="392" y="15"/>
                      <a:pt x="402" y="29"/>
                      <a:pt x="415" y="36"/>
                    </a:cubicBezTo>
                    <a:cubicBezTo>
                      <a:pt x="426" y="42"/>
                      <a:pt x="440" y="41"/>
                      <a:pt x="451" y="48"/>
                    </a:cubicBezTo>
                    <a:cubicBezTo>
                      <a:pt x="481" y="68"/>
                      <a:pt x="513" y="84"/>
                      <a:pt x="543" y="104"/>
                    </a:cubicBezTo>
                    <a:cubicBezTo>
                      <a:pt x="564" y="135"/>
                      <a:pt x="556" y="119"/>
                      <a:pt x="567" y="152"/>
                    </a:cubicBezTo>
                    <a:cubicBezTo>
                      <a:pt x="571" y="164"/>
                      <a:pt x="566" y="179"/>
                      <a:pt x="575" y="188"/>
                    </a:cubicBezTo>
                    <a:cubicBezTo>
                      <a:pt x="582" y="195"/>
                      <a:pt x="599" y="204"/>
                      <a:pt x="599" y="204"/>
                    </a:cubicBezTo>
                    <a:cubicBezTo>
                      <a:pt x="619" y="233"/>
                      <a:pt x="633" y="266"/>
                      <a:pt x="659" y="292"/>
                    </a:cubicBezTo>
                    <a:cubicBezTo>
                      <a:pt x="666" y="313"/>
                      <a:pt x="688" y="351"/>
                      <a:pt x="707" y="364"/>
                    </a:cubicBezTo>
                    <a:cubicBezTo>
                      <a:pt x="719" y="383"/>
                      <a:pt x="738" y="391"/>
                      <a:pt x="751" y="408"/>
                    </a:cubicBezTo>
                    <a:cubicBezTo>
                      <a:pt x="764" y="425"/>
                      <a:pt x="769" y="444"/>
                      <a:pt x="787" y="456"/>
                    </a:cubicBezTo>
                    <a:cubicBezTo>
                      <a:pt x="793" y="475"/>
                      <a:pt x="818" y="500"/>
                      <a:pt x="835" y="512"/>
                    </a:cubicBezTo>
                    <a:cubicBezTo>
                      <a:pt x="849" y="533"/>
                      <a:pt x="861" y="558"/>
                      <a:pt x="883" y="572"/>
                    </a:cubicBezTo>
                    <a:cubicBezTo>
                      <a:pt x="905" y="605"/>
                      <a:pt x="942" y="634"/>
                      <a:pt x="975" y="656"/>
                    </a:cubicBezTo>
                    <a:cubicBezTo>
                      <a:pt x="984" y="670"/>
                      <a:pt x="993" y="679"/>
                      <a:pt x="1007" y="688"/>
                    </a:cubicBezTo>
                    <a:cubicBezTo>
                      <a:pt x="1006" y="693"/>
                      <a:pt x="1008" y="703"/>
                      <a:pt x="1003" y="704"/>
                    </a:cubicBezTo>
                    <a:cubicBezTo>
                      <a:pt x="935" y="715"/>
                      <a:pt x="867" y="706"/>
                      <a:pt x="799" y="720"/>
                    </a:cubicBezTo>
                    <a:cubicBezTo>
                      <a:pt x="759" y="728"/>
                      <a:pt x="719" y="759"/>
                      <a:pt x="687" y="784"/>
                    </a:cubicBezTo>
                    <a:cubicBezTo>
                      <a:pt x="664" y="802"/>
                      <a:pt x="665" y="799"/>
                      <a:pt x="639" y="808"/>
                    </a:cubicBezTo>
                    <a:cubicBezTo>
                      <a:pt x="630" y="811"/>
                      <a:pt x="615" y="824"/>
                      <a:pt x="615" y="824"/>
                    </a:cubicBezTo>
                    <a:cubicBezTo>
                      <a:pt x="601" y="844"/>
                      <a:pt x="584" y="846"/>
                      <a:pt x="563" y="856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2608" y="2069"/>
                <a:ext cx="1278" cy="805"/>
              </a:xfrm>
              <a:custGeom>
                <a:avLst/>
                <a:gdLst>
                  <a:gd name="T0" fmla="*/ 168 w 1278"/>
                  <a:gd name="T1" fmla="*/ 580 h 805"/>
                  <a:gd name="T2" fmla="*/ 124 w 1278"/>
                  <a:gd name="T3" fmla="*/ 536 h 805"/>
                  <a:gd name="T4" fmla="*/ 88 w 1278"/>
                  <a:gd name="T5" fmla="*/ 488 h 805"/>
                  <a:gd name="T6" fmla="*/ 64 w 1278"/>
                  <a:gd name="T7" fmla="*/ 448 h 805"/>
                  <a:gd name="T8" fmla="*/ 52 w 1278"/>
                  <a:gd name="T9" fmla="*/ 440 h 805"/>
                  <a:gd name="T10" fmla="*/ 40 w 1278"/>
                  <a:gd name="T11" fmla="*/ 424 h 805"/>
                  <a:gd name="T12" fmla="*/ 12 w 1278"/>
                  <a:gd name="T13" fmla="*/ 376 h 805"/>
                  <a:gd name="T14" fmla="*/ 0 w 1278"/>
                  <a:gd name="T15" fmla="*/ 328 h 805"/>
                  <a:gd name="T16" fmla="*/ 4 w 1278"/>
                  <a:gd name="T17" fmla="*/ 300 h 805"/>
                  <a:gd name="T18" fmla="*/ 16 w 1278"/>
                  <a:gd name="T19" fmla="*/ 296 h 805"/>
                  <a:gd name="T20" fmla="*/ 24 w 1278"/>
                  <a:gd name="T21" fmla="*/ 284 h 805"/>
                  <a:gd name="T22" fmla="*/ 60 w 1278"/>
                  <a:gd name="T23" fmla="*/ 264 h 805"/>
                  <a:gd name="T24" fmla="*/ 136 w 1278"/>
                  <a:gd name="T25" fmla="*/ 240 h 805"/>
                  <a:gd name="T26" fmla="*/ 240 w 1278"/>
                  <a:gd name="T27" fmla="*/ 192 h 805"/>
                  <a:gd name="T28" fmla="*/ 304 w 1278"/>
                  <a:gd name="T29" fmla="*/ 176 h 805"/>
                  <a:gd name="T30" fmla="*/ 340 w 1278"/>
                  <a:gd name="T31" fmla="*/ 144 h 805"/>
                  <a:gd name="T32" fmla="*/ 368 w 1278"/>
                  <a:gd name="T33" fmla="*/ 116 h 805"/>
                  <a:gd name="T34" fmla="*/ 436 w 1278"/>
                  <a:gd name="T35" fmla="*/ 72 h 805"/>
                  <a:gd name="T36" fmla="*/ 504 w 1278"/>
                  <a:gd name="T37" fmla="*/ 40 h 805"/>
                  <a:gd name="T38" fmla="*/ 644 w 1278"/>
                  <a:gd name="T39" fmla="*/ 4 h 805"/>
                  <a:gd name="T40" fmla="*/ 808 w 1278"/>
                  <a:gd name="T41" fmla="*/ 16 h 805"/>
                  <a:gd name="T42" fmla="*/ 852 w 1278"/>
                  <a:gd name="T43" fmla="*/ 48 h 805"/>
                  <a:gd name="T44" fmla="*/ 888 w 1278"/>
                  <a:gd name="T45" fmla="*/ 80 h 805"/>
                  <a:gd name="T46" fmla="*/ 908 w 1278"/>
                  <a:gd name="T47" fmla="*/ 104 h 805"/>
                  <a:gd name="T48" fmla="*/ 960 w 1278"/>
                  <a:gd name="T49" fmla="*/ 200 h 805"/>
                  <a:gd name="T50" fmla="*/ 972 w 1278"/>
                  <a:gd name="T51" fmla="*/ 224 h 805"/>
                  <a:gd name="T52" fmla="*/ 980 w 1278"/>
                  <a:gd name="T53" fmla="*/ 312 h 805"/>
                  <a:gd name="T54" fmla="*/ 1096 w 1278"/>
                  <a:gd name="T55" fmla="*/ 448 h 805"/>
                  <a:gd name="T56" fmla="*/ 1144 w 1278"/>
                  <a:gd name="T57" fmla="*/ 484 h 805"/>
                  <a:gd name="T58" fmla="*/ 1204 w 1278"/>
                  <a:gd name="T59" fmla="*/ 532 h 805"/>
                  <a:gd name="T60" fmla="*/ 1252 w 1278"/>
                  <a:gd name="T61" fmla="*/ 584 h 805"/>
                  <a:gd name="T62" fmla="*/ 1224 w 1278"/>
                  <a:gd name="T63" fmla="*/ 640 h 805"/>
                  <a:gd name="T64" fmla="*/ 1192 w 1278"/>
                  <a:gd name="T65" fmla="*/ 668 h 805"/>
                  <a:gd name="T66" fmla="*/ 1148 w 1278"/>
                  <a:gd name="T67" fmla="*/ 708 h 805"/>
                  <a:gd name="T68" fmla="*/ 1112 w 1278"/>
                  <a:gd name="T69" fmla="*/ 736 h 805"/>
                  <a:gd name="T70" fmla="*/ 1060 w 1278"/>
                  <a:gd name="T71" fmla="*/ 792 h 805"/>
                  <a:gd name="T72" fmla="*/ 1052 w 1278"/>
                  <a:gd name="T73" fmla="*/ 804 h 805"/>
                  <a:gd name="T74" fmla="*/ 1028 w 1278"/>
                  <a:gd name="T75" fmla="*/ 784 h 805"/>
                  <a:gd name="T76" fmla="*/ 980 w 1278"/>
                  <a:gd name="T77" fmla="*/ 752 h 805"/>
                  <a:gd name="T78" fmla="*/ 952 w 1278"/>
                  <a:gd name="T79" fmla="*/ 740 h 805"/>
                  <a:gd name="T80" fmla="*/ 928 w 1278"/>
                  <a:gd name="T81" fmla="*/ 732 h 805"/>
                  <a:gd name="T82" fmla="*/ 904 w 1278"/>
                  <a:gd name="T83" fmla="*/ 708 h 805"/>
                  <a:gd name="T84" fmla="*/ 880 w 1278"/>
                  <a:gd name="T85" fmla="*/ 692 h 805"/>
                  <a:gd name="T86" fmla="*/ 828 w 1278"/>
                  <a:gd name="T87" fmla="*/ 640 h 805"/>
                  <a:gd name="T88" fmla="*/ 804 w 1278"/>
                  <a:gd name="T89" fmla="*/ 624 h 805"/>
                  <a:gd name="T90" fmla="*/ 772 w 1278"/>
                  <a:gd name="T91" fmla="*/ 588 h 805"/>
                  <a:gd name="T92" fmla="*/ 748 w 1278"/>
                  <a:gd name="T93" fmla="*/ 572 h 805"/>
                  <a:gd name="T94" fmla="*/ 680 w 1278"/>
                  <a:gd name="T95" fmla="*/ 508 h 805"/>
                  <a:gd name="T96" fmla="*/ 604 w 1278"/>
                  <a:gd name="T97" fmla="*/ 544 h 805"/>
                  <a:gd name="T98" fmla="*/ 532 w 1278"/>
                  <a:gd name="T99" fmla="*/ 556 h 805"/>
                  <a:gd name="T100" fmla="*/ 468 w 1278"/>
                  <a:gd name="T101" fmla="*/ 576 h 805"/>
                  <a:gd name="T102" fmla="*/ 308 w 1278"/>
                  <a:gd name="T103" fmla="*/ 592 h 805"/>
                  <a:gd name="T104" fmla="*/ 168 w 1278"/>
                  <a:gd name="T105" fmla="*/ 580 h 80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78" h="805">
                    <a:moveTo>
                      <a:pt x="168" y="580"/>
                    </a:moveTo>
                    <a:cubicBezTo>
                      <a:pt x="150" y="568"/>
                      <a:pt x="139" y="551"/>
                      <a:pt x="124" y="536"/>
                    </a:cubicBezTo>
                    <a:cubicBezTo>
                      <a:pt x="117" y="516"/>
                      <a:pt x="101" y="504"/>
                      <a:pt x="88" y="488"/>
                    </a:cubicBezTo>
                    <a:cubicBezTo>
                      <a:pt x="78" y="476"/>
                      <a:pt x="74" y="460"/>
                      <a:pt x="64" y="448"/>
                    </a:cubicBezTo>
                    <a:cubicBezTo>
                      <a:pt x="61" y="444"/>
                      <a:pt x="55" y="443"/>
                      <a:pt x="52" y="440"/>
                    </a:cubicBezTo>
                    <a:cubicBezTo>
                      <a:pt x="47" y="435"/>
                      <a:pt x="44" y="429"/>
                      <a:pt x="40" y="424"/>
                    </a:cubicBezTo>
                    <a:cubicBezTo>
                      <a:pt x="34" y="406"/>
                      <a:pt x="25" y="389"/>
                      <a:pt x="12" y="376"/>
                    </a:cubicBezTo>
                    <a:cubicBezTo>
                      <a:pt x="1" y="344"/>
                      <a:pt x="5" y="360"/>
                      <a:pt x="0" y="328"/>
                    </a:cubicBezTo>
                    <a:cubicBezTo>
                      <a:pt x="1" y="319"/>
                      <a:pt x="0" y="308"/>
                      <a:pt x="4" y="300"/>
                    </a:cubicBezTo>
                    <a:cubicBezTo>
                      <a:pt x="6" y="296"/>
                      <a:pt x="13" y="299"/>
                      <a:pt x="16" y="296"/>
                    </a:cubicBezTo>
                    <a:cubicBezTo>
                      <a:pt x="20" y="293"/>
                      <a:pt x="20" y="287"/>
                      <a:pt x="24" y="284"/>
                    </a:cubicBezTo>
                    <a:cubicBezTo>
                      <a:pt x="35" y="275"/>
                      <a:pt x="49" y="272"/>
                      <a:pt x="60" y="264"/>
                    </a:cubicBezTo>
                    <a:cubicBezTo>
                      <a:pt x="81" y="250"/>
                      <a:pt x="115" y="254"/>
                      <a:pt x="136" y="240"/>
                    </a:cubicBezTo>
                    <a:cubicBezTo>
                      <a:pt x="169" y="218"/>
                      <a:pt x="200" y="201"/>
                      <a:pt x="240" y="192"/>
                    </a:cubicBezTo>
                    <a:cubicBezTo>
                      <a:pt x="261" y="187"/>
                      <a:pt x="285" y="186"/>
                      <a:pt x="304" y="176"/>
                    </a:cubicBezTo>
                    <a:cubicBezTo>
                      <a:pt x="318" y="169"/>
                      <a:pt x="340" y="144"/>
                      <a:pt x="340" y="144"/>
                    </a:cubicBezTo>
                    <a:cubicBezTo>
                      <a:pt x="344" y="131"/>
                      <a:pt x="368" y="116"/>
                      <a:pt x="368" y="116"/>
                    </a:cubicBezTo>
                    <a:cubicBezTo>
                      <a:pt x="383" y="94"/>
                      <a:pt x="411" y="80"/>
                      <a:pt x="436" y="72"/>
                    </a:cubicBezTo>
                    <a:cubicBezTo>
                      <a:pt x="455" y="53"/>
                      <a:pt x="479" y="47"/>
                      <a:pt x="504" y="40"/>
                    </a:cubicBezTo>
                    <a:cubicBezTo>
                      <a:pt x="552" y="26"/>
                      <a:pt x="594" y="10"/>
                      <a:pt x="644" y="4"/>
                    </a:cubicBezTo>
                    <a:cubicBezTo>
                      <a:pt x="757" y="7"/>
                      <a:pt x="744" y="0"/>
                      <a:pt x="808" y="16"/>
                    </a:cubicBezTo>
                    <a:cubicBezTo>
                      <a:pt x="819" y="32"/>
                      <a:pt x="835" y="37"/>
                      <a:pt x="852" y="48"/>
                    </a:cubicBezTo>
                    <a:cubicBezTo>
                      <a:pt x="865" y="57"/>
                      <a:pt x="875" y="71"/>
                      <a:pt x="888" y="80"/>
                    </a:cubicBezTo>
                    <a:cubicBezTo>
                      <a:pt x="894" y="89"/>
                      <a:pt x="903" y="95"/>
                      <a:pt x="908" y="104"/>
                    </a:cubicBezTo>
                    <a:cubicBezTo>
                      <a:pt x="926" y="136"/>
                      <a:pt x="933" y="173"/>
                      <a:pt x="960" y="200"/>
                    </a:cubicBezTo>
                    <a:cubicBezTo>
                      <a:pt x="963" y="208"/>
                      <a:pt x="971" y="215"/>
                      <a:pt x="972" y="224"/>
                    </a:cubicBezTo>
                    <a:cubicBezTo>
                      <a:pt x="984" y="300"/>
                      <a:pt x="970" y="265"/>
                      <a:pt x="980" y="312"/>
                    </a:cubicBezTo>
                    <a:cubicBezTo>
                      <a:pt x="993" y="372"/>
                      <a:pt x="1035" y="433"/>
                      <a:pt x="1096" y="448"/>
                    </a:cubicBezTo>
                    <a:cubicBezTo>
                      <a:pt x="1109" y="467"/>
                      <a:pt x="1127" y="470"/>
                      <a:pt x="1144" y="484"/>
                    </a:cubicBezTo>
                    <a:cubicBezTo>
                      <a:pt x="1164" y="500"/>
                      <a:pt x="1179" y="524"/>
                      <a:pt x="1204" y="532"/>
                    </a:cubicBezTo>
                    <a:cubicBezTo>
                      <a:pt x="1218" y="553"/>
                      <a:pt x="1227" y="576"/>
                      <a:pt x="1252" y="584"/>
                    </a:cubicBezTo>
                    <a:cubicBezTo>
                      <a:pt x="1278" y="610"/>
                      <a:pt x="1247" y="625"/>
                      <a:pt x="1224" y="640"/>
                    </a:cubicBezTo>
                    <a:cubicBezTo>
                      <a:pt x="1216" y="652"/>
                      <a:pt x="1192" y="668"/>
                      <a:pt x="1192" y="668"/>
                    </a:cubicBezTo>
                    <a:cubicBezTo>
                      <a:pt x="1180" y="686"/>
                      <a:pt x="1168" y="701"/>
                      <a:pt x="1148" y="708"/>
                    </a:cubicBezTo>
                    <a:cubicBezTo>
                      <a:pt x="1137" y="719"/>
                      <a:pt x="1112" y="736"/>
                      <a:pt x="1112" y="736"/>
                    </a:cubicBezTo>
                    <a:cubicBezTo>
                      <a:pt x="1098" y="757"/>
                      <a:pt x="1081" y="778"/>
                      <a:pt x="1060" y="792"/>
                    </a:cubicBezTo>
                    <a:cubicBezTo>
                      <a:pt x="1057" y="796"/>
                      <a:pt x="1057" y="803"/>
                      <a:pt x="1052" y="804"/>
                    </a:cubicBezTo>
                    <a:cubicBezTo>
                      <a:pt x="1047" y="805"/>
                      <a:pt x="1029" y="785"/>
                      <a:pt x="1028" y="784"/>
                    </a:cubicBezTo>
                    <a:cubicBezTo>
                      <a:pt x="1013" y="772"/>
                      <a:pt x="996" y="763"/>
                      <a:pt x="980" y="752"/>
                    </a:cubicBezTo>
                    <a:cubicBezTo>
                      <a:pt x="972" y="746"/>
                      <a:pt x="961" y="744"/>
                      <a:pt x="952" y="740"/>
                    </a:cubicBezTo>
                    <a:cubicBezTo>
                      <a:pt x="944" y="737"/>
                      <a:pt x="928" y="732"/>
                      <a:pt x="928" y="732"/>
                    </a:cubicBezTo>
                    <a:cubicBezTo>
                      <a:pt x="920" y="724"/>
                      <a:pt x="912" y="716"/>
                      <a:pt x="904" y="708"/>
                    </a:cubicBezTo>
                    <a:cubicBezTo>
                      <a:pt x="897" y="701"/>
                      <a:pt x="880" y="692"/>
                      <a:pt x="880" y="692"/>
                    </a:cubicBezTo>
                    <a:cubicBezTo>
                      <a:pt x="867" y="673"/>
                      <a:pt x="847" y="654"/>
                      <a:pt x="828" y="640"/>
                    </a:cubicBezTo>
                    <a:cubicBezTo>
                      <a:pt x="820" y="634"/>
                      <a:pt x="804" y="624"/>
                      <a:pt x="804" y="624"/>
                    </a:cubicBezTo>
                    <a:cubicBezTo>
                      <a:pt x="794" y="610"/>
                      <a:pt x="788" y="599"/>
                      <a:pt x="772" y="588"/>
                    </a:cubicBezTo>
                    <a:cubicBezTo>
                      <a:pt x="764" y="583"/>
                      <a:pt x="748" y="572"/>
                      <a:pt x="748" y="572"/>
                    </a:cubicBezTo>
                    <a:cubicBezTo>
                      <a:pt x="732" y="548"/>
                      <a:pt x="705" y="525"/>
                      <a:pt x="680" y="508"/>
                    </a:cubicBezTo>
                    <a:cubicBezTo>
                      <a:pt x="650" y="516"/>
                      <a:pt x="633" y="534"/>
                      <a:pt x="604" y="544"/>
                    </a:cubicBezTo>
                    <a:cubicBezTo>
                      <a:pt x="583" y="551"/>
                      <a:pt x="554" y="551"/>
                      <a:pt x="532" y="556"/>
                    </a:cubicBezTo>
                    <a:cubicBezTo>
                      <a:pt x="510" y="561"/>
                      <a:pt x="489" y="569"/>
                      <a:pt x="468" y="576"/>
                    </a:cubicBezTo>
                    <a:cubicBezTo>
                      <a:pt x="421" y="592"/>
                      <a:pt x="356" y="590"/>
                      <a:pt x="308" y="592"/>
                    </a:cubicBezTo>
                    <a:cubicBezTo>
                      <a:pt x="184" y="588"/>
                      <a:pt x="229" y="600"/>
                      <a:pt x="168" y="58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2308" y="2392"/>
                <a:ext cx="512" cy="1176"/>
              </a:xfrm>
              <a:custGeom>
                <a:avLst/>
                <a:gdLst>
                  <a:gd name="T0" fmla="*/ 476 w 512"/>
                  <a:gd name="T1" fmla="*/ 272 h 1176"/>
                  <a:gd name="T2" fmla="*/ 428 w 512"/>
                  <a:gd name="T3" fmla="*/ 268 h 1176"/>
                  <a:gd name="T4" fmla="*/ 388 w 512"/>
                  <a:gd name="T5" fmla="*/ 260 h 1176"/>
                  <a:gd name="T6" fmla="*/ 312 w 512"/>
                  <a:gd name="T7" fmla="*/ 292 h 1176"/>
                  <a:gd name="T8" fmla="*/ 332 w 512"/>
                  <a:gd name="T9" fmla="*/ 324 h 1176"/>
                  <a:gd name="T10" fmla="*/ 360 w 512"/>
                  <a:gd name="T11" fmla="*/ 448 h 1176"/>
                  <a:gd name="T12" fmla="*/ 372 w 512"/>
                  <a:gd name="T13" fmla="*/ 676 h 1176"/>
                  <a:gd name="T14" fmla="*/ 396 w 512"/>
                  <a:gd name="T15" fmla="*/ 784 h 1176"/>
                  <a:gd name="T16" fmla="*/ 408 w 512"/>
                  <a:gd name="T17" fmla="*/ 808 h 1176"/>
                  <a:gd name="T18" fmla="*/ 456 w 512"/>
                  <a:gd name="T19" fmla="*/ 948 h 1176"/>
                  <a:gd name="T20" fmla="*/ 464 w 512"/>
                  <a:gd name="T21" fmla="*/ 984 h 1176"/>
                  <a:gd name="T22" fmla="*/ 476 w 512"/>
                  <a:gd name="T23" fmla="*/ 1008 h 1176"/>
                  <a:gd name="T24" fmla="*/ 492 w 512"/>
                  <a:gd name="T25" fmla="*/ 1068 h 1176"/>
                  <a:gd name="T26" fmla="*/ 468 w 512"/>
                  <a:gd name="T27" fmla="*/ 1168 h 1176"/>
                  <a:gd name="T28" fmla="*/ 0 w 512"/>
                  <a:gd name="T29" fmla="*/ 1152 h 1176"/>
                  <a:gd name="T30" fmla="*/ 136 w 512"/>
                  <a:gd name="T31" fmla="*/ 1080 h 1176"/>
                  <a:gd name="T32" fmla="*/ 212 w 512"/>
                  <a:gd name="T33" fmla="*/ 1048 h 1176"/>
                  <a:gd name="T34" fmla="*/ 272 w 512"/>
                  <a:gd name="T35" fmla="*/ 1004 h 1176"/>
                  <a:gd name="T36" fmla="*/ 256 w 512"/>
                  <a:gd name="T37" fmla="*/ 836 h 1176"/>
                  <a:gd name="T38" fmla="*/ 200 w 512"/>
                  <a:gd name="T39" fmla="*/ 724 h 1176"/>
                  <a:gd name="T40" fmla="*/ 180 w 512"/>
                  <a:gd name="T41" fmla="*/ 604 h 1176"/>
                  <a:gd name="T42" fmla="*/ 116 w 512"/>
                  <a:gd name="T43" fmla="*/ 392 h 1176"/>
                  <a:gd name="T44" fmla="*/ 84 w 512"/>
                  <a:gd name="T45" fmla="*/ 292 h 1176"/>
                  <a:gd name="T46" fmla="*/ 72 w 512"/>
                  <a:gd name="T47" fmla="*/ 256 h 1176"/>
                  <a:gd name="T48" fmla="*/ 64 w 512"/>
                  <a:gd name="T49" fmla="*/ 232 h 1176"/>
                  <a:gd name="T50" fmla="*/ 84 w 512"/>
                  <a:gd name="T51" fmla="*/ 156 h 1176"/>
                  <a:gd name="T52" fmla="*/ 132 w 512"/>
                  <a:gd name="T53" fmla="*/ 84 h 1176"/>
                  <a:gd name="T54" fmla="*/ 172 w 512"/>
                  <a:gd name="T55" fmla="*/ 48 h 1176"/>
                  <a:gd name="T56" fmla="*/ 332 w 512"/>
                  <a:gd name="T57" fmla="*/ 0 h 117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12" h="1176">
                    <a:moveTo>
                      <a:pt x="476" y="272"/>
                    </a:moveTo>
                    <a:cubicBezTo>
                      <a:pt x="460" y="271"/>
                      <a:pt x="444" y="270"/>
                      <a:pt x="428" y="268"/>
                    </a:cubicBezTo>
                    <a:cubicBezTo>
                      <a:pt x="415" y="266"/>
                      <a:pt x="388" y="260"/>
                      <a:pt x="388" y="260"/>
                    </a:cubicBezTo>
                    <a:cubicBezTo>
                      <a:pt x="347" y="263"/>
                      <a:pt x="325" y="254"/>
                      <a:pt x="312" y="292"/>
                    </a:cubicBezTo>
                    <a:cubicBezTo>
                      <a:pt x="317" y="307"/>
                      <a:pt x="327" y="309"/>
                      <a:pt x="332" y="324"/>
                    </a:cubicBezTo>
                    <a:cubicBezTo>
                      <a:pt x="337" y="368"/>
                      <a:pt x="335" y="411"/>
                      <a:pt x="360" y="448"/>
                    </a:cubicBezTo>
                    <a:cubicBezTo>
                      <a:pt x="378" y="537"/>
                      <a:pt x="363" y="497"/>
                      <a:pt x="372" y="676"/>
                    </a:cubicBezTo>
                    <a:cubicBezTo>
                      <a:pt x="373" y="695"/>
                      <a:pt x="389" y="770"/>
                      <a:pt x="396" y="784"/>
                    </a:cubicBezTo>
                    <a:cubicBezTo>
                      <a:pt x="406" y="804"/>
                      <a:pt x="403" y="788"/>
                      <a:pt x="408" y="808"/>
                    </a:cubicBezTo>
                    <a:cubicBezTo>
                      <a:pt x="420" y="855"/>
                      <a:pt x="434" y="904"/>
                      <a:pt x="456" y="948"/>
                    </a:cubicBezTo>
                    <a:cubicBezTo>
                      <a:pt x="461" y="959"/>
                      <a:pt x="462" y="973"/>
                      <a:pt x="464" y="984"/>
                    </a:cubicBezTo>
                    <a:cubicBezTo>
                      <a:pt x="468" y="1002"/>
                      <a:pt x="467" y="991"/>
                      <a:pt x="476" y="1008"/>
                    </a:cubicBezTo>
                    <a:cubicBezTo>
                      <a:pt x="485" y="1026"/>
                      <a:pt x="486" y="1049"/>
                      <a:pt x="492" y="1068"/>
                    </a:cubicBezTo>
                    <a:cubicBezTo>
                      <a:pt x="497" y="1106"/>
                      <a:pt x="512" y="1153"/>
                      <a:pt x="468" y="1168"/>
                    </a:cubicBezTo>
                    <a:cubicBezTo>
                      <a:pt x="405" y="1167"/>
                      <a:pt x="36" y="1176"/>
                      <a:pt x="0" y="1152"/>
                    </a:cubicBezTo>
                    <a:cubicBezTo>
                      <a:pt x="16" y="1104"/>
                      <a:pt x="92" y="1085"/>
                      <a:pt x="136" y="1080"/>
                    </a:cubicBezTo>
                    <a:cubicBezTo>
                      <a:pt x="164" y="1073"/>
                      <a:pt x="185" y="1057"/>
                      <a:pt x="212" y="1048"/>
                    </a:cubicBezTo>
                    <a:cubicBezTo>
                      <a:pt x="230" y="1030"/>
                      <a:pt x="254" y="1022"/>
                      <a:pt x="272" y="1004"/>
                    </a:cubicBezTo>
                    <a:cubicBezTo>
                      <a:pt x="289" y="952"/>
                      <a:pt x="287" y="883"/>
                      <a:pt x="256" y="836"/>
                    </a:cubicBezTo>
                    <a:cubicBezTo>
                      <a:pt x="246" y="797"/>
                      <a:pt x="222" y="757"/>
                      <a:pt x="200" y="724"/>
                    </a:cubicBezTo>
                    <a:cubicBezTo>
                      <a:pt x="190" y="685"/>
                      <a:pt x="188" y="644"/>
                      <a:pt x="180" y="604"/>
                    </a:cubicBezTo>
                    <a:cubicBezTo>
                      <a:pt x="166" y="532"/>
                      <a:pt x="134" y="463"/>
                      <a:pt x="116" y="392"/>
                    </a:cubicBezTo>
                    <a:cubicBezTo>
                      <a:pt x="107" y="357"/>
                      <a:pt x="98" y="324"/>
                      <a:pt x="84" y="292"/>
                    </a:cubicBezTo>
                    <a:cubicBezTo>
                      <a:pt x="84" y="292"/>
                      <a:pt x="74" y="262"/>
                      <a:pt x="72" y="256"/>
                    </a:cubicBezTo>
                    <a:cubicBezTo>
                      <a:pt x="69" y="248"/>
                      <a:pt x="64" y="232"/>
                      <a:pt x="64" y="232"/>
                    </a:cubicBezTo>
                    <a:cubicBezTo>
                      <a:pt x="66" y="197"/>
                      <a:pt x="57" y="174"/>
                      <a:pt x="84" y="156"/>
                    </a:cubicBezTo>
                    <a:cubicBezTo>
                      <a:pt x="100" y="132"/>
                      <a:pt x="112" y="104"/>
                      <a:pt x="132" y="84"/>
                    </a:cubicBezTo>
                    <a:cubicBezTo>
                      <a:pt x="138" y="67"/>
                      <a:pt x="158" y="60"/>
                      <a:pt x="172" y="48"/>
                    </a:cubicBezTo>
                    <a:cubicBezTo>
                      <a:pt x="209" y="17"/>
                      <a:pt x="284" y="0"/>
                      <a:pt x="332" y="0"/>
                    </a:cubicBez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3651" y="2659"/>
                <a:ext cx="1221" cy="788"/>
              </a:xfrm>
              <a:custGeom>
                <a:avLst/>
                <a:gdLst>
                  <a:gd name="T0" fmla="*/ 0 w 1221"/>
                  <a:gd name="T1" fmla="*/ 196 h 788"/>
                  <a:gd name="T2" fmla="*/ 24 w 1221"/>
                  <a:gd name="T3" fmla="*/ 204 h 788"/>
                  <a:gd name="T4" fmla="*/ 32 w 1221"/>
                  <a:gd name="T5" fmla="*/ 216 h 788"/>
                  <a:gd name="T6" fmla="*/ 80 w 1221"/>
                  <a:gd name="T7" fmla="*/ 236 h 788"/>
                  <a:gd name="T8" fmla="*/ 164 w 1221"/>
                  <a:gd name="T9" fmla="*/ 300 h 788"/>
                  <a:gd name="T10" fmla="*/ 188 w 1221"/>
                  <a:gd name="T11" fmla="*/ 316 h 788"/>
                  <a:gd name="T12" fmla="*/ 212 w 1221"/>
                  <a:gd name="T13" fmla="*/ 324 h 788"/>
                  <a:gd name="T14" fmla="*/ 364 w 1221"/>
                  <a:gd name="T15" fmla="*/ 348 h 788"/>
                  <a:gd name="T16" fmla="*/ 436 w 1221"/>
                  <a:gd name="T17" fmla="*/ 376 h 788"/>
                  <a:gd name="T18" fmla="*/ 508 w 1221"/>
                  <a:gd name="T19" fmla="*/ 380 h 788"/>
                  <a:gd name="T20" fmla="*/ 564 w 1221"/>
                  <a:gd name="T21" fmla="*/ 392 h 788"/>
                  <a:gd name="T22" fmla="*/ 680 w 1221"/>
                  <a:gd name="T23" fmla="*/ 420 h 788"/>
                  <a:gd name="T24" fmla="*/ 716 w 1221"/>
                  <a:gd name="T25" fmla="*/ 436 h 788"/>
                  <a:gd name="T26" fmla="*/ 948 w 1221"/>
                  <a:gd name="T27" fmla="*/ 500 h 788"/>
                  <a:gd name="T28" fmla="*/ 972 w 1221"/>
                  <a:gd name="T29" fmla="*/ 536 h 788"/>
                  <a:gd name="T30" fmla="*/ 980 w 1221"/>
                  <a:gd name="T31" fmla="*/ 560 h 788"/>
                  <a:gd name="T32" fmla="*/ 944 w 1221"/>
                  <a:gd name="T33" fmla="*/ 712 h 788"/>
                  <a:gd name="T34" fmla="*/ 844 w 1221"/>
                  <a:gd name="T35" fmla="*/ 760 h 788"/>
                  <a:gd name="T36" fmla="*/ 836 w 1221"/>
                  <a:gd name="T37" fmla="*/ 784 h 788"/>
                  <a:gd name="T38" fmla="*/ 996 w 1221"/>
                  <a:gd name="T39" fmla="*/ 780 h 788"/>
                  <a:gd name="T40" fmla="*/ 1076 w 1221"/>
                  <a:gd name="T41" fmla="*/ 708 h 788"/>
                  <a:gd name="T42" fmla="*/ 1220 w 1221"/>
                  <a:gd name="T43" fmla="*/ 580 h 788"/>
                  <a:gd name="T44" fmla="*/ 1168 w 1221"/>
                  <a:gd name="T45" fmla="*/ 456 h 788"/>
                  <a:gd name="T46" fmla="*/ 1092 w 1221"/>
                  <a:gd name="T47" fmla="*/ 424 h 788"/>
                  <a:gd name="T48" fmla="*/ 944 w 1221"/>
                  <a:gd name="T49" fmla="*/ 360 h 788"/>
                  <a:gd name="T50" fmla="*/ 852 w 1221"/>
                  <a:gd name="T51" fmla="*/ 332 h 788"/>
                  <a:gd name="T52" fmla="*/ 740 w 1221"/>
                  <a:gd name="T53" fmla="*/ 272 h 788"/>
                  <a:gd name="T54" fmla="*/ 680 w 1221"/>
                  <a:gd name="T55" fmla="*/ 228 h 788"/>
                  <a:gd name="T56" fmla="*/ 608 w 1221"/>
                  <a:gd name="T57" fmla="*/ 184 h 788"/>
                  <a:gd name="T58" fmla="*/ 544 w 1221"/>
                  <a:gd name="T59" fmla="*/ 180 h 788"/>
                  <a:gd name="T60" fmla="*/ 344 w 1221"/>
                  <a:gd name="T61" fmla="*/ 144 h 788"/>
                  <a:gd name="T62" fmla="*/ 288 w 1221"/>
                  <a:gd name="T63" fmla="*/ 104 h 788"/>
                  <a:gd name="T64" fmla="*/ 264 w 1221"/>
                  <a:gd name="T65" fmla="*/ 84 h 788"/>
                  <a:gd name="T66" fmla="*/ 216 w 1221"/>
                  <a:gd name="T67" fmla="*/ 36 h 788"/>
                  <a:gd name="T68" fmla="*/ 172 w 1221"/>
                  <a:gd name="T69" fmla="*/ 0 h 78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21" h="788">
                    <a:moveTo>
                      <a:pt x="0" y="196"/>
                    </a:moveTo>
                    <a:cubicBezTo>
                      <a:pt x="8" y="199"/>
                      <a:pt x="19" y="197"/>
                      <a:pt x="24" y="204"/>
                    </a:cubicBezTo>
                    <a:cubicBezTo>
                      <a:pt x="27" y="208"/>
                      <a:pt x="28" y="213"/>
                      <a:pt x="32" y="216"/>
                    </a:cubicBezTo>
                    <a:cubicBezTo>
                      <a:pt x="47" y="226"/>
                      <a:pt x="65" y="226"/>
                      <a:pt x="80" y="236"/>
                    </a:cubicBezTo>
                    <a:cubicBezTo>
                      <a:pt x="101" y="267"/>
                      <a:pt x="132" y="282"/>
                      <a:pt x="164" y="300"/>
                    </a:cubicBezTo>
                    <a:cubicBezTo>
                      <a:pt x="172" y="305"/>
                      <a:pt x="180" y="311"/>
                      <a:pt x="188" y="316"/>
                    </a:cubicBezTo>
                    <a:cubicBezTo>
                      <a:pt x="195" y="321"/>
                      <a:pt x="212" y="324"/>
                      <a:pt x="212" y="324"/>
                    </a:cubicBezTo>
                    <a:cubicBezTo>
                      <a:pt x="254" y="366"/>
                      <a:pt x="292" y="346"/>
                      <a:pt x="364" y="348"/>
                    </a:cubicBezTo>
                    <a:cubicBezTo>
                      <a:pt x="381" y="352"/>
                      <a:pt x="424" y="375"/>
                      <a:pt x="436" y="376"/>
                    </a:cubicBezTo>
                    <a:cubicBezTo>
                      <a:pt x="460" y="377"/>
                      <a:pt x="484" y="379"/>
                      <a:pt x="508" y="380"/>
                    </a:cubicBezTo>
                    <a:cubicBezTo>
                      <a:pt x="526" y="386"/>
                      <a:pt x="545" y="388"/>
                      <a:pt x="564" y="392"/>
                    </a:cubicBezTo>
                    <a:cubicBezTo>
                      <a:pt x="595" y="413"/>
                      <a:pt x="644" y="411"/>
                      <a:pt x="680" y="420"/>
                    </a:cubicBezTo>
                    <a:cubicBezTo>
                      <a:pt x="694" y="423"/>
                      <a:pt x="702" y="433"/>
                      <a:pt x="716" y="436"/>
                    </a:cubicBezTo>
                    <a:cubicBezTo>
                      <a:pt x="795" y="453"/>
                      <a:pt x="870" y="480"/>
                      <a:pt x="948" y="500"/>
                    </a:cubicBezTo>
                    <a:cubicBezTo>
                      <a:pt x="956" y="512"/>
                      <a:pt x="967" y="522"/>
                      <a:pt x="972" y="536"/>
                    </a:cubicBezTo>
                    <a:cubicBezTo>
                      <a:pt x="975" y="544"/>
                      <a:pt x="980" y="560"/>
                      <a:pt x="980" y="560"/>
                    </a:cubicBezTo>
                    <a:cubicBezTo>
                      <a:pt x="976" y="619"/>
                      <a:pt x="962" y="658"/>
                      <a:pt x="944" y="712"/>
                    </a:cubicBezTo>
                    <a:cubicBezTo>
                      <a:pt x="935" y="738"/>
                      <a:pt x="866" y="754"/>
                      <a:pt x="844" y="760"/>
                    </a:cubicBezTo>
                    <a:cubicBezTo>
                      <a:pt x="837" y="765"/>
                      <a:pt x="828" y="783"/>
                      <a:pt x="836" y="784"/>
                    </a:cubicBezTo>
                    <a:cubicBezTo>
                      <a:pt x="889" y="788"/>
                      <a:pt x="943" y="781"/>
                      <a:pt x="996" y="780"/>
                    </a:cubicBezTo>
                    <a:cubicBezTo>
                      <a:pt x="1026" y="760"/>
                      <a:pt x="1051" y="733"/>
                      <a:pt x="1076" y="708"/>
                    </a:cubicBezTo>
                    <a:cubicBezTo>
                      <a:pt x="1098" y="642"/>
                      <a:pt x="1183" y="635"/>
                      <a:pt x="1220" y="580"/>
                    </a:cubicBezTo>
                    <a:cubicBezTo>
                      <a:pt x="1217" y="533"/>
                      <a:pt x="1221" y="474"/>
                      <a:pt x="1168" y="456"/>
                    </a:cubicBezTo>
                    <a:cubicBezTo>
                      <a:pt x="1149" y="437"/>
                      <a:pt x="1119" y="431"/>
                      <a:pt x="1092" y="424"/>
                    </a:cubicBezTo>
                    <a:cubicBezTo>
                      <a:pt x="1048" y="394"/>
                      <a:pt x="995" y="377"/>
                      <a:pt x="944" y="360"/>
                    </a:cubicBezTo>
                    <a:cubicBezTo>
                      <a:pt x="919" y="352"/>
                      <a:pt x="874" y="347"/>
                      <a:pt x="852" y="332"/>
                    </a:cubicBezTo>
                    <a:cubicBezTo>
                      <a:pt x="817" y="309"/>
                      <a:pt x="775" y="295"/>
                      <a:pt x="740" y="272"/>
                    </a:cubicBezTo>
                    <a:cubicBezTo>
                      <a:pt x="726" y="251"/>
                      <a:pt x="701" y="242"/>
                      <a:pt x="680" y="228"/>
                    </a:cubicBezTo>
                    <a:cubicBezTo>
                      <a:pt x="658" y="214"/>
                      <a:pt x="635" y="187"/>
                      <a:pt x="608" y="184"/>
                    </a:cubicBezTo>
                    <a:cubicBezTo>
                      <a:pt x="587" y="182"/>
                      <a:pt x="565" y="181"/>
                      <a:pt x="544" y="180"/>
                    </a:cubicBezTo>
                    <a:cubicBezTo>
                      <a:pt x="478" y="164"/>
                      <a:pt x="408" y="165"/>
                      <a:pt x="344" y="144"/>
                    </a:cubicBezTo>
                    <a:cubicBezTo>
                      <a:pt x="327" y="127"/>
                      <a:pt x="308" y="118"/>
                      <a:pt x="288" y="104"/>
                    </a:cubicBezTo>
                    <a:cubicBezTo>
                      <a:pt x="269" y="75"/>
                      <a:pt x="294" y="109"/>
                      <a:pt x="264" y="84"/>
                    </a:cubicBezTo>
                    <a:cubicBezTo>
                      <a:pt x="248" y="71"/>
                      <a:pt x="231" y="51"/>
                      <a:pt x="216" y="36"/>
                    </a:cubicBezTo>
                    <a:cubicBezTo>
                      <a:pt x="203" y="23"/>
                      <a:pt x="185" y="13"/>
                      <a:pt x="172" y="0"/>
                    </a:cubicBez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684214" y="5084762"/>
              <a:ext cx="711204" cy="744538"/>
              <a:chOff x="521" y="799"/>
              <a:chExt cx="2746" cy="2873"/>
            </a:xfrm>
          </p:grpSpPr>
          <p:sp>
            <p:nvSpPr>
              <p:cNvPr id="18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>
                  <a:gd name="T0" fmla="*/ 1114 w 87"/>
                  <a:gd name="T1" fmla="*/ 34 h 91"/>
                  <a:gd name="T2" fmla="*/ 897 w 87"/>
                  <a:gd name="T3" fmla="*/ 34 h 91"/>
                  <a:gd name="T4" fmla="*/ 708 w 87"/>
                  <a:gd name="T5" fmla="*/ 34 h 91"/>
                  <a:gd name="T6" fmla="*/ 491 w 87"/>
                  <a:gd name="T7" fmla="*/ 34 h 91"/>
                  <a:gd name="T8" fmla="*/ 271 w 87"/>
                  <a:gd name="T9" fmla="*/ 21 h 91"/>
                  <a:gd name="T10" fmla="*/ 0 w 87"/>
                  <a:gd name="T11" fmla="*/ 1615 h 91"/>
                  <a:gd name="T12" fmla="*/ 163 w 87"/>
                  <a:gd name="T13" fmla="*/ 1615 h 91"/>
                  <a:gd name="T14" fmla="*/ 271 w 87"/>
                  <a:gd name="T15" fmla="*/ 1628 h 91"/>
                  <a:gd name="T16" fmla="*/ 437 w 87"/>
                  <a:gd name="T17" fmla="*/ 1628 h 91"/>
                  <a:gd name="T18" fmla="*/ 545 w 87"/>
                  <a:gd name="T19" fmla="*/ 1628 h 91"/>
                  <a:gd name="T20" fmla="*/ 708 w 87"/>
                  <a:gd name="T21" fmla="*/ 1649 h 91"/>
                  <a:gd name="T22" fmla="*/ 843 w 87"/>
                  <a:gd name="T23" fmla="*/ 1649 h 91"/>
                  <a:gd name="T24" fmla="*/ 1006 w 87"/>
                  <a:gd name="T25" fmla="*/ 1649 h 91"/>
                  <a:gd name="T26" fmla="*/ 1114 w 87"/>
                  <a:gd name="T27" fmla="*/ 1649 h 91"/>
                  <a:gd name="T28" fmla="*/ 1289 w 87"/>
                  <a:gd name="T29" fmla="*/ 1649 h 91"/>
                  <a:gd name="T30" fmla="*/ 1452 w 87"/>
                  <a:gd name="T31" fmla="*/ 1649 h 91"/>
                  <a:gd name="T32" fmla="*/ 1587 w 87"/>
                  <a:gd name="T33" fmla="*/ 1649 h 91"/>
                  <a:gd name="T34" fmla="*/ 1750 w 87"/>
                  <a:gd name="T35" fmla="*/ 1628 h 91"/>
                  <a:gd name="T36" fmla="*/ 1912 w 87"/>
                  <a:gd name="T37" fmla="*/ 1628 h 91"/>
                  <a:gd name="T38" fmla="*/ 2078 w 87"/>
                  <a:gd name="T39" fmla="*/ 1615 h 91"/>
                  <a:gd name="T40" fmla="*/ 2241 w 87"/>
                  <a:gd name="T41" fmla="*/ 1615 h 91"/>
                  <a:gd name="T42" fmla="*/ 2376 w 87"/>
                  <a:gd name="T43" fmla="*/ 1594 h 91"/>
                  <a:gd name="T44" fmla="*/ 2295 w 87"/>
                  <a:gd name="T45" fmla="*/ 1192 h 91"/>
                  <a:gd name="T46" fmla="*/ 2186 w 87"/>
                  <a:gd name="T47" fmla="*/ 801 h 91"/>
                  <a:gd name="T48" fmla="*/ 2105 w 87"/>
                  <a:gd name="T49" fmla="*/ 399 h 91"/>
                  <a:gd name="T50" fmla="*/ 1997 w 87"/>
                  <a:gd name="T51" fmla="*/ 0 h 91"/>
                  <a:gd name="T52" fmla="*/ 1777 w 87"/>
                  <a:gd name="T53" fmla="*/ 21 h 91"/>
                  <a:gd name="T54" fmla="*/ 1560 w 87"/>
                  <a:gd name="T55" fmla="*/ 21 h 91"/>
                  <a:gd name="T56" fmla="*/ 1343 w 87"/>
                  <a:gd name="T57" fmla="*/ 34 h 91"/>
                  <a:gd name="T58" fmla="*/ 1114 w 87"/>
                  <a:gd name="T59" fmla="*/ 34 h 9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>
                  <a:gd name="T0" fmla="*/ 2783 w 38"/>
                  <a:gd name="T1" fmla="*/ 1634 h 88"/>
                  <a:gd name="T2" fmla="*/ 2485 w 38"/>
                  <a:gd name="T3" fmla="*/ 1170 h 88"/>
                  <a:gd name="T4" fmla="*/ 2205 w 38"/>
                  <a:gd name="T5" fmla="*/ 744 h 88"/>
                  <a:gd name="T6" fmla="*/ 1979 w 38"/>
                  <a:gd name="T7" fmla="*/ 336 h 88"/>
                  <a:gd name="T8" fmla="*/ 1837 w 38"/>
                  <a:gd name="T9" fmla="*/ 0 h 88"/>
                  <a:gd name="T10" fmla="*/ 803 w 38"/>
                  <a:gd name="T11" fmla="*/ 0 h 88"/>
                  <a:gd name="T12" fmla="*/ 0 w 38"/>
                  <a:gd name="T13" fmla="*/ 1634 h 88"/>
                  <a:gd name="T14" fmla="*/ 2783 w 38"/>
                  <a:gd name="T15" fmla="*/ 1634 h 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>
                  <a:gd name="T0" fmla="*/ 76 w 8"/>
                  <a:gd name="T1" fmla="*/ 0 h 30"/>
                  <a:gd name="T2" fmla="*/ 0 w 8"/>
                  <a:gd name="T3" fmla="*/ 568 h 30"/>
                  <a:gd name="T4" fmla="*/ 144 w 8"/>
                  <a:gd name="T5" fmla="*/ 568 h 30"/>
                  <a:gd name="T6" fmla="*/ 110 w 8"/>
                  <a:gd name="T7" fmla="*/ 320 h 30"/>
                  <a:gd name="T8" fmla="*/ 89 w 8"/>
                  <a:gd name="T9" fmla="*/ 149 h 30"/>
                  <a:gd name="T10" fmla="*/ 76 w 8"/>
                  <a:gd name="T11" fmla="*/ 35 h 30"/>
                  <a:gd name="T12" fmla="*/ 76 w 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>
                  <a:gd name="T0" fmla="*/ 1727 w 94"/>
                  <a:gd name="T1" fmla="*/ 0 h 62"/>
                  <a:gd name="T2" fmla="*/ 90 w 94"/>
                  <a:gd name="T3" fmla="*/ 426 h 62"/>
                  <a:gd name="T4" fmla="*/ 90 w 94"/>
                  <a:gd name="T5" fmla="*/ 518 h 62"/>
                  <a:gd name="T6" fmla="*/ 77 w 94"/>
                  <a:gd name="T7" fmla="*/ 630 h 62"/>
                  <a:gd name="T8" fmla="*/ 34 w 94"/>
                  <a:gd name="T9" fmla="*/ 741 h 62"/>
                  <a:gd name="T10" fmla="*/ 0 w 94"/>
                  <a:gd name="T11" fmla="*/ 854 h 62"/>
                  <a:gd name="T12" fmla="*/ 1634 w 94"/>
                  <a:gd name="T13" fmla="*/ 1148 h 62"/>
                  <a:gd name="T14" fmla="*/ 1690 w 94"/>
                  <a:gd name="T15" fmla="*/ 944 h 62"/>
                  <a:gd name="T16" fmla="*/ 1727 w 94"/>
                  <a:gd name="T17" fmla="*/ 757 h 62"/>
                  <a:gd name="T18" fmla="*/ 1748 w 94"/>
                  <a:gd name="T19" fmla="*/ 595 h 62"/>
                  <a:gd name="T20" fmla="*/ 1748 w 94"/>
                  <a:gd name="T21" fmla="*/ 391 h 62"/>
                  <a:gd name="T22" fmla="*/ 1748 w 94"/>
                  <a:gd name="T23" fmla="*/ 294 h 62"/>
                  <a:gd name="T24" fmla="*/ 1748 w 94"/>
                  <a:gd name="T25" fmla="*/ 183 h 62"/>
                  <a:gd name="T26" fmla="*/ 1727 w 94"/>
                  <a:gd name="T27" fmla="*/ 90 h 62"/>
                  <a:gd name="T28" fmla="*/ 1727 w 94"/>
                  <a:gd name="T29" fmla="*/ 0 h 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>
                  <a:gd name="T0" fmla="*/ 15631 w 1036"/>
                  <a:gd name="T1" fmla="*/ 12659 h 1082"/>
                  <a:gd name="T2" fmla="*/ 15652 w 1036"/>
                  <a:gd name="T3" fmla="*/ 11453 h 1082"/>
                  <a:gd name="T4" fmla="*/ 16631 w 1036"/>
                  <a:gd name="T5" fmla="*/ 11011 h 1082"/>
                  <a:gd name="T6" fmla="*/ 17184 w 1036"/>
                  <a:gd name="T7" fmla="*/ 11228 h 1082"/>
                  <a:gd name="T8" fmla="*/ 17576 w 1036"/>
                  <a:gd name="T9" fmla="*/ 12071 h 1082"/>
                  <a:gd name="T10" fmla="*/ 19097 w 1036"/>
                  <a:gd name="T11" fmla="*/ 11228 h 1082"/>
                  <a:gd name="T12" fmla="*/ 18409 w 1036"/>
                  <a:gd name="T13" fmla="*/ 10152 h 1082"/>
                  <a:gd name="T14" fmla="*/ 17060 w 1036"/>
                  <a:gd name="T15" fmla="*/ 9423 h 1082"/>
                  <a:gd name="T16" fmla="*/ 14980 w 1036"/>
                  <a:gd name="T17" fmla="*/ 9871 h 1082"/>
                  <a:gd name="T18" fmla="*/ 13075 w 1036"/>
                  <a:gd name="T19" fmla="*/ 7223 h 1082"/>
                  <a:gd name="T20" fmla="*/ 10387 w 1036"/>
                  <a:gd name="T21" fmla="*/ 2550 h 1082"/>
                  <a:gd name="T22" fmla="*/ 8855 w 1036"/>
                  <a:gd name="T23" fmla="*/ 668 h 1082"/>
                  <a:gd name="T24" fmla="*/ 6572 w 1036"/>
                  <a:gd name="T25" fmla="*/ 0 h 1082"/>
                  <a:gd name="T26" fmla="*/ 4262 w 1036"/>
                  <a:gd name="T27" fmla="*/ 710 h 1082"/>
                  <a:gd name="T28" fmla="*/ 2744 w 1036"/>
                  <a:gd name="T29" fmla="*/ 2550 h 1082"/>
                  <a:gd name="T30" fmla="*/ 2442 w 1036"/>
                  <a:gd name="T31" fmla="*/ 5529 h 1082"/>
                  <a:gd name="T32" fmla="*/ 3058 w 1036"/>
                  <a:gd name="T33" fmla="*/ 6163 h 1082"/>
                  <a:gd name="T34" fmla="*/ 3905 w 1036"/>
                  <a:gd name="T35" fmla="*/ 5831 h 1082"/>
                  <a:gd name="T36" fmla="*/ 4109 w 1036"/>
                  <a:gd name="T37" fmla="*/ 3668 h 1082"/>
                  <a:gd name="T38" fmla="*/ 4781 w 1036"/>
                  <a:gd name="T39" fmla="*/ 2367 h 1082"/>
                  <a:gd name="T40" fmla="*/ 6091 w 1036"/>
                  <a:gd name="T41" fmla="*/ 1659 h 1082"/>
                  <a:gd name="T42" fmla="*/ 7538 w 1036"/>
                  <a:gd name="T43" fmla="*/ 1805 h 1082"/>
                  <a:gd name="T44" fmla="*/ 8665 w 1036"/>
                  <a:gd name="T45" fmla="*/ 2754 h 1082"/>
                  <a:gd name="T46" fmla="*/ 9093 w 1036"/>
                  <a:gd name="T47" fmla="*/ 4154 h 1082"/>
                  <a:gd name="T48" fmla="*/ 280 w 1036"/>
                  <a:gd name="T49" fmla="*/ 15493 h 1082"/>
                  <a:gd name="T50" fmla="*/ 2127 w 1036"/>
                  <a:gd name="T51" fmla="*/ 18435 h 1082"/>
                  <a:gd name="T52" fmla="*/ 3466 w 1036"/>
                  <a:gd name="T53" fmla="*/ 19384 h 1082"/>
                  <a:gd name="T54" fmla="*/ 4998 w 1036"/>
                  <a:gd name="T55" fmla="*/ 20002 h 1082"/>
                  <a:gd name="T56" fmla="*/ 5188 w 1036"/>
                  <a:gd name="T57" fmla="*/ 18345 h 1082"/>
                  <a:gd name="T58" fmla="*/ 3058 w 1036"/>
                  <a:gd name="T59" fmla="*/ 17081 h 1082"/>
                  <a:gd name="T60" fmla="*/ 1722 w 1036"/>
                  <a:gd name="T61" fmla="*/ 14544 h 1082"/>
                  <a:gd name="T62" fmla="*/ 8652 w 1036"/>
                  <a:gd name="T63" fmla="*/ 11114 h 1082"/>
                  <a:gd name="T64" fmla="*/ 7797 w 1036"/>
                  <a:gd name="T65" fmla="*/ 10131 h 1082"/>
                  <a:gd name="T66" fmla="*/ 6461 w 1036"/>
                  <a:gd name="T67" fmla="*/ 9723 h 1082"/>
                  <a:gd name="T68" fmla="*/ 4262 w 1036"/>
                  <a:gd name="T69" fmla="*/ 11172 h 1082"/>
                  <a:gd name="T70" fmla="*/ 4424 w 1036"/>
                  <a:gd name="T71" fmla="*/ 13404 h 1082"/>
                  <a:gd name="T72" fmla="*/ 5887 w 1036"/>
                  <a:gd name="T73" fmla="*/ 12625 h 1082"/>
                  <a:gd name="T74" fmla="*/ 5760 w 1036"/>
                  <a:gd name="T75" fmla="*/ 11825 h 1082"/>
                  <a:gd name="T76" fmla="*/ 6350 w 1036"/>
                  <a:gd name="T77" fmla="*/ 11361 h 1082"/>
                  <a:gd name="T78" fmla="*/ 6538 w 1036"/>
                  <a:gd name="T79" fmla="*/ 14451 h 1082"/>
                  <a:gd name="T80" fmla="*/ 6741 w 1036"/>
                  <a:gd name="T81" fmla="*/ 15851 h 1082"/>
                  <a:gd name="T82" fmla="*/ 8665 w 1036"/>
                  <a:gd name="T83" fmla="*/ 13089 h 1082"/>
                  <a:gd name="T84" fmla="*/ 10647 w 1036"/>
                  <a:gd name="T85" fmla="*/ 12760 h 1082"/>
                  <a:gd name="T86" fmla="*/ 11501 w 1036"/>
                  <a:gd name="T87" fmla="*/ 14003 h 1082"/>
                  <a:gd name="T88" fmla="*/ 11353 w 1036"/>
                  <a:gd name="T89" fmla="*/ 14860 h 1082"/>
                  <a:gd name="T90" fmla="*/ 10115 w 1036"/>
                  <a:gd name="T91" fmla="*/ 17025 h 1082"/>
                  <a:gd name="T92" fmla="*/ 8001 w 1036"/>
                  <a:gd name="T93" fmla="*/ 18324 h 1082"/>
                  <a:gd name="T94" fmla="*/ 7427 w 1036"/>
                  <a:gd name="T95" fmla="*/ 20129 h 1082"/>
                  <a:gd name="T96" fmla="*/ 10480 w 1036"/>
                  <a:gd name="T97" fmla="*/ 18886 h 1082"/>
                  <a:gd name="T98" fmla="*/ 12557 w 1036"/>
                  <a:gd name="T99" fmla="*/ 16349 h 1082"/>
                  <a:gd name="T100" fmla="*/ 13131 w 1036"/>
                  <a:gd name="T101" fmla="*/ 14025 h 1082"/>
                  <a:gd name="T102" fmla="*/ 13131 w 1036"/>
                  <a:gd name="T103" fmla="*/ 13855 h 1082"/>
                  <a:gd name="T104" fmla="*/ 14853 w 1036"/>
                  <a:gd name="T105" fmla="*/ 14207 h 1082"/>
                  <a:gd name="T106" fmla="*/ 17039 w 1036"/>
                  <a:gd name="T107" fmla="*/ 14711 h 1082"/>
                  <a:gd name="T108" fmla="*/ 18409 w 1036"/>
                  <a:gd name="T109" fmla="*/ 13987 h 1082"/>
                  <a:gd name="T110" fmla="*/ 18983 w 1036"/>
                  <a:gd name="T111" fmla="*/ 13145 h 1082"/>
                  <a:gd name="T112" fmla="*/ 17205 w 1036"/>
                  <a:gd name="T113" fmla="*/ 12872 h 10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68313" y="908050"/>
              <a:ext cx="481012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6000">
                  <a:solidFill>
                    <a:srgbClr val="333333"/>
                  </a:solidFill>
                  <a:latin typeface="Arial Black" pitchFamily="34" charset="0"/>
                </a:rPr>
                <a:t>I</a:t>
              </a:r>
              <a:endParaRPr lang="en-US" sz="6000">
                <a:solidFill>
                  <a:srgbClr val="333333"/>
                </a:solidFill>
                <a:latin typeface="Arial Black" pitchFamily="34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755650" y="1168400"/>
              <a:ext cx="4921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>
                  <a:solidFill>
                    <a:srgbClr val="808080"/>
                  </a:solidFill>
                  <a:latin typeface="Arial Black" pitchFamily="34" charset="0"/>
                </a:rPr>
                <a:t>nfo</a:t>
              </a:r>
              <a:endParaRPr lang="en-US" sz="1400">
                <a:solidFill>
                  <a:srgbClr val="808080"/>
                </a:solidFill>
                <a:latin typeface="Arial Black" pitchFamily="34" charset="0"/>
              </a:endParaRPr>
            </a:p>
          </p:txBody>
        </p:sp>
      </p:grpSp>
      <p:pic>
        <p:nvPicPr>
          <p:cNvPr id="1026" name="Picture 2" descr="M:\03_Képtár\andris_kepek\kicsi képek\im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895728"/>
            <a:ext cx="1428760" cy="2143139"/>
          </a:xfrm>
          <a:prstGeom prst="rect">
            <a:avLst/>
          </a:prstGeom>
          <a:noFill/>
        </p:spPr>
      </p:pic>
      <p:pic>
        <p:nvPicPr>
          <p:cNvPr id="1027" name="Picture 3" descr="M:\03_Képtár\andris_kepek\kicsi képek\lau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929067"/>
            <a:ext cx="1428760" cy="2143139"/>
          </a:xfrm>
          <a:prstGeom prst="rect">
            <a:avLst/>
          </a:prstGeom>
          <a:noFill/>
        </p:spPr>
      </p:pic>
      <p:pic>
        <p:nvPicPr>
          <p:cNvPr id="32" name="Picture 2" descr="M:\03_Képtár\Logo\ügyfelek honlapra\Pénzügy\biztositas.hu_log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6" y="2214554"/>
            <a:ext cx="928693" cy="280281"/>
          </a:xfrm>
          <a:prstGeom prst="rect">
            <a:avLst/>
          </a:prstGeom>
          <a:noFill/>
        </p:spPr>
      </p:pic>
      <p:pic>
        <p:nvPicPr>
          <p:cNvPr id="33" name="Picture 5" descr="M:\03_Képtár\Logo\ügyfelek honlapra\Pénzügy\cofidis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2857496"/>
            <a:ext cx="664529" cy="736520"/>
          </a:xfrm>
          <a:prstGeom prst="rect">
            <a:avLst/>
          </a:prstGeom>
          <a:noFill/>
        </p:spPr>
      </p:pic>
      <p:pic>
        <p:nvPicPr>
          <p:cNvPr id="34" name="Picture 6" descr="M:\03_Képtár\Logo\ügyfelek honlapra\Pénzügy\Genertel.gi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83847" y="1500174"/>
            <a:ext cx="1360153" cy="340038"/>
          </a:xfrm>
          <a:prstGeom prst="rect">
            <a:avLst/>
          </a:prstGeom>
          <a:noFill/>
        </p:spPr>
      </p:pic>
      <p:pic>
        <p:nvPicPr>
          <p:cNvPr id="35" name="Picture 7" descr="M:\03_Képtár\Logo\ügyfelek honlapra\Pénzügy\hsbc_logo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43834" y="4214818"/>
            <a:ext cx="1068691" cy="189484"/>
          </a:xfrm>
          <a:prstGeom prst="rect">
            <a:avLst/>
          </a:prstGeom>
          <a:noFill/>
        </p:spPr>
      </p:pic>
      <p:pic>
        <p:nvPicPr>
          <p:cNvPr id="37" name="Picture 9" descr="M:\03_Képtár\Logo\ügyfelek honlapra\Pénzügy\netrisk.gif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786710" y="2143116"/>
            <a:ext cx="1010392" cy="433950"/>
          </a:xfrm>
          <a:prstGeom prst="rect">
            <a:avLst/>
          </a:prstGeom>
          <a:noFill/>
        </p:spPr>
      </p:pic>
      <p:pic>
        <p:nvPicPr>
          <p:cNvPr id="38" name="Picture 10" descr="M:\03_Képtár\Logo\ügyfelek honlapra\Pénzügy\otp_penztarak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740979" y="6000768"/>
            <a:ext cx="1117269" cy="558634"/>
          </a:xfrm>
          <a:prstGeom prst="rect">
            <a:avLst/>
          </a:prstGeom>
          <a:noFill/>
        </p:spPr>
      </p:pic>
      <p:pic>
        <p:nvPicPr>
          <p:cNvPr id="39" name="Picture 11" descr="M:\03_Képtár\Logo\ügyfelek honlapra\Pénzügy\pwc_logo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000760" y="2928934"/>
            <a:ext cx="1290816" cy="275912"/>
          </a:xfrm>
          <a:prstGeom prst="rect">
            <a:avLst/>
          </a:prstGeom>
          <a:noFill/>
        </p:spPr>
      </p:pic>
      <p:pic>
        <p:nvPicPr>
          <p:cNvPr id="40" name="Picture 12" descr="M:\03_Képtár\Logo\ügyfelek honlapra\Pénzügy\questor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43636" y="2285992"/>
            <a:ext cx="1133461" cy="340038"/>
          </a:xfrm>
          <a:prstGeom prst="rect">
            <a:avLst/>
          </a:prstGeom>
          <a:noFill/>
        </p:spPr>
      </p:pic>
      <p:pic>
        <p:nvPicPr>
          <p:cNvPr id="41" name="Picture 13" descr="M:\03_Képtár\Logo\ügyfelek honlapra\Pénzügy\raiffeisen_Bank_logo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715272" y="3143248"/>
            <a:ext cx="1154963" cy="388615"/>
          </a:xfrm>
          <a:prstGeom prst="rect">
            <a:avLst/>
          </a:prstGeom>
          <a:noFill/>
        </p:spPr>
      </p:pic>
      <p:pic>
        <p:nvPicPr>
          <p:cNvPr id="43" name="Picture 16" descr="M:\03_Képtár\Logo\ügyfelek honlapra\Pénzügy\bb_logo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346655" y="5286388"/>
            <a:ext cx="1797345" cy="615433"/>
          </a:xfrm>
          <a:prstGeom prst="rect">
            <a:avLst/>
          </a:prstGeom>
          <a:noFill/>
        </p:spPr>
      </p:pic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4714876" y="4857760"/>
            <a:ext cx="1964908" cy="43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18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786314" y="4143380"/>
            <a:ext cx="1379551" cy="27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19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857752" y="6143644"/>
            <a:ext cx="1402243" cy="24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86644" y="4714884"/>
            <a:ext cx="696259" cy="69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29388" y="3571876"/>
            <a:ext cx="777208" cy="7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8" descr="M:\03_Képtár\Logo\ügyfelek honlapra\Pénzügy\ing_logo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4786314" y="1285860"/>
            <a:ext cx="1173652" cy="291461"/>
          </a:xfrm>
          <a:prstGeom prst="rect">
            <a:avLst/>
          </a:prstGeom>
          <a:noFill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43702" y="1357298"/>
            <a:ext cx="621780" cy="46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 Placeholder 6"/>
          <p:cNvSpPr txBox="1">
            <a:spLocks/>
          </p:cNvSpPr>
          <p:nvPr/>
        </p:nvSpPr>
        <p:spPr>
          <a:xfrm>
            <a:off x="571472" y="6143644"/>
            <a:ext cx="1785950" cy="64294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 cap="flat" cmpd="sng">
            <a:solidFill>
              <a:schemeClr val="bg1"/>
            </a:solidFill>
            <a:miter lim="800000"/>
          </a:ln>
          <a:effectLst>
            <a:outerShdw blurRad="111125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anchor="ctr"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None/>
            </a:pPr>
            <a:r>
              <a:rPr lang="hu-HU" sz="1200" dirty="0" smtClean="0"/>
              <a:t>Kurucz Imre </a:t>
            </a:r>
          </a:p>
          <a:p>
            <a:pPr marL="0" algn="ctr">
              <a:buClrTx/>
              <a:buNone/>
            </a:pPr>
            <a:r>
              <a:rPr lang="hu-HU" sz="1200" dirty="0" smtClean="0"/>
              <a:t>Kutatási igazgató</a:t>
            </a:r>
            <a:endParaRPr lang="hu-HU" sz="1200" dirty="0"/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2428860" y="6143644"/>
            <a:ext cx="1785950" cy="64294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 cap="flat" cmpd="sng">
            <a:solidFill>
              <a:schemeClr val="bg1"/>
            </a:solidFill>
            <a:miter lim="800000"/>
          </a:ln>
          <a:effectLst>
            <a:outerShdw blurRad="111125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anchor="ctr"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D14C"/>
              </a:buClr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None/>
            </a:pPr>
            <a:r>
              <a:rPr lang="hu-HU" sz="1200" dirty="0" smtClean="0"/>
              <a:t>Rabcsánszki Laura</a:t>
            </a:r>
          </a:p>
          <a:p>
            <a:pPr marL="0" algn="ctr">
              <a:buClrTx/>
              <a:buNone/>
            </a:pPr>
            <a:r>
              <a:rPr lang="hu-HU" sz="1200" dirty="0" smtClean="0"/>
              <a:t>Ügyfélkapcsolati igazgató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03_Képtár\000_2012_EREDETI_JOGTISZTA_KEPEK\Egyéb\emberek\shutterstock_62509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310939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522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Egészségbiztosítással rendelkezik: </a:t>
            </a:r>
            <a:r>
              <a:rPr lang="hu-HU" sz="3600" b="1" dirty="0" smtClean="0">
                <a:solidFill>
                  <a:srgbClr val="C00000"/>
                </a:solidFill>
              </a:rPr>
              <a:t>5%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0" y="1412776"/>
            <a:ext cx="522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Potenciális igénybevevő: </a:t>
            </a:r>
            <a:r>
              <a:rPr lang="hu-HU" sz="3600" b="1" dirty="0" smtClean="0">
                <a:solidFill>
                  <a:srgbClr val="C00000"/>
                </a:solidFill>
              </a:rPr>
              <a:t>53%</a:t>
            </a:r>
            <a:endParaRPr lang="en-GB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03_Képtár\000_2012_EREDETI_JOGTISZTA_KEPEK\Egyéb\emberek\shutterstock_65840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1" y="0"/>
            <a:ext cx="918051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95536" y="0"/>
            <a:ext cx="84604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 smtClean="0"/>
              <a:t>Miért </a:t>
            </a:r>
            <a:r>
              <a:rPr lang="hu-HU" sz="3400" dirty="0" smtClean="0">
                <a:solidFill>
                  <a:srgbClr val="8FD400"/>
                </a:solidFill>
              </a:rPr>
              <a:t>tetszik</a:t>
            </a:r>
            <a:r>
              <a:rPr lang="hu-HU" sz="3400" dirty="0" smtClean="0"/>
              <a:t> az egészségbiztosítás?</a:t>
            </a:r>
            <a:endParaRPr lang="en-GB" sz="3400" b="1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764704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„Nincs többé hálapénz és hosszas várakozás.”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0" y="1228690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„A beteg sokkal több figyelmet és segítséget kap.”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1700808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„Testreszabott megoldást kapok, amely kiszámítható és bármikor számon kérhető.”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0" y="2492896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„Nem érzem magam teljesen kiszolgáltatva a körülményeknek.”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5496" y="2996952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„Megadja azt a kényelmet, amit elvárna az ember, ha egészségügyi gondja van</a:t>
            </a:r>
            <a:r>
              <a:rPr lang="hu-HU" sz="2000" dirty="0" smtClean="0"/>
              <a:t>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3789040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„Nagyobb az esély a gyógyulásra, rövidebb idő alatt.”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5496" y="436510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„A befizetett pénzemet én fogom felhasználni, nem pedig mindig valami vagy valaki másra költik.”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0" y="5077633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„A havi befizetett összegért emberi bánásmódban részesül az ember, amikor beteg és kiszolgáltatott és egyébként is érzékenyebb</a:t>
            </a:r>
            <a:r>
              <a:rPr lang="hu-HU" sz="2000" dirty="0" smtClean="0"/>
              <a:t>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0" y="6125234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„Biztonságérzetet ad, ha váratlan helyzetek merülnek fel.”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03_Képtár\000_2012_EREDETI_JOGTISZTA_KEPEK\Egyéb\emberek\shutterstock_65840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1" y="0"/>
            <a:ext cx="918051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496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 smtClean="0"/>
              <a:t>Miért </a:t>
            </a:r>
            <a:r>
              <a:rPr lang="hu-HU" sz="3400" dirty="0" smtClean="0">
                <a:solidFill>
                  <a:srgbClr val="C00000"/>
                </a:solidFill>
              </a:rPr>
              <a:t>nem tetszik</a:t>
            </a:r>
            <a:r>
              <a:rPr lang="hu-HU" sz="3400" dirty="0" smtClean="0"/>
              <a:t> az egészségbiztosítás?</a:t>
            </a:r>
            <a:endParaRPr lang="en-GB" sz="3400" b="1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764704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 A béremből levont TB járulékból kellene, hogy szükség esetén tisztességes ellátást kapjak”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1700808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 A biztosítók csak a díjak beszedésében jeleskednek, ha nekik kell fizetni, elég kivasalni belőlük a pénzt.”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0" y="393305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 Mert így az az elv lép érvénybe, hogy ha van pénzed és fizetsz, akkor meggyógyítunk, ha nincs, akkor viszont várd ki a várólistát akkor is, ha közben romlik az állapotod, vagy tűrd a fájdalmat és a kiszolgáltatottságot.”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2721694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„ Az állami ellátás színvonala ezáltal tovább csökken, a várakozási idő tovább nő.  Az egészségügyi szolgáltatóknak az az érdekük, hogy mindenki fizessen, mert ez hoz plusz bevételt.”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0" y="5509681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„Igazságtalan. A minimálbéres BMW-s vállalkozónak lesz rá pénze, de például egy egyetemet, főiskolát végzett közalkalmazottnak nem, pedig sokkal több </a:t>
            </a:r>
            <a:r>
              <a:rPr lang="hu-HU" sz="2000" dirty="0" err="1" smtClean="0"/>
              <a:t>TB-t</a:t>
            </a:r>
            <a:r>
              <a:rPr lang="hu-HU" sz="2000" dirty="0" smtClean="0"/>
              <a:t> fizet, és ezt a kutya se nézi.”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35496" y="4451628"/>
            <a:ext cx="9144000" cy="120032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Az egészségbiztosítás legkedveltebb elemei:</a:t>
            </a:r>
            <a:br>
              <a:rPr lang="hu-HU" sz="2400" b="1" dirty="0" smtClean="0"/>
            </a:br>
            <a:r>
              <a:rPr lang="hu-HU" sz="2400" dirty="0" smtClean="0"/>
              <a:t>nincs hálapénz </a:t>
            </a:r>
            <a:br>
              <a:rPr lang="hu-HU" sz="2400" dirty="0" smtClean="0"/>
            </a:br>
            <a:r>
              <a:rPr lang="hu-HU" sz="2400" dirty="0" smtClean="0"/>
              <a:t>nincs (vagy rövidebb) </a:t>
            </a:r>
            <a:r>
              <a:rPr lang="hu-HU" sz="2400" dirty="0" smtClean="0"/>
              <a:t>várólista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0" y="785794"/>
            <a:ext cx="9144000" cy="95410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akkor igényelne egészségbiztosítást,</a:t>
            </a:r>
            <a:br>
              <a:rPr lang="hu-HU" sz="2800" dirty="0" smtClean="0"/>
            </a:br>
            <a:r>
              <a:rPr lang="hu-HU" sz="2800" dirty="0" smtClean="0"/>
              <a:t>ha ezáltal magasabb színvonalú ellátást kapna</a:t>
            </a:r>
            <a:endParaRPr lang="en-GB" sz="2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092280" y="1700808"/>
            <a:ext cx="205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>
                <a:solidFill>
                  <a:schemeClr val="bg1"/>
                </a:solidFill>
              </a:rPr>
              <a:t>76%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bfs-pressroomsolutions.co.uk/images/chemist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0877" cy="685800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nagyobb valószínűséggel menne el szűrésekre,</a:t>
            </a:r>
            <a:br>
              <a:rPr lang="hu-HU" sz="2800" dirty="0" smtClean="0"/>
            </a:br>
            <a:r>
              <a:rPr lang="hu-HU" sz="2800" dirty="0" smtClean="0"/>
              <a:t>ha lenne egészségbiztosítása</a:t>
            </a:r>
            <a:endParaRPr lang="en-GB" sz="2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0" y="155679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/>
              <a:t>55%</a:t>
            </a:r>
            <a:endParaRPr lang="en-GB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Köszönjük a figyelmet</a:t>
            </a:r>
            <a:r>
              <a:rPr lang="hu-HU" dirty="0" smtClean="0"/>
              <a:t>!</a:t>
            </a:r>
            <a:br>
              <a:rPr lang="hu-HU" dirty="0" smtClean="0"/>
            </a:br>
            <a:r>
              <a:rPr lang="hu-HU" dirty="0" err="1" smtClean="0"/>
              <a:t>piackutatas</a:t>
            </a:r>
            <a:r>
              <a:rPr lang="hu-HU" dirty="0" smtClean="0"/>
              <a:t>@</a:t>
            </a:r>
            <a:r>
              <a:rPr lang="hu-HU" dirty="0" err="1" smtClean="0"/>
              <a:t>nrc.hu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87314"/>
            <a:ext cx="8928546" cy="504825"/>
          </a:xfrm>
        </p:spPr>
        <p:txBody>
          <a:bodyPr>
            <a:normAutofit/>
          </a:bodyPr>
          <a:lstStyle/>
          <a:p>
            <a:r>
              <a:rPr lang="hu-HU" dirty="0" smtClean="0"/>
              <a:t>Tobii60 szemkamera</a:t>
            </a:r>
            <a:endParaRPr lang="hu-HU" dirty="0"/>
          </a:p>
        </p:txBody>
      </p:sp>
      <p:grpSp>
        <p:nvGrpSpPr>
          <p:cNvPr id="3" name="Csoportba foglalás 26"/>
          <p:cNvGrpSpPr/>
          <p:nvPr/>
        </p:nvGrpSpPr>
        <p:grpSpPr>
          <a:xfrm>
            <a:off x="251521" y="620688"/>
            <a:ext cx="4608512" cy="2376264"/>
            <a:chOff x="3727109" y="3746541"/>
            <a:chExt cx="4999037" cy="2738746"/>
          </a:xfrm>
        </p:grpSpPr>
        <p:pic>
          <p:nvPicPr>
            <p:cNvPr id="1026" name="Picture 2" descr="C:\Users\viola\Desktop\Work\Képek\Kutatok_ejszakaja\imag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7109" y="3746541"/>
              <a:ext cx="4999037" cy="27387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Ellipszis 10"/>
            <p:cNvSpPr/>
            <p:nvPr/>
          </p:nvSpPr>
          <p:spPr bwMode="auto">
            <a:xfrm rot="1508571">
              <a:off x="7070513" y="5326529"/>
              <a:ext cx="1103087" cy="435859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4551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cxnSp>
          <p:nvCxnSpPr>
            <p:cNvPr id="22" name="Egyenes összekötő nyíllal 21"/>
            <p:cNvCxnSpPr/>
            <p:nvPr/>
          </p:nvCxnSpPr>
          <p:spPr bwMode="auto">
            <a:xfrm>
              <a:off x="5254171" y="4314553"/>
              <a:ext cx="2148115" cy="1113790"/>
            </a:xfrm>
            <a:prstGeom prst="straightConnector1">
              <a:avLst/>
            </a:prstGeom>
            <a:ln w="28575">
              <a:prstDash val="sysDot"/>
              <a:headEnd type="arrow"/>
              <a:tailEnd type="arrow"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4551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 bwMode="auto">
            <a:xfrm>
              <a:off x="5254171" y="4555944"/>
              <a:ext cx="2540000" cy="1113790"/>
            </a:xfrm>
            <a:prstGeom prst="straightConnector1">
              <a:avLst/>
            </a:prstGeom>
            <a:ln w="28575">
              <a:prstDash val="sysDot"/>
              <a:headEnd type="arrow"/>
              <a:tailEnd type="arrow"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455147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32" name="Picture 8" descr="C:\Users\viola\Desktop\Work\Képek\Kutatok_ejszakaja\TobiiT60_medium.jpg"/>
          <p:cNvPicPr>
            <a:picLocks noChangeAspect="1" noChangeArrowheads="1"/>
          </p:cNvPicPr>
          <p:nvPr/>
        </p:nvPicPr>
        <p:blipFill>
          <a:blip r:embed="rId4" cstate="print"/>
          <a:srcRect l="12195" r="9790"/>
          <a:stretch>
            <a:fillRect/>
          </a:stretch>
        </p:blipFill>
        <p:spPr bwMode="auto">
          <a:xfrm>
            <a:off x="6444208" y="620688"/>
            <a:ext cx="1812402" cy="221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 descr="C:\Users\viola\Desktop\Klenonak\képek_honlapra\eyetracking_eszközök\alul_bejarasi_utvo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212976"/>
            <a:ext cx="2356954" cy="3333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Kép 24" descr="heatmap-tracking-crazy-eg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063763"/>
            <a:ext cx="3360528" cy="3794237"/>
          </a:xfrm>
          <a:prstGeom prst="rect">
            <a:avLst/>
          </a:prstGeom>
        </p:spPr>
      </p:pic>
      <p:pic>
        <p:nvPicPr>
          <p:cNvPr id="12" name="Kép 11" descr="9_relativ_durati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2924944"/>
            <a:ext cx="2446738" cy="3576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 descr="Bemutató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429000"/>
            <a:ext cx="5904656" cy="3312368"/>
          </a:xfrm>
          <a:prstGeom prst="rect">
            <a:avLst/>
          </a:prstGeom>
        </p:spPr>
      </p:pic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0"/>
            <a:ext cx="3023999" cy="172541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45381" y="505251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AZ EGÉSZSÉG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FONTOSSÁGA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099476" y="2132856"/>
            <a:ext cx="2957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EGÉSZSÉGMEGŐRZÉSI,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BETEGSÉGKEZELÉSI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SZOKÁSOK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63915" y="5373216"/>
            <a:ext cx="30035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EGÉSZSÉGBIZTOSÍTÁS: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ISMERTSÉG,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PENETRÁCIÓ,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MEGÍTÉLÉS</a:t>
            </a:r>
            <a:br>
              <a:rPr lang="hu-HU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3296" y="-11651"/>
            <a:ext cx="9173395" cy="6851650"/>
            <a:chOff x="-3296" y="-11651"/>
            <a:chExt cx="9173395" cy="6851650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354582" y="3789597"/>
            <a:ext cx="2466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ÁLLAMI VS. MAGÁN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EGÉSZSÉGÜGYI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ELLÁTÁS</a:t>
            </a:r>
            <a:br>
              <a:rPr lang="hu-HU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98"/>
          <p:cNvSpPr/>
          <p:nvPr/>
        </p:nvSpPr>
        <p:spPr>
          <a:xfrm rot="16200000">
            <a:off x="4526186" y="2220348"/>
            <a:ext cx="108000" cy="9180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4" name="Kép 33" descr="Bemutató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760640" cy="2664296"/>
          </a:xfrm>
          <a:prstGeom prst="rect">
            <a:avLst/>
          </a:prstGeom>
        </p:spPr>
      </p:pic>
      <p:sp>
        <p:nvSpPr>
          <p:cNvPr id="26" name="Szövegdoboz 25"/>
          <p:cNvSpPr txBox="1"/>
          <p:nvPr/>
        </p:nvSpPr>
        <p:spPr>
          <a:xfrm>
            <a:off x="179511" y="2564904"/>
            <a:ext cx="5760641" cy="646331"/>
          </a:xfrm>
          <a:prstGeom prst="rect">
            <a:avLst/>
          </a:prstGeom>
          <a:solidFill>
            <a:srgbClr val="8FD4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2000 fős, a 25-59 ABC lakosságra reprezentatív</a:t>
            </a:r>
            <a:br>
              <a:rPr lang="hu-HU" dirty="0" smtClean="0"/>
            </a:br>
            <a:r>
              <a:rPr lang="hu-HU" dirty="0" smtClean="0"/>
              <a:t>online kutatás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200811~1"/>
          <p:cNvPicPr>
            <a:picLocks noChangeAspect="1" noChangeArrowheads="1"/>
          </p:cNvPicPr>
          <p:nvPr/>
        </p:nvPicPr>
        <p:blipFill>
          <a:blip r:embed="rId3" cstate="print">
            <a:lum bright="64000"/>
          </a:blip>
          <a:srcRect/>
          <a:stretch>
            <a:fillRect/>
          </a:stretch>
        </p:blipFill>
        <p:spPr bwMode="auto">
          <a:xfrm>
            <a:off x="395288" y="836613"/>
            <a:ext cx="84248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 descr="Peo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650" y="2565400"/>
            <a:ext cx="2646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38275" y="1412875"/>
          <a:ext cx="6265863" cy="4594225"/>
        </p:xfrm>
        <a:graphic>
          <a:graphicData uri="http://schemas.openxmlformats.org/presentationml/2006/ole">
            <p:oleObj spid="_x0000_s1026" name="Diagram" r:id="rId5" imgW="5000655" imgH="3667048" progId="MSGraph.Chart.8">
              <p:embed followColorScheme="full"/>
            </p:oleObj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07950" y="358775"/>
            <a:ext cx="8914213" cy="4330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2200" dirty="0" smtClean="0">
                <a:latin typeface="Verdana" pitchFamily="34" charset="0"/>
              </a:rPr>
              <a:t>A 15-69 </a:t>
            </a:r>
            <a:r>
              <a:rPr lang="hu-HU" sz="2200" dirty="0">
                <a:latin typeface="Verdana" pitchFamily="34" charset="0"/>
              </a:rPr>
              <a:t>éves magyar lakosság </a:t>
            </a:r>
            <a:r>
              <a:rPr lang="hu-HU" sz="2200" dirty="0" smtClean="0">
                <a:latin typeface="Arial" pitchFamily="34" charset="0"/>
              </a:rPr>
              <a:t>63</a:t>
            </a:r>
            <a:r>
              <a:rPr lang="hu-HU" sz="2200" dirty="0" smtClean="0">
                <a:latin typeface="Verdana" pitchFamily="34" charset="0"/>
              </a:rPr>
              <a:t>%-</a:t>
            </a:r>
            <a:r>
              <a:rPr lang="hu-HU" sz="2200" dirty="0">
                <a:latin typeface="Verdana" pitchFamily="34" charset="0"/>
              </a:rPr>
              <a:t>a használja az internetet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7475" y="6569075"/>
            <a:ext cx="5564642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Nemzeti Olvasottság Kutatás 2012/Q2, Bázis: 15-69 éves magyar lakosság</a:t>
            </a:r>
            <a:endParaRPr lang="hu-HU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rtalom helye 9"/>
          <p:cNvGraphicFramePr>
            <a:graphicFrameLocks/>
          </p:cNvGraphicFramePr>
          <p:nvPr/>
        </p:nvGraphicFramePr>
        <p:xfrm>
          <a:off x="133598" y="3084513"/>
          <a:ext cx="8902452" cy="377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Diagra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63459411"/>
              </p:ext>
            </p:extLst>
          </p:nvPr>
        </p:nvGraphicFramePr>
        <p:xfrm>
          <a:off x="286276" y="171450"/>
          <a:ext cx="8539697" cy="267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64"/>
          <p:cNvSpPr/>
          <p:nvPr/>
        </p:nvSpPr>
        <p:spPr>
          <a:xfrm rot="16200000">
            <a:off x="4518000" y="-1541489"/>
            <a:ext cx="108001" cy="9144002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64"/>
          <p:cNvSpPr/>
          <p:nvPr/>
        </p:nvSpPr>
        <p:spPr>
          <a:xfrm rot="16200000">
            <a:off x="4517997" y="2231998"/>
            <a:ext cx="108001" cy="9144002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64"/>
          <p:cNvSpPr/>
          <p:nvPr/>
        </p:nvSpPr>
        <p:spPr>
          <a:xfrm rot="16200000">
            <a:off x="4518001" y="-4518000"/>
            <a:ext cx="108001" cy="9144002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66"/>
          <p:cNvSpPr/>
          <p:nvPr/>
        </p:nvSpPr>
        <p:spPr>
          <a:xfrm>
            <a:off x="-3296" y="-11651"/>
            <a:ext cx="108000" cy="6839998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66"/>
          <p:cNvSpPr/>
          <p:nvPr/>
        </p:nvSpPr>
        <p:spPr>
          <a:xfrm>
            <a:off x="9089999" y="0"/>
            <a:ext cx="108000" cy="6839998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25"/>
          <p:cNvSpPr/>
          <p:nvPr/>
        </p:nvSpPr>
        <p:spPr>
          <a:xfrm>
            <a:off x="2043121" y="2898776"/>
            <a:ext cx="5043487" cy="242889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INTERNETPENETRÁCIÓ ALAKULÁSA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7475" y="6526211"/>
            <a:ext cx="3844620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TNS-NRC </a:t>
            </a:r>
            <a:r>
              <a:rPr lang="hu-HU" sz="1000" dirty="0" err="1" smtClean="0">
                <a:latin typeface="Verdana" pitchFamily="34" charset="0"/>
              </a:rPr>
              <a:t>Interbus</a:t>
            </a:r>
            <a:r>
              <a:rPr lang="hu-HU" sz="1000" dirty="0" smtClean="0">
                <a:latin typeface="Verdana" pitchFamily="34" charset="0"/>
              </a:rPr>
              <a:t>, Nemzeti Olvasottság Kutatás</a:t>
            </a:r>
            <a:endParaRPr lang="hu-HU" sz="10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5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63459411"/>
              </p:ext>
            </p:extLst>
          </p:nvPr>
        </p:nvGraphicFramePr>
        <p:xfrm>
          <a:off x="286276" y="1057275"/>
          <a:ext cx="8539697" cy="5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2"/>
          <p:cNvSpPr txBox="1"/>
          <p:nvPr/>
        </p:nvSpPr>
        <p:spPr>
          <a:xfrm>
            <a:off x="776853" y="44624"/>
            <a:ext cx="749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INTERNETPENETRÁCIÓ EGYES CÉLCSOPORTOKBAN</a:t>
            </a:r>
            <a:endParaRPr lang="en-US" sz="28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7475" y="6569075"/>
            <a:ext cx="31601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Nemzeti Olvasottság Kutatás 2012/Q2</a:t>
            </a:r>
            <a:endParaRPr lang="hu-HU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3" descr="netpanel_hungar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22" y="322263"/>
            <a:ext cx="4298556" cy="27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2004" y="538990"/>
            <a:ext cx="2117796" cy="781810"/>
          </a:xfrm>
          <a:prstGeom prst="rect">
            <a:avLst/>
          </a:prstGeom>
          <a:solidFill>
            <a:srgbClr val="CA0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200 955 AKTÍV PANELTAG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69078" y="3301633"/>
            <a:ext cx="8931208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Varga_Zsofi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430168" y="41748"/>
            <a:ext cx="4670118" cy="334646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358747" y="67936"/>
            <a:ext cx="2785246" cy="182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sz="2000" dirty="0" smtClean="0">
                <a:solidFill>
                  <a:schemeClr val="bg1"/>
                </a:solidFill>
              </a:rPr>
              <a:t>Panelmenedzsment</a:t>
            </a:r>
          </a:p>
          <a:p>
            <a:pPr>
              <a:lnSpc>
                <a:spcPct val="80000"/>
              </a:lnSpc>
            </a:pPr>
            <a:r>
              <a:rPr lang="hu-HU" sz="8000" dirty="0" smtClean="0">
                <a:solidFill>
                  <a:schemeClr val="bg1"/>
                </a:solidFill>
              </a:rPr>
              <a:t>120</a:t>
            </a:r>
            <a:r>
              <a:rPr lang="hu-HU" sz="72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dirty="0" smtClean="0">
                <a:solidFill>
                  <a:schemeClr val="bg1"/>
                </a:solidFill>
              </a:rPr>
              <a:t>rendszeresen frissülő regisztrációs adat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16200000">
            <a:off x="4510285" y="-1156516"/>
            <a:ext cx="108001" cy="9072000"/>
          </a:xfrm>
          <a:prstGeom prst="rect">
            <a:avLst/>
          </a:prstGeom>
          <a:solidFill>
            <a:srgbClr val="CA0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3"/>
            <a:ext cx="108000" cy="3290680"/>
          </a:xfrm>
          <a:prstGeom prst="rect">
            <a:avLst/>
          </a:prstGeom>
          <a:solidFill>
            <a:srgbClr val="CA0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 descr="frequest200_8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6748" y="3486835"/>
            <a:ext cx="1145454" cy="503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1" y="4000504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Clr>
                <a:srgbClr val="FF6600"/>
              </a:buClr>
              <a:buFont typeface="Wingdings" charset="2"/>
              <a:buChar char="§"/>
            </a:pPr>
            <a:r>
              <a:rPr lang="hu-HU" sz="2400" dirty="0" smtClean="0"/>
              <a:t>nincs programozási idő</a:t>
            </a:r>
          </a:p>
          <a:p>
            <a:pPr marL="174625" indent="-174625">
              <a:buClr>
                <a:srgbClr val="FF6600"/>
              </a:buClr>
              <a:buFont typeface="Wingdings" charset="2"/>
              <a:buChar char="§"/>
            </a:pPr>
            <a:r>
              <a:rPr lang="hu-HU" sz="2400" dirty="0" smtClean="0"/>
              <a:t>megnövelt </a:t>
            </a:r>
            <a:r>
              <a:rPr lang="hu-HU" sz="2400" dirty="0" err="1" smtClean="0"/>
              <a:t>kérdőívkitöltési</a:t>
            </a:r>
            <a:endParaRPr lang="hu-HU" sz="2400" dirty="0" smtClean="0"/>
          </a:p>
          <a:p>
            <a:pPr marL="174625" indent="-174625">
              <a:buClr>
                <a:srgbClr val="FF6600"/>
              </a:buClr>
              <a:buFont typeface="Wingdings" charset="2"/>
              <a:buChar char="§"/>
            </a:pPr>
            <a:r>
              <a:rPr lang="hu-HU" sz="2400" dirty="0" smtClean="0"/>
              <a:t> élmény</a:t>
            </a:r>
          </a:p>
          <a:p>
            <a:pPr marL="174625" indent="-174625">
              <a:buClr>
                <a:srgbClr val="FF6600"/>
              </a:buClr>
              <a:buFont typeface="Wingdings" charset="2"/>
              <a:buChar char="§"/>
            </a:pPr>
            <a:r>
              <a:rPr lang="hu-HU" sz="2400" dirty="0" smtClean="0"/>
              <a:t>videóval támogatott tesztek</a:t>
            </a:r>
          </a:p>
          <a:p>
            <a:pPr marL="174625" indent="-174625">
              <a:buClr>
                <a:srgbClr val="FF6600"/>
              </a:buClr>
              <a:buFont typeface="Wingdings" charset="2"/>
              <a:buChar char="§"/>
            </a:pPr>
            <a:r>
              <a:rPr lang="hu-HU" sz="2400" dirty="0" smtClean="0"/>
              <a:t>többfajta kérdésmegjelenítés</a:t>
            </a:r>
            <a:endParaRPr lang="hu-HU" sz="2400" dirty="0"/>
          </a:p>
        </p:txBody>
      </p:sp>
      <p:pic>
        <p:nvPicPr>
          <p:cNvPr id="3" name="Picture 2" descr="NetPanel_infographics_magyar_201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736" y="3425344"/>
            <a:ext cx="4511997" cy="338399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492878" y="3340081"/>
            <a:ext cx="108000" cy="3450395"/>
          </a:xfrm>
          <a:prstGeom prst="rect">
            <a:avLst/>
          </a:prstGeom>
          <a:solidFill>
            <a:srgbClr val="CA0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CA006C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053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ikiszotar.hu/images/3/35/Dobog%C3%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06" y="1412776"/>
            <a:ext cx="5686482" cy="5184576"/>
          </a:xfrm>
          <a:prstGeom prst="rect">
            <a:avLst/>
          </a:prstGeom>
          <a:noFill/>
        </p:spPr>
      </p:pic>
      <p:sp>
        <p:nvSpPr>
          <p:cNvPr id="28" name="Téglalap 27"/>
          <p:cNvSpPr/>
          <p:nvPr/>
        </p:nvSpPr>
        <p:spPr>
          <a:xfrm>
            <a:off x="35496" y="116632"/>
            <a:ext cx="5940152" cy="65973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6084782" y="44624"/>
            <a:ext cx="3023999" cy="223224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558814" y="736248"/>
            <a:ext cx="201850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FF"/>
                </a:solidFill>
              </a:rPr>
              <a:t>EGÉSZSÉG</a:t>
            </a:r>
            <a:br>
              <a:rPr lang="hu-HU" sz="2600" dirty="0" smtClean="0">
                <a:solidFill>
                  <a:srgbClr val="FFFFFF"/>
                </a:solidFill>
              </a:rPr>
            </a:br>
            <a:r>
              <a:rPr lang="hu-HU" sz="2600" dirty="0" smtClean="0">
                <a:solidFill>
                  <a:srgbClr val="FFFFFF"/>
                </a:solidFill>
              </a:rPr>
              <a:t>82%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2337219"/>
            <a:ext cx="3023999" cy="2132545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837396" y="2965661"/>
            <a:ext cx="15391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FF"/>
                </a:solidFill>
              </a:rPr>
              <a:t>CSALÁD</a:t>
            </a:r>
            <a:br>
              <a:rPr lang="hu-HU" sz="2600" dirty="0" smtClean="0">
                <a:solidFill>
                  <a:srgbClr val="FFFFFF"/>
                </a:solidFill>
              </a:rPr>
            </a:br>
            <a:r>
              <a:rPr lang="hu-HU" sz="2600" dirty="0" smtClean="0">
                <a:solidFill>
                  <a:srgbClr val="FFFFFF"/>
                </a:solidFill>
              </a:rPr>
              <a:t>77%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090092" y="4585192"/>
            <a:ext cx="3023999" cy="2168476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084168" y="5200744"/>
            <a:ext cx="30694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FF"/>
                </a:solidFill>
              </a:rPr>
              <a:t>ANYAGI HELYZET</a:t>
            </a:r>
            <a:br>
              <a:rPr lang="hu-HU" sz="2600" dirty="0" smtClean="0">
                <a:solidFill>
                  <a:srgbClr val="FFFFFF"/>
                </a:solidFill>
              </a:rPr>
            </a:br>
            <a:r>
              <a:rPr lang="hu-HU" sz="2600" dirty="0" smtClean="0">
                <a:solidFill>
                  <a:srgbClr val="FFFFFF"/>
                </a:solidFill>
              </a:rPr>
              <a:t>48%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19756" y="2420888"/>
            <a:ext cx="262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PÁRKAPCSOLAT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51520" y="1023119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MUNKA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51520" y="3861048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BARÁTI KÖR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51520" y="5343599"/>
            <a:ext cx="272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LAKÁS, OTTHON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51520" y="4623519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SZABADIDŐ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51520" y="6063679"/>
            <a:ext cx="312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ÖNMEGVALÓSÍTÁS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47893" y="303039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EGÉSZSÉG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56479" y="3183359"/>
            <a:ext cx="143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CSALÁD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251520" y="1700808"/>
            <a:ext cx="284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8FD400"/>
                </a:solidFill>
              </a:rPr>
              <a:t>ANYAGI HELYZET</a:t>
            </a:r>
            <a:endParaRPr lang="hu-HU" sz="2400" dirty="0">
              <a:solidFill>
                <a:srgbClr val="8FD400"/>
              </a:solidFill>
            </a:endParaRPr>
          </a:p>
        </p:txBody>
      </p:sp>
      <p:sp>
        <p:nvSpPr>
          <p:cNvPr id="26" name="Jobbra nyíl 25"/>
          <p:cNvSpPr/>
          <p:nvPr/>
        </p:nvSpPr>
        <p:spPr>
          <a:xfrm>
            <a:off x="2987824" y="2708920"/>
            <a:ext cx="2736304" cy="136815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131840" y="3140968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</a:rPr>
              <a:t>TOP3</a:t>
            </a:r>
            <a:endParaRPr lang="hu-HU" sz="2400" b="1" dirty="0">
              <a:solidFill>
                <a:srgbClr val="C00000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7559858" y="753222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7549096" y="2993768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c ppt sablon minta_V1_office2007_2011_02_19">
  <a:themeElements>
    <a:clrScheme name="NRC SABLON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B4D14C"/>
      </a:accent1>
      <a:accent2>
        <a:srgbClr val="556963"/>
      </a:accent2>
      <a:accent3>
        <a:srgbClr val="5A97CC"/>
      </a:accent3>
      <a:accent4>
        <a:srgbClr val="FE7F00"/>
      </a:accent4>
      <a:accent5>
        <a:srgbClr val="FF3300"/>
      </a:accent5>
      <a:accent6>
        <a:srgbClr val="FFFF66"/>
      </a:accent6>
      <a:hlink>
        <a:srgbClr val="A9D82A"/>
      </a:hlink>
      <a:folHlink>
        <a:srgbClr val="556963"/>
      </a:folHlink>
    </a:clrScheme>
    <a:fontScheme name="Egyéni 1. sém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6912</TotalTime>
  <Words>595</Words>
  <Application>Microsoft Office PowerPoint</Application>
  <PresentationFormat>Diavetítés a képernyőre (4:3 oldalarány)</PresentationFormat>
  <Paragraphs>137</Paragraphs>
  <Slides>26</Slides>
  <Notes>15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8" baseType="lpstr">
      <vt:lpstr>nrc ppt sablon minta_V1_office2007_2011_02_19</vt:lpstr>
      <vt:lpstr>Diagram</vt:lpstr>
      <vt:lpstr>1. dia</vt:lpstr>
      <vt:lpstr>Kik vagyunk? </vt:lpstr>
      <vt:lpstr>Tobii60 szemkamera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Köszönjük a figyelmet! piackutatas@nrc.hu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Rabcsánszki Laura</dc:creator>
  <cp:lastModifiedBy>laura</cp:lastModifiedBy>
  <cp:revision>622</cp:revision>
  <cp:lastPrinted>2011-06-24T10:11:45Z</cp:lastPrinted>
  <dcterms:created xsi:type="dcterms:W3CDTF">2010-08-02T12:56:17Z</dcterms:created>
  <dcterms:modified xsi:type="dcterms:W3CDTF">2012-11-14T10:30:23Z</dcterms:modified>
</cp:coreProperties>
</file>