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1" r:id="rId5"/>
    <p:sldId id="272" r:id="rId6"/>
    <p:sldId id="275" r:id="rId7"/>
    <p:sldId id="263" r:id="rId8"/>
    <p:sldId id="264" r:id="rId9"/>
    <p:sldId id="259" r:id="rId10"/>
    <p:sldId id="267" r:id="rId11"/>
    <p:sldId id="273" r:id="rId12"/>
    <p:sldId id="274" r:id="rId13"/>
    <p:sldId id="270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9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Sikl&#243;si%20M&#225;t&#233;\Local%20Settings\Temporary%20Internet%20Files\Content.Outlook\JNXZ537L\FEM_SUM_Bizt_12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31"/>
  <c:chart>
    <c:autoTitleDeleted val="1"/>
    <c:view3D>
      <c:rotX val="10"/>
      <c:rotY val="3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98514240342839"/>
          <c:y val="4.7275090724783954E-2"/>
          <c:w val="0.81171816792564655"/>
          <c:h val="0.855220559589563"/>
        </c:manualLayout>
      </c:layout>
      <c:bar3DChart>
        <c:barDir val="col"/>
        <c:grouping val="clustered"/>
        <c:ser>
          <c:idx val="0"/>
          <c:order val="0"/>
          <c:tx>
            <c:strRef>
              <c:f>Bizt!$U$106</c:f>
              <c:strCache>
                <c:ptCount val="1"/>
                <c:pt idx="0">
                  <c:v>ING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c:spPr>
          <c:dPt>
            <c:idx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/>
              </a:sp3d>
            </c:spPr>
          </c:dPt>
          <c:dLbls>
            <c:dLbl>
              <c:idx val="0"/>
              <c:layout>
                <c:manualLayout>
                  <c:x val="2.1847723078609362E-2"/>
                  <c:y val="-3.7115271676875776E-2"/>
                </c:manualLayout>
              </c:layout>
              <c:showVal val="1"/>
            </c:dLbl>
            <c:dLbl>
              <c:idx val="1"/>
              <c:layout>
                <c:manualLayout>
                  <c:x val="2.5268059841068783E-2"/>
                  <c:y val="-4.1282118705554136E-2"/>
                </c:manualLayout>
              </c:layout>
              <c:showVal val="1"/>
            </c:dLbl>
            <c:dLbl>
              <c:idx val="2"/>
              <c:layout>
                <c:manualLayout>
                  <c:x val="3.1755982278115907E-2"/>
                  <c:y val="-5.7756331029652941E-2"/>
                </c:manualLayout>
              </c:layout>
              <c:showVal val="1"/>
            </c:dLbl>
            <c:dLbl>
              <c:idx val="3"/>
              <c:layout>
                <c:manualLayout>
                  <c:x val="3.4527320225444802E-2"/>
                  <c:y val="-4.96154897264721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hu-HU"/>
              </a:p>
            </c:txPr>
            <c:showVal val="1"/>
          </c:dLbls>
          <c:cat>
            <c:strRef>
              <c:f>Bizt!$AD$95:$AG$95</c:f>
              <c:strCache>
                <c:ptCount val="4"/>
                <c:pt idx="0">
                  <c:v>FEM index</c:v>
                </c:pt>
                <c:pt idx="1">
                  <c:v>maximum</c:v>
                </c:pt>
                <c:pt idx="2">
                  <c:v>minimum</c:v>
                </c:pt>
                <c:pt idx="3">
                  <c:v>medián</c:v>
                </c:pt>
              </c:strCache>
            </c:strRef>
          </c:cat>
          <c:val>
            <c:numRef>
              <c:f>Bizt!$AD$106:$AG$106</c:f>
              <c:numCache>
                <c:formatCode>0.00</c:formatCode>
                <c:ptCount val="4"/>
                <c:pt idx="0">
                  <c:v>4.0199999999999996</c:v>
                </c:pt>
                <c:pt idx="1">
                  <c:v>4.3599999999999985</c:v>
                </c:pt>
                <c:pt idx="2">
                  <c:v>3.29</c:v>
                </c:pt>
                <c:pt idx="3">
                  <c:v>4</c:v>
                </c:pt>
              </c:numCache>
            </c:numRef>
          </c:val>
        </c:ser>
        <c:gapWidth val="30"/>
        <c:gapDepth val="0"/>
        <c:shape val="cylinder"/>
        <c:axId val="54324608"/>
        <c:axId val="54858880"/>
        <c:axId val="0"/>
      </c:bar3DChart>
      <c:catAx>
        <c:axId val="5432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accent5">
                    <a:lumMod val="50000"/>
                  </a:schemeClr>
                </a:solidFill>
              </a:defRPr>
            </a:pPr>
            <a:endParaRPr lang="hu-HU"/>
          </a:p>
        </c:txPr>
        <c:crossAx val="54858880"/>
        <c:crosses val="autoZero"/>
        <c:auto val="1"/>
        <c:lblAlgn val="ctr"/>
        <c:lblOffset val="100"/>
      </c:catAx>
      <c:valAx>
        <c:axId val="54858880"/>
        <c:scaling>
          <c:orientation val="minMax"/>
          <c:max val="5"/>
        </c:scaling>
        <c:axPos val="l"/>
        <c:majorGridlines>
          <c:spPr>
            <a:ln>
              <a:noFill/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hu-HU"/>
          </a:p>
        </c:txPr>
        <c:crossAx val="54324608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dPt>
            <c:idx val="12"/>
            <c:spPr>
              <a:solidFill>
                <a:srgbClr val="C00000"/>
              </a:solidFill>
            </c:spPr>
          </c:dPt>
          <c:cat>
            <c:strRef>
              <c:f>Munka1!$A$2:$A$18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Munka1!$B$2:$B$18</c:f>
              <c:numCache>
                <c:formatCode>0.00</c:formatCode>
                <c:ptCount val="17"/>
                <c:pt idx="0">
                  <c:v>4.78</c:v>
                </c:pt>
                <c:pt idx="1">
                  <c:v>4.5</c:v>
                </c:pt>
                <c:pt idx="2">
                  <c:v>4.3899999999999997</c:v>
                </c:pt>
                <c:pt idx="3">
                  <c:v>4.3499999999999996</c:v>
                </c:pt>
                <c:pt idx="4">
                  <c:v>4.28</c:v>
                </c:pt>
                <c:pt idx="5">
                  <c:v>4.28</c:v>
                </c:pt>
                <c:pt idx="6">
                  <c:v>4.2699999999999996</c:v>
                </c:pt>
                <c:pt idx="7">
                  <c:v>4.26</c:v>
                </c:pt>
                <c:pt idx="8">
                  <c:v>4.1199999999999974</c:v>
                </c:pt>
                <c:pt idx="9">
                  <c:v>4.09</c:v>
                </c:pt>
                <c:pt idx="10">
                  <c:v>4.09</c:v>
                </c:pt>
                <c:pt idx="11">
                  <c:v>4.07</c:v>
                </c:pt>
                <c:pt idx="12">
                  <c:v>4.0199999999999996</c:v>
                </c:pt>
                <c:pt idx="13">
                  <c:v>3.9</c:v>
                </c:pt>
                <c:pt idx="14">
                  <c:v>3.55</c:v>
                </c:pt>
                <c:pt idx="15">
                  <c:v>3.2600000000000002</c:v>
                </c:pt>
                <c:pt idx="16">
                  <c:v>2.72</c:v>
                </c:pt>
              </c:numCache>
            </c:numRef>
          </c:val>
        </c:ser>
        <c:axId val="64977152"/>
        <c:axId val="64983040"/>
      </c:barChart>
      <c:catAx>
        <c:axId val="64977152"/>
        <c:scaling>
          <c:orientation val="minMax"/>
        </c:scaling>
        <c:delete val="1"/>
        <c:axPos val="b"/>
        <c:tickLblPos val="none"/>
        <c:crossAx val="64983040"/>
        <c:crosses val="autoZero"/>
        <c:auto val="1"/>
        <c:lblAlgn val="ctr"/>
        <c:lblOffset val="100"/>
      </c:catAx>
      <c:valAx>
        <c:axId val="64983040"/>
        <c:scaling>
          <c:orientation val="minMax"/>
          <c:max val="5"/>
        </c:scaling>
        <c:axPos val="l"/>
        <c:majorGridlines/>
        <c:numFmt formatCode="0.00" sourceLinked="1"/>
        <c:tickLblPos val="nextTo"/>
        <c:crossAx val="64977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8DBD-9998-47D0-8116-DD1E581B206A}" type="datetimeFigureOut">
              <a:rPr lang="hu-HU" smtClean="0"/>
              <a:pPr/>
              <a:t>2012.11.12.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EE12-B5F4-4305-9ACE-CDFFFAA17BC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06489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rgbClr val="2E2910"/>
                </a:solidFill>
                <a:latin typeface="Palatino Linotype" pitchFamily="18" charset="0"/>
              </a:rPr>
              <a:t>Fogyasztóbarát biztosítói gyakorlatok</a:t>
            </a:r>
            <a:endParaRPr lang="hu-HU" b="1" dirty="0">
              <a:solidFill>
                <a:srgbClr val="2E291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83568" y="1700808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Book Antiqua" pitchFamily="18" charset="0"/>
              </a:rPr>
              <a:t>Kiemelt példák I.</a:t>
            </a:r>
          </a:p>
          <a:p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endParaRPr lang="hu-HU" sz="2000" b="1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Kevés panasz</a:t>
            </a:r>
            <a:r>
              <a:rPr lang="hu-HU" sz="2000" dirty="0" smtClean="0">
                <a:latin typeface="Book Antiqua" pitchFamily="18" charset="0"/>
              </a:rPr>
              <a:t>: A szerződésszám </a:t>
            </a:r>
            <a:r>
              <a:rPr lang="hu-HU" sz="2400" b="1" dirty="0" smtClean="0">
                <a:solidFill>
                  <a:srgbClr val="C00000"/>
                </a:solidFill>
                <a:latin typeface="Book Antiqua" pitchFamily="18" charset="0"/>
              </a:rPr>
              <a:t>6-8 ‰</a:t>
            </a:r>
            <a:r>
              <a:rPr lang="hu-HU" sz="2000" dirty="0" smtClean="0">
                <a:latin typeface="Book Antiqua" pitchFamily="18" charset="0"/>
              </a:rPr>
              <a:t>-e esetében panaszkodnak az ügyfelek (</a:t>
            </a:r>
            <a:r>
              <a:rPr lang="hu-HU" sz="2000" i="1" dirty="0" smtClean="0">
                <a:latin typeface="Book Antiqua" pitchFamily="18" charset="0"/>
              </a:rPr>
              <a:t>a pályázók között 0,78% a legrosszabb adat</a:t>
            </a:r>
            <a:r>
              <a:rPr lang="hu-HU" sz="2000" dirty="0" smtClean="0">
                <a:latin typeface="Book Antiqua" pitchFamily="18" charset="0"/>
              </a:rPr>
              <a:t>);</a:t>
            </a: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Hatékony panaszkezelés: </a:t>
            </a:r>
            <a:r>
              <a:rPr lang="hu-HU" sz="2000" dirty="0" smtClean="0">
                <a:latin typeface="Book Antiqua" pitchFamily="18" charset="0"/>
              </a:rPr>
              <a:t> a panaszok mindössze </a:t>
            </a:r>
            <a:r>
              <a:rPr lang="hu-HU" sz="2400" b="1" dirty="0" smtClean="0">
                <a:solidFill>
                  <a:srgbClr val="C00000"/>
                </a:solidFill>
                <a:latin typeface="Book Antiqua" pitchFamily="18" charset="0"/>
              </a:rPr>
              <a:t>2%</a:t>
            </a:r>
            <a:r>
              <a:rPr lang="hu-HU" sz="2000" dirty="0" smtClean="0">
                <a:latin typeface="Book Antiqua" pitchFamily="18" charset="0"/>
              </a:rPr>
              <a:t>-a esetében indul PSZÁF eljárás;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Panaszokra, ügyfélmegkeresésekre adott </a:t>
            </a:r>
            <a:r>
              <a:rPr lang="hu-HU" sz="2000" b="1" dirty="0" smtClean="0">
                <a:latin typeface="Book Antiqua" pitchFamily="18" charset="0"/>
              </a:rPr>
              <a:t>gyors válaszok</a:t>
            </a:r>
            <a:r>
              <a:rPr lang="hu-HU" sz="2000" dirty="0" smtClean="0">
                <a:latin typeface="Book Antiqua" pitchFamily="18" charset="0"/>
              </a:rPr>
              <a:t>: </a:t>
            </a:r>
            <a:r>
              <a:rPr lang="hu-HU" sz="2400" b="1" dirty="0" smtClean="0">
                <a:solidFill>
                  <a:srgbClr val="C00000"/>
                </a:solidFill>
                <a:latin typeface="Book Antiqua" pitchFamily="18" charset="0"/>
              </a:rPr>
              <a:t>3,8,15</a:t>
            </a:r>
            <a:r>
              <a:rPr lang="hu-HU" sz="2000" dirty="0" smtClean="0">
                <a:latin typeface="Book Antiqua" pitchFamily="18" charset="0"/>
              </a:rPr>
              <a:t> napos belső határidők;</a:t>
            </a:r>
          </a:p>
          <a:p>
            <a:pPr>
              <a:spcAft>
                <a:spcPts val="1200"/>
              </a:spcAft>
            </a:pPr>
            <a:endParaRPr lang="hu-HU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83568" y="1700808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Book Antiqua" pitchFamily="18" charset="0"/>
              </a:rPr>
              <a:t>Kiemelt példák II.</a:t>
            </a:r>
          </a:p>
          <a:p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endParaRPr lang="hu-HU" sz="2000" b="1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Elégedettségmérés </a:t>
            </a:r>
            <a:r>
              <a:rPr lang="hu-HU" sz="2000" dirty="0" smtClean="0">
                <a:latin typeface="Book Antiqua" pitchFamily="18" charset="0"/>
              </a:rPr>
              <a:t>a panaszos ügyfelek </a:t>
            </a:r>
            <a:r>
              <a:rPr lang="hu-HU" sz="2000" dirty="0" smtClean="0">
                <a:latin typeface="Book Antiqua" pitchFamily="18" charset="0"/>
              </a:rPr>
              <a:t>között </a:t>
            </a:r>
            <a:r>
              <a:rPr lang="hu-HU" sz="2000" i="1" dirty="0" smtClean="0">
                <a:latin typeface="Book Antiqua" pitchFamily="18" charset="0"/>
              </a:rPr>
              <a:t>(FEM Index)</a:t>
            </a:r>
            <a:r>
              <a:rPr lang="hu-HU" sz="2000" dirty="0" smtClean="0">
                <a:latin typeface="Book Antiqua" pitchFamily="18" charset="0"/>
              </a:rPr>
              <a:t>;</a:t>
            </a:r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Fogyasztóvédelmi tárgyú képzés </a:t>
            </a:r>
            <a:r>
              <a:rPr lang="hu-HU" sz="2000" dirty="0" smtClean="0">
                <a:latin typeface="Book Antiqua" pitchFamily="18" charset="0"/>
              </a:rPr>
              <a:t> saját hálózati és ügynöki értékesítői körben;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Fogyasztóvédelmi szempontrendszer beépítése a </a:t>
            </a:r>
            <a:r>
              <a:rPr lang="hu-HU" sz="2000" b="1" dirty="0" smtClean="0">
                <a:latin typeface="Book Antiqua" pitchFamily="18" charset="0"/>
              </a:rPr>
              <a:t>termékfejlesztés </a:t>
            </a:r>
            <a:r>
              <a:rPr lang="hu-HU" sz="2000" dirty="0" smtClean="0">
                <a:latin typeface="Book Antiqua" pitchFamily="18" charset="0"/>
              </a:rPr>
              <a:t>és a </a:t>
            </a:r>
            <a:r>
              <a:rPr lang="hu-HU" sz="2000" b="1" dirty="0" smtClean="0">
                <a:latin typeface="Book Antiqua" pitchFamily="18" charset="0"/>
              </a:rPr>
              <a:t>hirdetési tevékenység </a:t>
            </a:r>
            <a:r>
              <a:rPr lang="hu-HU" sz="2000" dirty="0" smtClean="0">
                <a:latin typeface="Book Antiqua" pitchFamily="18" charset="0"/>
              </a:rPr>
              <a:t>folyamataiba, illetve a </a:t>
            </a:r>
            <a:r>
              <a:rPr lang="hu-HU" sz="2000" b="1" dirty="0" smtClean="0">
                <a:latin typeface="Book Antiqua" pitchFamily="18" charset="0"/>
              </a:rPr>
              <a:t>terméktájékoztatók</a:t>
            </a:r>
            <a:r>
              <a:rPr lang="hu-HU" sz="2000" dirty="0" smtClean="0">
                <a:latin typeface="Book Antiqua" pitchFamily="18" charset="0"/>
              </a:rPr>
              <a:t> elkészítéséhez;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Panaszokra adott egyedi válaszok: sablonok helyett ügyfélre lebontott, egyéniséghez illeszkedő válaszadás;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83568" y="1700808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Book Antiqua" pitchFamily="18" charset="0"/>
              </a:rPr>
              <a:t>A fejlődés irányai</a:t>
            </a:r>
          </a:p>
          <a:p>
            <a:endParaRPr lang="hu-HU" sz="2000" dirty="0" smtClean="0">
              <a:latin typeface="Book Antiqua" pitchFamily="18" charset="0"/>
            </a:endParaRPr>
          </a:p>
          <a:p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Elégedettségmérés </a:t>
            </a:r>
            <a:r>
              <a:rPr lang="hu-HU" sz="2000" dirty="0" smtClean="0">
                <a:latin typeface="Book Antiqua" pitchFamily="18" charset="0"/>
              </a:rPr>
              <a:t>értékesítés </a:t>
            </a:r>
            <a:r>
              <a:rPr lang="hu-HU" sz="2000" dirty="0" smtClean="0">
                <a:latin typeface="Book Antiqua" pitchFamily="18" charset="0"/>
              </a:rPr>
              <a:t>után (</a:t>
            </a:r>
            <a:r>
              <a:rPr lang="hu-HU" sz="2000" i="1" dirty="0" smtClean="0">
                <a:latin typeface="Book Antiqua" pitchFamily="18" charset="0"/>
              </a:rPr>
              <a:t>FEM Index</a:t>
            </a:r>
            <a:r>
              <a:rPr lang="hu-HU" sz="2000" dirty="0" smtClean="0">
                <a:latin typeface="Book Antiqua" pitchFamily="18" charset="0"/>
              </a:rPr>
              <a:t>);</a:t>
            </a:r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PSZÁF panaszkezelési ajánlásnak </a:t>
            </a:r>
            <a:r>
              <a:rPr lang="hu-HU" sz="2000" dirty="0" smtClean="0">
                <a:latin typeface="Book Antiqua" pitchFamily="18" charset="0"/>
              </a:rPr>
              <a:t>történő megfelelés; </a:t>
            </a:r>
          </a:p>
          <a:p>
            <a:pPr>
              <a:spcAft>
                <a:spcPts val="1200"/>
              </a:spcAft>
            </a:pPr>
            <a:r>
              <a:rPr lang="hu-HU" sz="2000" dirty="0" err="1" smtClean="0">
                <a:latin typeface="Book Antiqua" pitchFamily="18" charset="0"/>
              </a:rPr>
              <a:t>Misselling</a:t>
            </a:r>
            <a:r>
              <a:rPr lang="hu-HU" sz="2000" dirty="0" smtClean="0">
                <a:latin typeface="Book Antiqua" pitchFamily="18" charset="0"/>
              </a:rPr>
              <a:t> elkerülésére tett intézkedések;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Az egyes helyeken kiemelt pozitív gyakorlatok </a:t>
            </a:r>
            <a:r>
              <a:rPr lang="hu-HU" sz="2000" b="1" dirty="0" smtClean="0">
                <a:latin typeface="Book Antiqua" pitchFamily="18" charset="0"/>
              </a:rPr>
              <a:t>egységes megléte minden</a:t>
            </a:r>
            <a:r>
              <a:rPr lang="hu-HU" sz="2000" dirty="0" smtClean="0">
                <a:latin typeface="Book Antiqua" pitchFamily="18" charset="0"/>
              </a:rPr>
              <a:t> társaságnál;</a:t>
            </a: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Közvetítők</a:t>
            </a:r>
            <a:r>
              <a:rPr lang="hu-HU" sz="2000" dirty="0" smtClean="0">
                <a:latin typeface="Book Antiqua" pitchFamily="18" charset="0"/>
              </a:rPr>
              <a:t> fogyasztóvédelmi tárgyú minősítése</a:t>
            </a:r>
            <a:endParaRPr lang="hu-HU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99592" y="1700808"/>
            <a:ext cx="7272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Köszönöm a figyelmet:</a:t>
            </a:r>
          </a:p>
          <a:p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 smtClean="0"/>
          </a:p>
          <a:p>
            <a:r>
              <a:rPr lang="hu-HU" sz="2000" b="1" dirty="0" smtClean="0"/>
              <a:t>Siklósi Máté</a:t>
            </a:r>
          </a:p>
          <a:p>
            <a:r>
              <a:rPr lang="hu-HU" sz="2000" b="1" dirty="0" smtClean="0"/>
              <a:t>+36309826485</a:t>
            </a:r>
          </a:p>
          <a:p>
            <a:r>
              <a:rPr lang="hu-HU" sz="2000" dirty="0" err="1" smtClean="0"/>
              <a:t>siklosi.mate</a:t>
            </a:r>
            <a:r>
              <a:rPr lang="hu-HU" sz="2000" dirty="0" smtClean="0"/>
              <a:t>@</a:t>
            </a:r>
            <a:r>
              <a:rPr lang="hu-HU" sz="2000" dirty="0" err="1" smtClean="0"/>
              <a:t>tetszett.hu</a:t>
            </a: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ropbox\Munkák\FEM\Arculat\fogyasztobaratbiztosito_szakmaidij_logo_111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7056784" cy="1901924"/>
          </a:xfrm>
          <a:prstGeom prst="rect">
            <a:avLst/>
          </a:prstGeom>
          <a:noFill/>
        </p:spPr>
      </p:pic>
      <p:pic>
        <p:nvPicPr>
          <p:cNvPr id="1026" name="Picture 2" descr="C:\Dropbox\Munkák\TETSZETT\DIJ\fogyasztobaratbiztosito_kozonsegdij_logo_111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73016"/>
            <a:ext cx="6474495" cy="180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1484784"/>
            <a:ext cx="79208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</a:pPr>
            <a:r>
              <a:rPr lang="hu-HU" sz="2400" b="1" dirty="0" smtClean="0">
                <a:latin typeface="Book Antiqua" pitchFamily="18" charset="0"/>
              </a:rPr>
              <a:t>Bizalom</a:t>
            </a:r>
          </a:p>
          <a:p>
            <a:pPr>
              <a:spcAft>
                <a:spcPts val="1200"/>
              </a:spcAft>
            </a:pPr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A pénzügyi szolgáltatók iránti fogyasztói bizalom számos mérés alapján igen alacsony más szolgáltatásokkal történő összevetésben.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A feltett kérdések, a módszertan ugyanakkor változó, s számos esetben vagy túl provokatív, vagy a ténylegesnél kedvezőbb képet fest a szolgáltatóról.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2012 nyarán végzett felmérésünk alapján az látszik, hogy a kifejezetten</a:t>
            </a:r>
            <a:r>
              <a:rPr lang="hu-HU" sz="2000" b="1" dirty="0" smtClean="0">
                <a:latin typeface="Book Antiqua" pitchFamily="18" charset="0"/>
              </a:rPr>
              <a:t> fogyasztóvédelmi szempontú</a:t>
            </a:r>
            <a:r>
              <a:rPr lang="hu-HU" sz="2000" dirty="0" smtClean="0">
                <a:latin typeface="Book Antiqua" pitchFamily="18" charset="0"/>
              </a:rPr>
              <a:t> felmérés  (</a:t>
            </a:r>
            <a:r>
              <a:rPr lang="hu-HU" sz="2000" b="1" dirty="0" smtClean="0">
                <a:latin typeface="Book Antiqua" pitchFamily="18" charset="0"/>
              </a:rPr>
              <a:t>FEM INDEX</a:t>
            </a:r>
            <a:r>
              <a:rPr lang="hu-HU" sz="2000" dirty="0" smtClean="0">
                <a:latin typeface="Book Antiqua" pitchFamily="18" charset="0"/>
              </a:rPr>
              <a:t>) </a:t>
            </a:r>
            <a:r>
              <a:rPr lang="hu-HU" sz="2000" b="1" dirty="0" smtClean="0">
                <a:latin typeface="Book Antiqua" pitchFamily="18" charset="0"/>
              </a:rPr>
              <a:t>összességében pozitív</a:t>
            </a:r>
            <a:r>
              <a:rPr lang="hu-HU" sz="2000" dirty="0" smtClean="0">
                <a:latin typeface="Book Antiqua" pitchFamily="18" charset="0"/>
              </a:rPr>
              <a:t> képet ad a biztosítókról.</a:t>
            </a:r>
            <a:endParaRPr lang="hu-HU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1340768"/>
            <a:ext cx="792088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hu-HU" sz="2400" b="1" dirty="0" smtClean="0">
                <a:latin typeface="Book Antiqua" pitchFamily="18" charset="0"/>
              </a:rPr>
              <a:t>FEM Index mérés</a:t>
            </a:r>
          </a:p>
          <a:p>
            <a:pPr>
              <a:spcAft>
                <a:spcPts val="1200"/>
              </a:spcAft>
            </a:pPr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A FEM Index kérdőív 1000 fős (</a:t>
            </a:r>
            <a:r>
              <a:rPr lang="hu-HU" sz="2000" dirty="0" err="1" smtClean="0">
                <a:latin typeface="Book Antiqua" pitchFamily="18" charset="0"/>
              </a:rPr>
              <a:t>retail</a:t>
            </a:r>
            <a:r>
              <a:rPr lang="hu-HU" sz="2000" dirty="0" smtClean="0">
                <a:latin typeface="Book Antiqua" pitchFamily="18" charset="0"/>
              </a:rPr>
              <a:t>) mintán készült </a:t>
            </a:r>
            <a:r>
              <a:rPr lang="hu-HU" sz="2000" b="1" dirty="0" smtClean="0">
                <a:latin typeface="Book Antiqua" pitchFamily="18" charset="0"/>
              </a:rPr>
              <a:t>2012 nyarán</a:t>
            </a:r>
            <a:r>
              <a:rPr lang="hu-HU" sz="2000" dirty="0" smtClean="0">
                <a:latin typeface="Book Antiqua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A kérdőívet </a:t>
            </a:r>
            <a:r>
              <a:rPr lang="hu-HU" sz="2000" b="1" dirty="0" smtClean="0">
                <a:latin typeface="Book Antiqua" pitchFamily="18" charset="0"/>
              </a:rPr>
              <a:t>16 biztosító </a:t>
            </a:r>
            <a:r>
              <a:rPr lang="hu-HU" sz="2000" dirty="0" smtClean="0">
                <a:latin typeface="Book Antiqua" pitchFamily="18" charset="0"/>
              </a:rPr>
              <a:t>ügyfelei segítségével töltöttük ki.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A tájékoztatásra, gyorsaságra, szolgálatkészségre, árszínvonalra, általános elégedettségre vonatkozó kérdések esetében 1 és 5 közötti értékeket adhattak a fogyasztók.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Alacsonyabb értéket az árakkal kapcsolatos elégedettség (</a:t>
            </a:r>
            <a:r>
              <a:rPr lang="hu-HU" sz="2000" b="1" dirty="0" smtClean="0">
                <a:latin typeface="Book Antiqua" pitchFamily="18" charset="0"/>
              </a:rPr>
              <a:t>3,74)</a:t>
            </a:r>
            <a:r>
              <a:rPr lang="hu-HU" sz="2000" dirty="0" smtClean="0">
                <a:latin typeface="Book Antiqua" pitchFamily="18" charset="0"/>
              </a:rPr>
              <a:t> mutatott, illetve számos ügyfél szerint a szolgáltatója nem értékeli kellőképpen a hűségét (</a:t>
            </a:r>
            <a:r>
              <a:rPr lang="hu-HU" sz="2000" b="1" dirty="0" smtClean="0">
                <a:latin typeface="Book Antiqua" pitchFamily="18" charset="0"/>
              </a:rPr>
              <a:t>3,29</a:t>
            </a:r>
            <a:r>
              <a:rPr lang="hu-HU" sz="2000" dirty="0" smtClean="0">
                <a:latin typeface="Book Antiqua" pitchFamily="18" charset="0"/>
              </a:rPr>
              <a:t>).</a:t>
            </a:r>
          </a:p>
          <a:p>
            <a:pPr algn="ctr">
              <a:spcAft>
                <a:spcPts val="1200"/>
              </a:spcAft>
            </a:pPr>
            <a:r>
              <a:rPr lang="hu-HU" sz="2800" b="1" dirty="0" smtClean="0">
                <a:solidFill>
                  <a:srgbClr val="C00000"/>
                </a:solidFill>
                <a:latin typeface="Book Antiqua" pitchFamily="18" charset="0"/>
              </a:rPr>
              <a:t>DE: az összes kérdés tekintetében a szektorátlag 4,02!!!!!</a:t>
            </a:r>
            <a:endParaRPr lang="hu-H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148478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</a:pPr>
            <a:r>
              <a:rPr lang="hu-HU" sz="2400" b="1" dirty="0" smtClean="0">
                <a:latin typeface="Book Antiqua" pitchFamily="18" charset="0"/>
              </a:rPr>
              <a:t>FEM INDEX – 2012 nyár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2420888"/>
          <a:ext cx="7355160" cy="309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148478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</a:pPr>
            <a:r>
              <a:rPr lang="hu-HU" sz="2400" b="1" dirty="0" smtClean="0">
                <a:latin typeface="Book Antiqua" pitchFamily="18" charset="0"/>
              </a:rPr>
              <a:t>FEM INDEX – 2012. nyár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276872"/>
          <a:ext cx="6096000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1484784"/>
            <a:ext cx="79208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</a:pPr>
            <a:r>
              <a:rPr lang="hu-HU" sz="2400" b="1" dirty="0" smtClean="0">
                <a:latin typeface="Book Antiqua" pitchFamily="18" charset="0"/>
              </a:rPr>
              <a:t>Ha elégedett a fogyasztó, mi a probléma?</a:t>
            </a:r>
          </a:p>
          <a:p>
            <a:pPr marL="355600" indent="-355600">
              <a:spcAft>
                <a:spcPts val="600"/>
              </a:spcAft>
            </a:pPr>
            <a:endParaRPr lang="hu-HU" sz="2400" dirty="0" smtClean="0">
              <a:latin typeface="Book Antiqua" pitchFamily="18" charset="0"/>
            </a:endParaRPr>
          </a:p>
        </p:txBody>
      </p:sp>
      <p:pic>
        <p:nvPicPr>
          <p:cNvPr id="12290" name="Picture 2" descr="http://www.sxc.hu/pic/l/i/ig/igoghost/1193228_35828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8496944" cy="4196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1484784"/>
            <a:ext cx="7920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</a:pPr>
            <a:r>
              <a:rPr lang="hu-HU" sz="2400" b="1" dirty="0" smtClean="0">
                <a:latin typeface="Book Antiqua" pitchFamily="18" charset="0"/>
              </a:rPr>
              <a:t>Mit vár el a fogyasztó – fejlődési lehetőségek</a:t>
            </a:r>
          </a:p>
          <a:p>
            <a:pPr marL="355600" indent="-355600">
              <a:spcAft>
                <a:spcPts val="600"/>
              </a:spcAft>
            </a:pPr>
            <a:endParaRPr lang="hu-HU" sz="24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Tájékoztatás</a:t>
            </a:r>
            <a:r>
              <a:rPr lang="hu-HU" sz="2000" dirty="0" smtClean="0">
                <a:latin typeface="Book Antiqua" pitchFamily="18" charset="0"/>
              </a:rPr>
              <a:t> (</a:t>
            </a:r>
            <a:r>
              <a:rPr lang="hu-HU" sz="2000" dirty="0" err="1" smtClean="0">
                <a:latin typeface="Book Antiqua" pitchFamily="18" charset="0"/>
              </a:rPr>
              <a:t>misselling</a:t>
            </a:r>
            <a:r>
              <a:rPr lang="hu-HU" sz="2000" dirty="0" smtClean="0">
                <a:latin typeface="Book Antiqua" pitchFamily="18" charset="0"/>
              </a:rPr>
              <a:t> elkerülése);</a:t>
            </a: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Panaszkezelés hatékonyságának javítása</a:t>
            </a:r>
            <a:r>
              <a:rPr lang="hu-HU" sz="2000" dirty="0" smtClean="0">
                <a:latin typeface="Book Antiqua" pitchFamily="18" charset="0"/>
              </a:rPr>
              <a:t> (időfaktor, elégedettség növelése);</a:t>
            </a: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Elégedettség-mérések</a:t>
            </a:r>
            <a:r>
              <a:rPr lang="hu-HU" sz="2000" dirty="0" smtClean="0">
                <a:latin typeface="Book Antiqua" pitchFamily="18" charset="0"/>
              </a:rPr>
              <a:t> (értékesítés után, panaszkezelés után);</a:t>
            </a: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Ügyfelek megtartása, hű ügyfeleknek adott jó kondíciók</a:t>
            </a:r>
            <a:r>
              <a:rPr lang="hu-HU" sz="2000" dirty="0" smtClean="0">
                <a:latin typeface="Book Antiqua" pitchFamily="18" charset="0"/>
              </a:rPr>
              <a:t>;</a:t>
            </a:r>
          </a:p>
          <a:p>
            <a:pPr>
              <a:spcAft>
                <a:spcPts val="1200"/>
              </a:spcAft>
            </a:pPr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endParaRPr lang="hu-HU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1484784"/>
            <a:ext cx="79208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Book Antiqua" pitchFamily="18" charset="0"/>
              </a:rPr>
              <a:t>Az Év Fogyasztóbarát Biztosítója Díj – 2011.</a:t>
            </a:r>
          </a:p>
          <a:p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endParaRPr lang="hu-HU" sz="20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</a:pPr>
            <a:r>
              <a:rPr lang="hu-HU" sz="2000" b="1" dirty="0" smtClean="0">
                <a:latin typeface="Book Antiqua" pitchFamily="18" charset="0"/>
              </a:rPr>
              <a:t>A nyertesek útja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Komplex fogyasztóvédelmi program a társaságon belül (a belső folyamatok felülvizsgálata fogyasztóvédelmi kockázati szemszögből);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Magas szintű megfelelés a PSZÁF fogyasztóvédelmi ajánlásainak;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A panaszkezelés fejlesztése (határidők, válaszok, személyre szabott kiszolgálás, </a:t>
            </a:r>
            <a:r>
              <a:rPr lang="hu-HU" sz="2000" dirty="0" err="1" smtClean="0">
                <a:latin typeface="Book Antiqua" pitchFamily="18" charset="0"/>
              </a:rPr>
              <a:t>utánkövetés</a:t>
            </a:r>
            <a:r>
              <a:rPr lang="hu-HU" sz="2000" dirty="0" smtClean="0">
                <a:latin typeface="Book Antiqua" pitchFamily="18" charset="0"/>
              </a:rPr>
              <a:t>);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latin typeface="Book Antiqua" pitchFamily="18" charset="0"/>
              </a:rPr>
              <a:t>Kevés bírság, alacsony panaszszám;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421</Words>
  <Application>Microsoft Office PowerPoint</Application>
  <PresentationFormat>Diavetítés a képernyőre (4:3 oldalarány)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 Theme</vt:lpstr>
      <vt:lpstr>Fogyasztóbarát biztosítói gyakorlatok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helye</dc:title>
  <dc:creator>Molnár Anna</dc:creator>
  <cp:lastModifiedBy>Siklósi Máté</cp:lastModifiedBy>
  <cp:revision>175</cp:revision>
  <dcterms:created xsi:type="dcterms:W3CDTF">2011-10-27T12:18:06Z</dcterms:created>
  <dcterms:modified xsi:type="dcterms:W3CDTF">2012-11-12T07:31:23Z</dcterms:modified>
</cp:coreProperties>
</file>