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10.xml" ContentType="application/vnd.openxmlformats-officedocument.presentationml.notesSlide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9" r:id="rId2"/>
    <p:sldId id="343" r:id="rId3"/>
    <p:sldId id="319" r:id="rId4"/>
    <p:sldId id="321" r:id="rId5"/>
    <p:sldId id="322" r:id="rId6"/>
    <p:sldId id="323" r:id="rId7"/>
    <p:sldId id="325" r:id="rId8"/>
    <p:sldId id="344" r:id="rId9"/>
    <p:sldId id="335" r:id="rId10"/>
    <p:sldId id="327" r:id="rId11"/>
    <p:sldId id="305" r:id="rId12"/>
    <p:sldId id="316" r:id="rId13"/>
    <p:sldId id="303" r:id="rId14"/>
    <p:sldId id="334" r:id="rId15"/>
    <p:sldId id="329" r:id="rId16"/>
    <p:sldId id="328" r:id="rId17"/>
    <p:sldId id="330" r:id="rId18"/>
    <p:sldId id="340" r:id="rId19"/>
    <p:sldId id="337" r:id="rId20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CCFFFF"/>
    <a:srgbClr val="99FFCC"/>
    <a:srgbClr val="CCFFCC"/>
    <a:srgbClr val="FFFFFF"/>
    <a:srgbClr val="008000"/>
    <a:srgbClr val="00CC00"/>
    <a:srgbClr val="6699FF"/>
    <a:srgbClr val="FF3300"/>
    <a:srgbClr val="075D46"/>
    <a:srgbClr val="057D6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Közepesen sötét stílus 3 – 2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Világos stílus 2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Világos stílus 3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8" autoAdjust="0"/>
    <p:restoredTop sz="86559" autoAdjust="0"/>
  </p:normalViewPr>
  <p:slideViewPr>
    <p:cSldViewPr>
      <p:cViewPr>
        <p:scale>
          <a:sx n="70" d="100"/>
          <a:sy n="70" d="100"/>
        </p:scale>
        <p:origin x="-468" y="354"/>
      </p:cViewPr>
      <p:guideLst>
        <p:guide orient="horz" pos="2478"/>
        <p:guide pos="2880"/>
      </p:guideLst>
    </p:cSldViewPr>
  </p:slideViewPr>
  <p:outlineViewPr>
    <p:cViewPr>
      <p:scale>
        <a:sx n="33" d="100"/>
        <a:sy n="33" d="100"/>
      </p:scale>
      <p:origin x="264" y="3077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02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12B044-9D6D-4154-BB2C-8BD60819B6CA}" type="doc">
      <dgm:prSet loTypeId="urn:microsoft.com/office/officeart/2005/8/layout/cycle6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hu-HU"/>
        </a:p>
      </dgm:t>
    </dgm:pt>
    <dgm:pt modelId="{0BFD7519-6C09-4DFB-BB30-D5D265434868}">
      <dgm:prSet phldrT="[Szöveg]" custT="1"/>
      <dgm:spPr/>
      <dgm:t>
        <a:bodyPr/>
        <a:lstStyle/>
        <a:p>
          <a:r>
            <a:rPr lang="hu-HU" sz="2000" b="1" dirty="0" smtClean="0">
              <a:solidFill>
                <a:schemeClr val="tx1"/>
              </a:solidFill>
            </a:rPr>
            <a:t>IMD2, </a:t>
          </a:r>
          <a:r>
            <a:rPr lang="hu-HU" sz="2000" b="1" dirty="0" err="1" smtClean="0">
              <a:solidFill>
                <a:schemeClr val="tx1"/>
              </a:solidFill>
            </a:rPr>
            <a:t>PRIIPs</a:t>
          </a:r>
          <a:r>
            <a:rPr lang="hu-HU" sz="2000" b="1" dirty="0" smtClean="0">
              <a:solidFill>
                <a:schemeClr val="tx1"/>
              </a:solidFill>
            </a:rPr>
            <a:t>, MiFID2</a:t>
          </a:r>
          <a:endParaRPr lang="hu-HU" sz="2000" b="1" dirty="0">
            <a:solidFill>
              <a:schemeClr val="tx1"/>
            </a:solidFill>
          </a:endParaRPr>
        </a:p>
      </dgm:t>
    </dgm:pt>
    <dgm:pt modelId="{7AFD45F8-1FD4-400D-B4A1-F671179E3FA9}" type="parTrans" cxnId="{ED50B493-4130-4823-AA7F-5F85687ECA78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847C70C4-F146-44EA-9FC9-77427E6D919F}" type="sibTrans" cxnId="{ED50B493-4130-4823-AA7F-5F85687ECA78}">
      <dgm:prSet/>
      <dgm:spPr>
        <a:ln w="25400"/>
      </dgm:spPr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06455C2B-CDF8-458B-92AF-D4198CB462AF}">
      <dgm:prSet phldrT="[Szöveg]" custT="1"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hu-HU" sz="2000" b="1" dirty="0" smtClean="0">
              <a:solidFill>
                <a:schemeClr val="tx1"/>
              </a:solidFill>
            </a:rPr>
            <a:t>Új Polgári</a:t>
          </a:r>
          <a:br>
            <a:rPr lang="hu-HU" sz="2000" b="1" dirty="0" smtClean="0">
              <a:solidFill>
                <a:schemeClr val="tx1"/>
              </a:solidFill>
            </a:rPr>
          </a:br>
          <a:r>
            <a:rPr lang="hu-HU" sz="2000" b="1" dirty="0" smtClean="0">
              <a:solidFill>
                <a:schemeClr val="tx1"/>
              </a:solidFill>
            </a:rPr>
            <a:t>Törvénykönyv</a:t>
          </a:r>
          <a:endParaRPr lang="hu-HU" sz="2000" b="1" dirty="0">
            <a:solidFill>
              <a:schemeClr val="tx1"/>
            </a:solidFill>
          </a:endParaRPr>
        </a:p>
      </dgm:t>
    </dgm:pt>
    <dgm:pt modelId="{415C129D-BD25-4D9D-8C29-4214CB7A986F}" type="parTrans" cxnId="{BB3419A7-349E-495A-9479-FB04C2FA501E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DBA69F48-78D1-482F-A630-F61DE264F085}" type="sibTrans" cxnId="{BB3419A7-349E-495A-9479-FB04C2FA501E}">
      <dgm:prSet/>
      <dgm:spPr>
        <a:ln w="25400" cmpd="thickThin"/>
      </dgm:spPr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4FF4D7A5-7B75-4763-B205-E66AABF48E0C}">
      <dgm:prSet phldrT="[Szöveg]" custT="1"/>
      <dgm:spPr/>
      <dgm:t>
        <a:bodyPr/>
        <a:lstStyle/>
        <a:p>
          <a:r>
            <a:rPr lang="hu-HU" sz="2000" b="1" dirty="0" smtClean="0">
              <a:solidFill>
                <a:schemeClr val="tx1"/>
              </a:solidFill>
            </a:rPr>
            <a:t>FATCA</a:t>
          </a:r>
          <a:endParaRPr lang="hu-HU" sz="2000" b="1" dirty="0">
            <a:solidFill>
              <a:schemeClr val="tx1"/>
            </a:solidFill>
          </a:endParaRPr>
        </a:p>
      </dgm:t>
    </dgm:pt>
    <dgm:pt modelId="{8CFC3C91-BCA5-4783-BEEB-AE6B1BDB17EC}" type="parTrans" cxnId="{F29F7E5C-CD05-4B4B-ADA7-916EEBC7A1CC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351595AE-8564-4BE8-BEB5-0722B25937C8}" type="sibTrans" cxnId="{F29F7E5C-CD05-4B4B-ADA7-916EEBC7A1CC}">
      <dgm:prSet/>
      <dgm:spPr>
        <a:ln w="25400" cmpd="thickThin"/>
      </dgm:spPr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BAC2472E-6EA5-43A7-ADF5-E1AE6CB3B9BF}">
      <dgm:prSet phldrT="[Szöveg]" custT="1"/>
      <dgm:spPr/>
      <dgm:t>
        <a:bodyPr/>
        <a:lstStyle/>
        <a:p>
          <a:r>
            <a:rPr lang="hu-HU" sz="2000" b="1" dirty="0" smtClean="0">
              <a:solidFill>
                <a:schemeClr val="tx1"/>
              </a:solidFill>
            </a:rPr>
            <a:t>Bit </a:t>
          </a:r>
          <a:br>
            <a:rPr lang="hu-HU" sz="2000" b="1" dirty="0" smtClean="0">
              <a:solidFill>
                <a:schemeClr val="tx1"/>
              </a:solidFill>
            </a:rPr>
          </a:br>
          <a:r>
            <a:rPr lang="hu-HU" sz="2000" b="1" dirty="0" smtClean="0">
              <a:solidFill>
                <a:schemeClr val="tx1"/>
              </a:solidFill>
            </a:rPr>
            <a:t>(2014. júl. 1.)</a:t>
          </a:r>
          <a:endParaRPr lang="hu-HU" sz="2000" b="1" dirty="0">
            <a:solidFill>
              <a:schemeClr val="tx1"/>
            </a:solidFill>
          </a:endParaRPr>
        </a:p>
      </dgm:t>
    </dgm:pt>
    <dgm:pt modelId="{C95BDD0C-9280-4A57-8929-E955D9D99355}" type="parTrans" cxnId="{7EF9091D-0F5B-44CD-8A53-1E4B800345FA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937927B1-6463-4035-B00F-E2E4135D00AC}" type="sibTrans" cxnId="{7EF9091D-0F5B-44CD-8A53-1E4B800345FA}">
      <dgm:prSet/>
      <dgm:spPr>
        <a:ln w="25400"/>
      </dgm:spPr>
      <dgm:t>
        <a:bodyPr/>
        <a:lstStyle/>
        <a:p>
          <a:endParaRPr lang="hu-HU" sz="2000" b="1">
            <a:solidFill>
              <a:schemeClr val="tx1"/>
            </a:solidFill>
          </a:endParaRPr>
        </a:p>
      </dgm:t>
    </dgm:pt>
    <dgm:pt modelId="{E490D0DB-439A-43D9-BFD3-54B31F7FF0E9}">
      <dgm:prSet phldrT="[Szöveg]" custT="1"/>
      <dgm:spPr/>
      <dgm:t>
        <a:bodyPr/>
        <a:lstStyle/>
        <a:p>
          <a:r>
            <a:rPr lang="hu-HU" sz="2000" b="1" dirty="0" err="1" smtClean="0">
              <a:solidFill>
                <a:schemeClr val="tx1"/>
              </a:solidFill>
            </a:rPr>
            <a:t>Szolvencia</a:t>
          </a:r>
          <a:r>
            <a:rPr lang="hu-HU" sz="2000" b="1" dirty="0" smtClean="0">
              <a:solidFill>
                <a:schemeClr val="tx1"/>
              </a:solidFill>
            </a:rPr>
            <a:t> II. </a:t>
          </a:r>
          <a:endParaRPr lang="hu-HU" sz="2000" b="1" dirty="0">
            <a:solidFill>
              <a:schemeClr val="tx1"/>
            </a:solidFill>
          </a:endParaRPr>
        </a:p>
      </dgm:t>
    </dgm:pt>
    <dgm:pt modelId="{FF3EF608-55EF-4B84-8789-DF8E6A1D5953}" type="parTrans" cxnId="{291E09A4-15DE-438E-8A55-A143D910DA9A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EB217B46-FFA2-4A1C-B98F-0B33853624DA}" type="sibTrans" cxnId="{291E09A4-15DE-438E-8A55-A143D910DA9A}">
      <dgm:prSet/>
      <dgm:spPr>
        <a:ln w="25400"/>
      </dgm:spPr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5A84459C-73EE-4135-A083-6C00B2B1A18C}" type="pres">
      <dgm:prSet presAssocID="{1812B044-9D6D-4154-BB2C-8BD60819B6C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480E5E1C-876D-4C20-BA77-00E1A4CEF4A7}" type="pres">
      <dgm:prSet presAssocID="{0BFD7519-6C09-4DFB-BB30-D5D26543486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225B9CE-9D87-482E-8A61-9EA68EAD469B}" type="pres">
      <dgm:prSet presAssocID="{0BFD7519-6C09-4DFB-BB30-D5D265434868}" presName="spNode" presStyleCnt="0"/>
      <dgm:spPr/>
    </dgm:pt>
    <dgm:pt modelId="{80D3F240-76B8-45F5-9B55-08DB45DF2AC9}" type="pres">
      <dgm:prSet presAssocID="{847C70C4-F146-44EA-9FC9-77427E6D919F}" presName="sibTrans" presStyleLbl="sibTrans1D1" presStyleIdx="0" presStyleCnt="5"/>
      <dgm:spPr/>
      <dgm:t>
        <a:bodyPr/>
        <a:lstStyle/>
        <a:p>
          <a:endParaRPr lang="hu-HU"/>
        </a:p>
      </dgm:t>
    </dgm:pt>
    <dgm:pt modelId="{1217AE2A-4F8C-4D1E-8F92-DB458B10C985}" type="pres">
      <dgm:prSet presAssocID="{06455C2B-CDF8-458B-92AF-D4198CB462AF}" presName="node" presStyleLbl="node1" presStyleIdx="1" presStyleCnt="5" custScaleX="129723" custRadScaleRad="103143" custRadScaleInc="599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CC603A5-1C89-4BD8-958A-6811798F3CC4}" type="pres">
      <dgm:prSet presAssocID="{06455C2B-CDF8-458B-92AF-D4198CB462AF}" presName="spNode" presStyleCnt="0"/>
      <dgm:spPr/>
    </dgm:pt>
    <dgm:pt modelId="{98BFDE8C-7A29-4EBC-AC9D-42A460204AAB}" type="pres">
      <dgm:prSet presAssocID="{DBA69F48-78D1-482F-A630-F61DE264F085}" presName="sibTrans" presStyleLbl="sibTrans1D1" presStyleIdx="1" presStyleCnt="5"/>
      <dgm:spPr/>
      <dgm:t>
        <a:bodyPr/>
        <a:lstStyle/>
        <a:p>
          <a:endParaRPr lang="hu-HU"/>
        </a:p>
      </dgm:t>
    </dgm:pt>
    <dgm:pt modelId="{0ED9DAE8-D364-4A7D-A457-BCE634D100D0}" type="pres">
      <dgm:prSet presAssocID="{4FF4D7A5-7B75-4763-B205-E66AABF48E0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FE565AE-82B2-4674-B0C9-574F8CAA8589}" type="pres">
      <dgm:prSet presAssocID="{4FF4D7A5-7B75-4763-B205-E66AABF48E0C}" presName="spNode" presStyleCnt="0"/>
      <dgm:spPr/>
    </dgm:pt>
    <dgm:pt modelId="{95D0DBEA-A765-428D-BFAD-47D918C7C309}" type="pres">
      <dgm:prSet presAssocID="{351595AE-8564-4BE8-BEB5-0722B25937C8}" presName="sibTrans" presStyleLbl="sibTrans1D1" presStyleIdx="2" presStyleCnt="5"/>
      <dgm:spPr/>
      <dgm:t>
        <a:bodyPr/>
        <a:lstStyle/>
        <a:p>
          <a:endParaRPr lang="hu-HU"/>
        </a:p>
      </dgm:t>
    </dgm:pt>
    <dgm:pt modelId="{A446039A-1EBB-48F3-B49F-1E27ABEBFA99}" type="pres">
      <dgm:prSet presAssocID="{BAC2472E-6EA5-43A7-ADF5-E1AE6CB3B9BF}" presName="node" presStyleLbl="node1" presStyleIdx="3" presStyleCnt="5" custScaleX="11943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BF06C5E-6C3E-490D-B56F-04AB87B24D05}" type="pres">
      <dgm:prSet presAssocID="{BAC2472E-6EA5-43A7-ADF5-E1AE6CB3B9BF}" presName="spNode" presStyleCnt="0"/>
      <dgm:spPr/>
    </dgm:pt>
    <dgm:pt modelId="{0CFBEA35-B388-4D64-8793-8C445DCC4080}" type="pres">
      <dgm:prSet presAssocID="{937927B1-6463-4035-B00F-E2E4135D00AC}" presName="sibTrans" presStyleLbl="sibTrans1D1" presStyleIdx="3" presStyleCnt="5"/>
      <dgm:spPr/>
      <dgm:t>
        <a:bodyPr/>
        <a:lstStyle/>
        <a:p>
          <a:endParaRPr lang="hu-HU"/>
        </a:p>
      </dgm:t>
    </dgm:pt>
    <dgm:pt modelId="{7A042F24-2884-4EC2-97F8-9A6B10E6BD46}" type="pres">
      <dgm:prSet presAssocID="{E490D0DB-439A-43D9-BFD3-54B31F7FF0E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DF4D120-34D2-4680-A9C7-FE0210A3362C}" type="pres">
      <dgm:prSet presAssocID="{E490D0DB-439A-43D9-BFD3-54B31F7FF0E9}" presName="spNode" presStyleCnt="0"/>
      <dgm:spPr/>
    </dgm:pt>
    <dgm:pt modelId="{9A89C3C2-53A9-4378-A29C-B187E0AA3F80}" type="pres">
      <dgm:prSet presAssocID="{EB217B46-FFA2-4A1C-B98F-0B33853624DA}" presName="sibTrans" presStyleLbl="sibTrans1D1" presStyleIdx="4" presStyleCnt="5"/>
      <dgm:spPr/>
      <dgm:t>
        <a:bodyPr/>
        <a:lstStyle/>
        <a:p>
          <a:endParaRPr lang="hu-HU"/>
        </a:p>
      </dgm:t>
    </dgm:pt>
  </dgm:ptLst>
  <dgm:cxnLst>
    <dgm:cxn modelId="{586550C6-3214-4BF1-A3D4-5E944E982104}" type="presOf" srcId="{06455C2B-CDF8-458B-92AF-D4198CB462AF}" destId="{1217AE2A-4F8C-4D1E-8F92-DB458B10C985}" srcOrd="0" destOrd="0" presId="urn:microsoft.com/office/officeart/2005/8/layout/cycle6"/>
    <dgm:cxn modelId="{5F19CA1E-9CE2-469D-AF34-1B9C2D877803}" type="presOf" srcId="{EB217B46-FFA2-4A1C-B98F-0B33853624DA}" destId="{9A89C3C2-53A9-4378-A29C-B187E0AA3F80}" srcOrd="0" destOrd="0" presId="urn:microsoft.com/office/officeart/2005/8/layout/cycle6"/>
    <dgm:cxn modelId="{500D7475-0056-4C55-B7D2-B0D26B4D4552}" type="presOf" srcId="{DBA69F48-78D1-482F-A630-F61DE264F085}" destId="{98BFDE8C-7A29-4EBC-AC9D-42A460204AAB}" srcOrd="0" destOrd="0" presId="urn:microsoft.com/office/officeart/2005/8/layout/cycle6"/>
    <dgm:cxn modelId="{ED50B493-4130-4823-AA7F-5F85687ECA78}" srcId="{1812B044-9D6D-4154-BB2C-8BD60819B6CA}" destId="{0BFD7519-6C09-4DFB-BB30-D5D265434868}" srcOrd="0" destOrd="0" parTransId="{7AFD45F8-1FD4-400D-B4A1-F671179E3FA9}" sibTransId="{847C70C4-F146-44EA-9FC9-77427E6D919F}"/>
    <dgm:cxn modelId="{F29F7E5C-CD05-4B4B-ADA7-916EEBC7A1CC}" srcId="{1812B044-9D6D-4154-BB2C-8BD60819B6CA}" destId="{4FF4D7A5-7B75-4763-B205-E66AABF48E0C}" srcOrd="2" destOrd="0" parTransId="{8CFC3C91-BCA5-4783-BEEB-AE6B1BDB17EC}" sibTransId="{351595AE-8564-4BE8-BEB5-0722B25937C8}"/>
    <dgm:cxn modelId="{5DBF4749-2999-422B-8039-CEC2B780725A}" type="presOf" srcId="{1812B044-9D6D-4154-BB2C-8BD60819B6CA}" destId="{5A84459C-73EE-4135-A083-6C00B2B1A18C}" srcOrd="0" destOrd="0" presId="urn:microsoft.com/office/officeart/2005/8/layout/cycle6"/>
    <dgm:cxn modelId="{790F4FAE-1483-44E3-81B8-E311A3E9FC7D}" type="presOf" srcId="{BAC2472E-6EA5-43A7-ADF5-E1AE6CB3B9BF}" destId="{A446039A-1EBB-48F3-B49F-1E27ABEBFA99}" srcOrd="0" destOrd="0" presId="urn:microsoft.com/office/officeart/2005/8/layout/cycle6"/>
    <dgm:cxn modelId="{291E09A4-15DE-438E-8A55-A143D910DA9A}" srcId="{1812B044-9D6D-4154-BB2C-8BD60819B6CA}" destId="{E490D0DB-439A-43D9-BFD3-54B31F7FF0E9}" srcOrd="4" destOrd="0" parTransId="{FF3EF608-55EF-4B84-8789-DF8E6A1D5953}" sibTransId="{EB217B46-FFA2-4A1C-B98F-0B33853624DA}"/>
    <dgm:cxn modelId="{7EF9091D-0F5B-44CD-8A53-1E4B800345FA}" srcId="{1812B044-9D6D-4154-BB2C-8BD60819B6CA}" destId="{BAC2472E-6EA5-43A7-ADF5-E1AE6CB3B9BF}" srcOrd="3" destOrd="0" parTransId="{C95BDD0C-9280-4A57-8929-E955D9D99355}" sibTransId="{937927B1-6463-4035-B00F-E2E4135D00AC}"/>
    <dgm:cxn modelId="{30CC40EE-B1FD-4B82-A5B6-DF44C3EFFF2F}" type="presOf" srcId="{937927B1-6463-4035-B00F-E2E4135D00AC}" destId="{0CFBEA35-B388-4D64-8793-8C445DCC4080}" srcOrd="0" destOrd="0" presId="urn:microsoft.com/office/officeart/2005/8/layout/cycle6"/>
    <dgm:cxn modelId="{C79A2C71-E1FD-4A2D-BE0B-CBECCDEC668A}" type="presOf" srcId="{351595AE-8564-4BE8-BEB5-0722B25937C8}" destId="{95D0DBEA-A765-428D-BFAD-47D918C7C309}" srcOrd="0" destOrd="0" presId="urn:microsoft.com/office/officeart/2005/8/layout/cycle6"/>
    <dgm:cxn modelId="{9F5664BC-F94C-4B69-A1B3-CDB0BF1F30F0}" type="presOf" srcId="{E490D0DB-439A-43D9-BFD3-54B31F7FF0E9}" destId="{7A042F24-2884-4EC2-97F8-9A6B10E6BD46}" srcOrd="0" destOrd="0" presId="urn:microsoft.com/office/officeart/2005/8/layout/cycle6"/>
    <dgm:cxn modelId="{2E8224CE-124E-46B3-AAF2-FA7B2201AC8F}" type="presOf" srcId="{0BFD7519-6C09-4DFB-BB30-D5D265434868}" destId="{480E5E1C-876D-4C20-BA77-00E1A4CEF4A7}" srcOrd="0" destOrd="0" presId="urn:microsoft.com/office/officeart/2005/8/layout/cycle6"/>
    <dgm:cxn modelId="{2CFC923C-2903-46D7-9175-78F946208785}" type="presOf" srcId="{4FF4D7A5-7B75-4763-B205-E66AABF48E0C}" destId="{0ED9DAE8-D364-4A7D-A457-BCE634D100D0}" srcOrd="0" destOrd="0" presId="urn:microsoft.com/office/officeart/2005/8/layout/cycle6"/>
    <dgm:cxn modelId="{30EB6206-8FDC-4A0D-9856-517CB38D71B6}" type="presOf" srcId="{847C70C4-F146-44EA-9FC9-77427E6D919F}" destId="{80D3F240-76B8-45F5-9B55-08DB45DF2AC9}" srcOrd="0" destOrd="0" presId="urn:microsoft.com/office/officeart/2005/8/layout/cycle6"/>
    <dgm:cxn modelId="{BB3419A7-349E-495A-9479-FB04C2FA501E}" srcId="{1812B044-9D6D-4154-BB2C-8BD60819B6CA}" destId="{06455C2B-CDF8-458B-92AF-D4198CB462AF}" srcOrd="1" destOrd="0" parTransId="{415C129D-BD25-4D9D-8C29-4214CB7A986F}" sibTransId="{DBA69F48-78D1-482F-A630-F61DE264F085}"/>
    <dgm:cxn modelId="{0AEF3449-D210-44F7-968F-422FCEC3C406}" type="presParOf" srcId="{5A84459C-73EE-4135-A083-6C00B2B1A18C}" destId="{480E5E1C-876D-4C20-BA77-00E1A4CEF4A7}" srcOrd="0" destOrd="0" presId="urn:microsoft.com/office/officeart/2005/8/layout/cycle6"/>
    <dgm:cxn modelId="{3D6DBA12-5428-4C3E-A7B8-FB1F31603A42}" type="presParOf" srcId="{5A84459C-73EE-4135-A083-6C00B2B1A18C}" destId="{3225B9CE-9D87-482E-8A61-9EA68EAD469B}" srcOrd="1" destOrd="0" presId="urn:microsoft.com/office/officeart/2005/8/layout/cycle6"/>
    <dgm:cxn modelId="{23E64CE2-0E26-449A-BC03-9EEDE6702996}" type="presParOf" srcId="{5A84459C-73EE-4135-A083-6C00B2B1A18C}" destId="{80D3F240-76B8-45F5-9B55-08DB45DF2AC9}" srcOrd="2" destOrd="0" presId="urn:microsoft.com/office/officeart/2005/8/layout/cycle6"/>
    <dgm:cxn modelId="{5A492EEE-13E3-4BE0-8296-3B03116891C7}" type="presParOf" srcId="{5A84459C-73EE-4135-A083-6C00B2B1A18C}" destId="{1217AE2A-4F8C-4D1E-8F92-DB458B10C985}" srcOrd="3" destOrd="0" presId="urn:microsoft.com/office/officeart/2005/8/layout/cycle6"/>
    <dgm:cxn modelId="{AA8DD526-8DBB-4FB0-9850-3367CC3AC101}" type="presParOf" srcId="{5A84459C-73EE-4135-A083-6C00B2B1A18C}" destId="{ACC603A5-1C89-4BD8-958A-6811798F3CC4}" srcOrd="4" destOrd="0" presId="urn:microsoft.com/office/officeart/2005/8/layout/cycle6"/>
    <dgm:cxn modelId="{7BCCD2BE-7786-4C9B-8269-A7B8596F6182}" type="presParOf" srcId="{5A84459C-73EE-4135-A083-6C00B2B1A18C}" destId="{98BFDE8C-7A29-4EBC-AC9D-42A460204AAB}" srcOrd="5" destOrd="0" presId="urn:microsoft.com/office/officeart/2005/8/layout/cycle6"/>
    <dgm:cxn modelId="{C48FE4AF-AB02-408F-8C1C-D467B44A73CD}" type="presParOf" srcId="{5A84459C-73EE-4135-A083-6C00B2B1A18C}" destId="{0ED9DAE8-D364-4A7D-A457-BCE634D100D0}" srcOrd="6" destOrd="0" presId="urn:microsoft.com/office/officeart/2005/8/layout/cycle6"/>
    <dgm:cxn modelId="{5C380B6E-8617-4F50-9FEF-718903A3EA75}" type="presParOf" srcId="{5A84459C-73EE-4135-A083-6C00B2B1A18C}" destId="{0FE565AE-82B2-4674-B0C9-574F8CAA8589}" srcOrd="7" destOrd="0" presId="urn:microsoft.com/office/officeart/2005/8/layout/cycle6"/>
    <dgm:cxn modelId="{004B9BF8-1F1E-4C76-BD86-C5D32A6155E7}" type="presParOf" srcId="{5A84459C-73EE-4135-A083-6C00B2B1A18C}" destId="{95D0DBEA-A765-428D-BFAD-47D918C7C309}" srcOrd="8" destOrd="0" presId="urn:microsoft.com/office/officeart/2005/8/layout/cycle6"/>
    <dgm:cxn modelId="{BC6D5B07-B8E3-4A12-AA87-8C4376F58F54}" type="presParOf" srcId="{5A84459C-73EE-4135-A083-6C00B2B1A18C}" destId="{A446039A-1EBB-48F3-B49F-1E27ABEBFA99}" srcOrd="9" destOrd="0" presId="urn:microsoft.com/office/officeart/2005/8/layout/cycle6"/>
    <dgm:cxn modelId="{BAE8CE68-62AE-42F3-B422-C17AA24A129D}" type="presParOf" srcId="{5A84459C-73EE-4135-A083-6C00B2B1A18C}" destId="{4BF06C5E-6C3E-490D-B56F-04AB87B24D05}" srcOrd="10" destOrd="0" presId="urn:microsoft.com/office/officeart/2005/8/layout/cycle6"/>
    <dgm:cxn modelId="{4429BE27-635A-4BBF-BD47-8C134CF36B2D}" type="presParOf" srcId="{5A84459C-73EE-4135-A083-6C00B2B1A18C}" destId="{0CFBEA35-B388-4D64-8793-8C445DCC4080}" srcOrd="11" destOrd="0" presId="urn:microsoft.com/office/officeart/2005/8/layout/cycle6"/>
    <dgm:cxn modelId="{F19D69A8-E852-41B4-BF2C-326EE7D952B8}" type="presParOf" srcId="{5A84459C-73EE-4135-A083-6C00B2B1A18C}" destId="{7A042F24-2884-4EC2-97F8-9A6B10E6BD46}" srcOrd="12" destOrd="0" presId="urn:microsoft.com/office/officeart/2005/8/layout/cycle6"/>
    <dgm:cxn modelId="{3D19F0B6-294C-4535-8BD5-1A55D7F66DF7}" type="presParOf" srcId="{5A84459C-73EE-4135-A083-6C00B2B1A18C}" destId="{6DF4D120-34D2-4680-A9C7-FE0210A3362C}" srcOrd="13" destOrd="0" presId="urn:microsoft.com/office/officeart/2005/8/layout/cycle6"/>
    <dgm:cxn modelId="{63AD3C85-6F60-42DA-84DA-4A0C98954897}" type="presParOf" srcId="{5A84459C-73EE-4135-A083-6C00B2B1A18C}" destId="{9A89C3C2-53A9-4378-A29C-B187E0AA3F80}" srcOrd="14" destOrd="0" presId="urn:microsoft.com/office/officeart/2005/8/layout/cycle6"/>
  </dgm:cxnLst>
  <dgm:bg/>
  <dgm:whole>
    <a:ln w="25400"/>
  </dgm:whole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64F452-5329-45BD-8270-9B68D4B34FD4}" type="doc">
      <dgm:prSet loTypeId="urn:microsoft.com/office/officeart/2005/8/layout/vList6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60A75E5B-F273-47E4-AD2D-B7BF2D7DF4DA}">
      <dgm:prSet phldrT="[Szöveg]" custT="1"/>
      <dgm:spPr/>
      <dgm:t>
        <a:bodyPr/>
        <a:lstStyle/>
        <a:p>
          <a:r>
            <a:rPr lang="hu-HU" sz="2800" b="1" dirty="0" smtClean="0"/>
            <a:t>1. </a:t>
          </a:r>
          <a:br>
            <a:rPr lang="hu-HU" sz="2800" b="1" dirty="0" smtClean="0"/>
          </a:br>
          <a:r>
            <a:rPr lang="hu-HU" sz="2800" b="1" dirty="0" smtClean="0"/>
            <a:t>szint</a:t>
          </a:r>
          <a:endParaRPr lang="hu-HU" sz="2800" b="1" dirty="0"/>
        </a:p>
      </dgm:t>
    </dgm:pt>
    <dgm:pt modelId="{57118360-CF31-4B42-8CB1-72B5E0E01C81}" type="parTrans" cxnId="{0A29C798-E6C9-4F9A-B058-9C26022F0D33}">
      <dgm:prSet/>
      <dgm:spPr/>
      <dgm:t>
        <a:bodyPr/>
        <a:lstStyle/>
        <a:p>
          <a:endParaRPr lang="hu-HU"/>
        </a:p>
      </dgm:t>
    </dgm:pt>
    <dgm:pt modelId="{247AC5F0-37CD-424E-B0AC-8B975B003A6D}" type="sibTrans" cxnId="{0A29C798-E6C9-4F9A-B058-9C26022F0D33}">
      <dgm:prSet/>
      <dgm:spPr/>
      <dgm:t>
        <a:bodyPr/>
        <a:lstStyle/>
        <a:p>
          <a:endParaRPr lang="hu-HU"/>
        </a:p>
      </dgm:t>
    </dgm:pt>
    <dgm:pt modelId="{BCDA6A54-BA4B-4E77-BA5E-63C22D8197B9}">
      <dgm:prSet phldrT="[Szöveg]" custT="1"/>
      <dgm:spPr>
        <a:solidFill>
          <a:srgbClr val="6699FF">
            <a:alpha val="90000"/>
          </a:srgb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marL="0" indent="171450">
            <a:spcBef>
              <a:spcPct val="0"/>
            </a:spcBef>
          </a:pPr>
          <a:r>
            <a:rPr lang="hu-HU" sz="2800" dirty="0" smtClean="0"/>
            <a:t>Tanács + Parlament</a:t>
          </a:r>
          <a:br>
            <a:rPr lang="hu-HU" sz="2800" dirty="0" smtClean="0"/>
          </a:br>
          <a:r>
            <a:rPr lang="hu-HU" sz="2800" dirty="0" smtClean="0"/>
            <a:t>     </a:t>
          </a:r>
          <a:r>
            <a:rPr lang="hu-HU" sz="2800" b="1" dirty="0" smtClean="0">
              <a:solidFill>
                <a:srgbClr val="C00000"/>
              </a:solidFill>
            </a:rPr>
            <a:t>Általános szabályok</a:t>
          </a:r>
          <a:endParaRPr lang="hu-HU" sz="2800" dirty="0">
            <a:solidFill>
              <a:srgbClr val="C00000"/>
            </a:solidFill>
          </a:endParaRPr>
        </a:p>
      </dgm:t>
    </dgm:pt>
    <dgm:pt modelId="{330BFC45-AD7B-4A0B-9F1B-4D1E9DF1B21F}" type="parTrans" cxnId="{9B378E7B-7927-410B-80D2-9DC5C56DD1B2}">
      <dgm:prSet/>
      <dgm:spPr/>
      <dgm:t>
        <a:bodyPr/>
        <a:lstStyle/>
        <a:p>
          <a:endParaRPr lang="hu-HU"/>
        </a:p>
      </dgm:t>
    </dgm:pt>
    <dgm:pt modelId="{951CD1D1-71C7-44D6-A898-BD03FF4F242B}" type="sibTrans" cxnId="{9B378E7B-7927-410B-80D2-9DC5C56DD1B2}">
      <dgm:prSet/>
      <dgm:spPr/>
      <dgm:t>
        <a:bodyPr/>
        <a:lstStyle/>
        <a:p>
          <a:endParaRPr lang="hu-HU"/>
        </a:p>
      </dgm:t>
    </dgm:pt>
    <dgm:pt modelId="{A84943F6-DCE5-49C1-A7D1-9F77E9D6CE62}">
      <dgm:prSet phldrT="[Szöveg]" custT="1"/>
      <dgm:spPr>
        <a:solidFill>
          <a:srgbClr val="92D050"/>
        </a:solidFill>
      </dgm:spPr>
      <dgm:t>
        <a:bodyPr/>
        <a:lstStyle/>
        <a:p>
          <a:r>
            <a:rPr lang="hu-HU" sz="2800" b="1" dirty="0" smtClean="0"/>
            <a:t>2. </a:t>
          </a:r>
          <a:br>
            <a:rPr lang="hu-HU" sz="2800" b="1" dirty="0" smtClean="0"/>
          </a:br>
          <a:r>
            <a:rPr lang="hu-HU" sz="2800" b="1" dirty="0" smtClean="0"/>
            <a:t>szint</a:t>
          </a:r>
          <a:endParaRPr lang="hu-HU" sz="2800" b="1" dirty="0"/>
        </a:p>
      </dgm:t>
    </dgm:pt>
    <dgm:pt modelId="{005B1AFF-F178-47C4-B7DA-5BE3EFEA39CA}" type="parTrans" cxnId="{29C47141-75CC-46F8-AF00-67FD66785E1D}">
      <dgm:prSet/>
      <dgm:spPr/>
      <dgm:t>
        <a:bodyPr/>
        <a:lstStyle/>
        <a:p>
          <a:endParaRPr lang="hu-HU"/>
        </a:p>
      </dgm:t>
    </dgm:pt>
    <dgm:pt modelId="{C00A2578-F9E8-4701-8E86-0BA2CAFF74D2}" type="sibTrans" cxnId="{29C47141-75CC-46F8-AF00-67FD66785E1D}">
      <dgm:prSet/>
      <dgm:spPr/>
      <dgm:t>
        <a:bodyPr/>
        <a:lstStyle/>
        <a:p>
          <a:endParaRPr lang="hu-HU"/>
        </a:p>
      </dgm:t>
    </dgm:pt>
    <dgm:pt modelId="{1F38ABD9-BEE5-4699-93D2-D2C836450EF2}">
      <dgm:prSet phldrT="[Szöveg]" custT="1"/>
      <dgm:spPr>
        <a:solidFill>
          <a:srgbClr val="92D050">
            <a:alpha val="90000"/>
          </a:srgb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marL="0" indent="171450">
            <a:spcBef>
              <a:spcPct val="0"/>
            </a:spcBef>
          </a:pPr>
          <a:r>
            <a:rPr lang="hu-HU" sz="2800" dirty="0" smtClean="0"/>
            <a:t>Bizottság</a:t>
          </a:r>
          <a:br>
            <a:rPr lang="hu-HU" sz="2800" dirty="0" smtClean="0"/>
          </a:br>
          <a:r>
            <a:rPr lang="hu-HU" sz="2800" dirty="0" smtClean="0"/>
            <a:t>    </a:t>
          </a:r>
          <a:r>
            <a:rPr lang="hu-HU" sz="2800" b="1" dirty="0" smtClean="0">
              <a:solidFill>
                <a:srgbClr val="C00000"/>
              </a:solidFill>
            </a:rPr>
            <a:t>Technikai részletek</a:t>
          </a:r>
          <a:endParaRPr lang="hu-HU" sz="2800" dirty="0">
            <a:solidFill>
              <a:srgbClr val="C00000"/>
            </a:solidFill>
          </a:endParaRPr>
        </a:p>
      </dgm:t>
    </dgm:pt>
    <dgm:pt modelId="{9B1E8D35-40F2-4ED4-BE8C-FD586FD2C64C}" type="parTrans" cxnId="{663E2491-F1EB-406A-8AF5-1D60062326A8}">
      <dgm:prSet/>
      <dgm:spPr/>
      <dgm:t>
        <a:bodyPr/>
        <a:lstStyle/>
        <a:p>
          <a:endParaRPr lang="hu-HU"/>
        </a:p>
      </dgm:t>
    </dgm:pt>
    <dgm:pt modelId="{D346A4A7-C036-404A-9BB3-E62D78FC8F0B}" type="sibTrans" cxnId="{663E2491-F1EB-406A-8AF5-1D60062326A8}">
      <dgm:prSet/>
      <dgm:spPr/>
      <dgm:t>
        <a:bodyPr/>
        <a:lstStyle/>
        <a:p>
          <a:endParaRPr lang="hu-HU"/>
        </a:p>
      </dgm:t>
    </dgm:pt>
    <dgm:pt modelId="{46709848-327E-4271-B385-E544E9552772}">
      <dgm:prSet phldrT="[Szöveg]" custT="1"/>
      <dgm:spPr>
        <a:solidFill>
          <a:srgbClr val="92D050">
            <a:alpha val="90000"/>
          </a:srgb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marL="285750" indent="0">
            <a:spcBef>
              <a:spcPct val="0"/>
            </a:spcBef>
          </a:pPr>
          <a:endParaRPr lang="hu-HU" sz="2800" dirty="0"/>
        </a:p>
      </dgm:t>
    </dgm:pt>
    <dgm:pt modelId="{C91E1F46-F32A-41E5-B192-3195830F5C9B}" type="parTrans" cxnId="{4A18DCC6-D82E-4853-A21A-723FF37BD689}">
      <dgm:prSet/>
      <dgm:spPr/>
      <dgm:t>
        <a:bodyPr/>
        <a:lstStyle/>
        <a:p>
          <a:endParaRPr lang="hu-HU"/>
        </a:p>
      </dgm:t>
    </dgm:pt>
    <dgm:pt modelId="{EAC6DD0F-97C7-469F-B549-61FABE816166}" type="sibTrans" cxnId="{4A18DCC6-D82E-4853-A21A-723FF37BD689}">
      <dgm:prSet/>
      <dgm:spPr/>
      <dgm:t>
        <a:bodyPr/>
        <a:lstStyle/>
        <a:p>
          <a:endParaRPr lang="hu-HU"/>
        </a:p>
      </dgm:t>
    </dgm:pt>
    <dgm:pt modelId="{676BA772-FEDD-4C7D-B33C-FB81F5E91A82}">
      <dgm:prSet phldrT="[Szöveg]" custT="1"/>
      <dgm:spPr>
        <a:solidFill>
          <a:srgbClr val="6699FF">
            <a:alpha val="90000"/>
          </a:srgb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marL="285750" indent="0">
            <a:spcBef>
              <a:spcPct val="0"/>
            </a:spcBef>
          </a:pPr>
          <a:endParaRPr lang="hu-HU" sz="2800" dirty="0"/>
        </a:p>
      </dgm:t>
    </dgm:pt>
    <dgm:pt modelId="{E6A95EBA-D1C8-4D38-BE5C-330AA08D7DA0}" type="parTrans" cxnId="{DEB756AD-276B-4B4D-AC72-D47FC2EFF550}">
      <dgm:prSet/>
      <dgm:spPr/>
      <dgm:t>
        <a:bodyPr/>
        <a:lstStyle/>
        <a:p>
          <a:endParaRPr lang="hu-HU"/>
        </a:p>
      </dgm:t>
    </dgm:pt>
    <dgm:pt modelId="{F8EB9888-1A7A-4867-8011-E4172E7BEE7A}" type="sibTrans" cxnId="{DEB756AD-276B-4B4D-AC72-D47FC2EFF550}">
      <dgm:prSet/>
      <dgm:spPr/>
      <dgm:t>
        <a:bodyPr/>
        <a:lstStyle/>
        <a:p>
          <a:endParaRPr lang="hu-HU"/>
        </a:p>
      </dgm:t>
    </dgm:pt>
    <dgm:pt modelId="{37FECE1F-1EBB-4B61-8439-4835A99B888B}" type="pres">
      <dgm:prSet presAssocID="{B464F452-5329-45BD-8270-9B68D4B34FD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C9947C7B-EBDC-4F8D-B48A-F51EC231BB52}" type="pres">
      <dgm:prSet presAssocID="{60A75E5B-F273-47E4-AD2D-B7BF2D7DF4DA}" presName="linNode" presStyleCnt="0"/>
      <dgm:spPr/>
      <dgm:t>
        <a:bodyPr/>
        <a:lstStyle/>
        <a:p>
          <a:endParaRPr lang="hu-HU"/>
        </a:p>
      </dgm:t>
    </dgm:pt>
    <dgm:pt modelId="{6038E8AB-B369-4841-859E-2B16D2225827}" type="pres">
      <dgm:prSet presAssocID="{60A75E5B-F273-47E4-AD2D-B7BF2D7DF4DA}" presName="parentShp" presStyleLbl="node1" presStyleIdx="0" presStyleCnt="2" custScaleX="7065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B71F4D0-F0B2-4C42-AC60-1466CF4C080F}" type="pres">
      <dgm:prSet presAssocID="{60A75E5B-F273-47E4-AD2D-B7BF2D7DF4DA}" presName="childShp" presStyleLbl="bgAccFollowNode1" presStyleIdx="0" presStyleCnt="2" custScaleX="133763" custLinFactNeighborX="2093" custLinFactNeighborY="-2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1876EF5-BF9D-4B95-B86E-A1D8EE8684F3}" type="pres">
      <dgm:prSet presAssocID="{247AC5F0-37CD-424E-B0AC-8B975B003A6D}" presName="spacing" presStyleCnt="0"/>
      <dgm:spPr/>
      <dgm:t>
        <a:bodyPr/>
        <a:lstStyle/>
        <a:p>
          <a:endParaRPr lang="hu-HU"/>
        </a:p>
      </dgm:t>
    </dgm:pt>
    <dgm:pt modelId="{7B536F8F-06A8-4FBF-8424-615DA8CCE00F}" type="pres">
      <dgm:prSet presAssocID="{A84943F6-DCE5-49C1-A7D1-9F77E9D6CE62}" presName="linNode" presStyleCnt="0"/>
      <dgm:spPr/>
      <dgm:t>
        <a:bodyPr/>
        <a:lstStyle/>
        <a:p>
          <a:endParaRPr lang="hu-HU"/>
        </a:p>
      </dgm:t>
    </dgm:pt>
    <dgm:pt modelId="{F6588762-ABD9-4876-BC3B-1E28861B8896}" type="pres">
      <dgm:prSet presAssocID="{A84943F6-DCE5-49C1-A7D1-9F77E9D6CE62}" presName="parentShp" presStyleLbl="node1" presStyleIdx="1" presStyleCnt="2" custScaleX="70635" custLinFactNeighborX="-2193" custLinFactNeighborY="-142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C88B7D1-1B4A-48A7-8B0C-8550F6070C94}" type="pres">
      <dgm:prSet presAssocID="{A84943F6-DCE5-49C1-A7D1-9F77E9D6CE62}" presName="childShp" presStyleLbl="bgAccFollowNode1" presStyleIdx="1" presStyleCnt="2" custScaleX="13377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663E2491-F1EB-406A-8AF5-1D60062326A8}" srcId="{A84943F6-DCE5-49C1-A7D1-9F77E9D6CE62}" destId="{1F38ABD9-BEE5-4699-93D2-D2C836450EF2}" srcOrd="1" destOrd="0" parTransId="{9B1E8D35-40F2-4ED4-BE8C-FD586FD2C64C}" sibTransId="{D346A4A7-C036-404A-9BB3-E62D78FC8F0B}"/>
    <dgm:cxn modelId="{C1F3B348-BDA4-492C-B38A-B2807A77D320}" type="presOf" srcId="{BCDA6A54-BA4B-4E77-BA5E-63C22D8197B9}" destId="{3B71F4D0-F0B2-4C42-AC60-1466CF4C080F}" srcOrd="0" destOrd="1" presId="urn:microsoft.com/office/officeart/2005/8/layout/vList6"/>
    <dgm:cxn modelId="{75CB8461-25F3-473A-ADDB-E0BBC5855B04}" type="presOf" srcId="{1F38ABD9-BEE5-4699-93D2-D2C836450EF2}" destId="{7C88B7D1-1B4A-48A7-8B0C-8550F6070C94}" srcOrd="0" destOrd="1" presId="urn:microsoft.com/office/officeart/2005/8/layout/vList6"/>
    <dgm:cxn modelId="{E39181BC-0809-4C99-BF86-0773FCEC5369}" type="presOf" srcId="{46709848-327E-4271-B385-E544E9552772}" destId="{7C88B7D1-1B4A-48A7-8B0C-8550F6070C94}" srcOrd="0" destOrd="0" presId="urn:microsoft.com/office/officeart/2005/8/layout/vList6"/>
    <dgm:cxn modelId="{9B378E7B-7927-410B-80D2-9DC5C56DD1B2}" srcId="{60A75E5B-F273-47E4-AD2D-B7BF2D7DF4DA}" destId="{BCDA6A54-BA4B-4E77-BA5E-63C22D8197B9}" srcOrd="1" destOrd="0" parTransId="{330BFC45-AD7B-4A0B-9F1B-4D1E9DF1B21F}" sibTransId="{951CD1D1-71C7-44D6-A898-BD03FF4F242B}"/>
    <dgm:cxn modelId="{0A29C798-E6C9-4F9A-B058-9C26022F0D33}" srcId="{B464F452-5329-45BD-8270-9B68D4B34FD4}" destId="{60A75E5B-F273-47E4-AD2D-B7BF2D7DF4DA}" srcOrd="0" destOrd="0" parTransId="{57118360-CF31-4B42-8CB1-72B5E0E01C81}" sibTransId="{247AC5F0-37CD-424E-B0AC-8B975B003A6D}"/>
    <dgm:cxn modelId="{29C47141-75CC-46F8-AF00-67FD66785E1D}" srcId="{B464F452-5329-45BD-8270-9B68D4B34FD4}" destId="{A84943F6-DCE5-49C1-A7D1-9F77E9D6CE62}" srcOrd="1" destOrd="0" parTransId="{005B1AFF-F178-47C4-B7DA-5BE3EFEA39CA}" sibTransId="{C00A2578-F9E8-4701-8E86-0BA2CAFF74D2}"/>
    <dgm:cxn modelId="{070FFD35-9393-4A19-8CD2-42546E155C64}" type="presOf" srcId="{B464F452-5329-45BD-8270-9B68D4B34FD4}" destId="{37FECE1F-1EBB-4B61-8439-4835A99B888B}" srcOrd="0" destOrd="0" presId="urn:microsoft.com/office/officeart/2005/8/layout/vList6"/>
    <dgm:cxn modelId="{6A31258D-C7E6-45E3-A1F1-81FF9D23E788}" type="presOf" srcId="{A84943F6-DCE5-49C1-A7D1-9F77E9D6CE62}" destId="{F6588762-ABD9-4876-BC3B-1E28861B8896}" srcOrd="0" destOrd="0" presId="urn:microsoft.com/office/officeart/2005/8/layout/vList6"/>
    <dgm:cxn modelId="{4A18DCC6-D82E-4853-A21A-723FF37BD689}" srcId="{A84943F6-DCE5-49C1-A7D1-9F77E9D6CE62}" destId="{46709848-327E-4271-B385-E544E9552772}" srcOrd="0" destOrd="0" parTransId="{C91E1F46-F32A-41E5-B192-3195830F5C9B}" sibTransId="{EAC6DD0F-97C7-469F-B549-61FABE816166}"/>
    <dgm:cxn modelId="{EF7B2B4D-1577-4592-9A2D-450FE9C40E37}" type="presOf" srcId="{60A75E5B-F273-47E4-AD2D-B7BF2D7DF4DA}" destId="{6038E8AB-B369-4841-859E-2B16D2225827}" srcOrd="0" destOrd="0" presId="urn:microsoft.com/office/officeart/2005/8/layout/vList6"/>
    <dgm:cxn modelId="{2F6586C4-DF16-41AC-8818-EF6F8A4D7740}" type="presOf" srcId="{676BA772-FEDD-4C7D-B33C-FB81F5E91A82}" destId="{3B71F4D0-F0B2-4C42-AC60-1466CF4C080F}" srcOrd="0" destOrd="0" presId="urn:microsoft.com/office/officeart/2005/8/layout/vList6"/>
    <dgm:cxn modelId="{DEB756AD-276B-4B4D-AC72-D47FC2EFF550}" srcId="{60A75E5B-F273-47E4-AD2D-B7BF2D7DF4DA}" destId="{676BA772-FEDD-4C7D-B33C-FB81F5E91A82}" srcOrd="0" destOrd="0" parTransId="{E6A95EBA-D1C8-4D38-BE5C-330AA08D7DA0}" sibTransId="{F8EB9888-1A7A-4867-8011-E4172E7BEE7A}"/>
    <dgm:cxn modelId="{B869AE6B-B5F4-4DB2-8641-2737B95FC35C}" type="presParOf" srcId="{37FECE1F-1EBB-4B61-8439-4835A99B888B}" destId="{C9947C7B-EBDC-4F8D-B48A-F51EC231BB52}" srcOrd="0" destOrd="0" presId="urn:microsoft.com/office/officeart/2005/8/layout/vList6"/>
    <dgm:cxn modelId="{D0E6C4AA-07EA-46FA-9898-946E4AE9A6A4}" type="presParOf" srcId="{C9947C7B-EBDC-4F8D-B48A-F51EC231BB52}" destId="{6038E8AB-B369-4841-859E-2B16D2225827}" srcOrd="0" destOrd="0" presId="urn:microsoft.com/office/officeart/2005/8/layout/vList6"/>
    <dgm:cxn modelId="{26BE9206-BC79-461B-BAF1-1598F2067B86}" type="presParOf" srcId="{C9947C7B-EBDC-4F8D-B48A-F51EC231BB52}" destId="{3B71F4D0-F0B2-4C42-AC60-1466CF4C080F}" srcOrd="1" destOrd="0" presId="urn:microsoft.com/office/officeart/2005/8/layout/vList6"/>
    <dgm:cxn modelId="{F16A0A0C-CAD9-4B54-B35B-09F05DCB5DE2}" type="presParOf" srcId="{37FECE1F-1EBB-4B61-8439-4835A99B888B}" destId="{C1876EF5-BF9D-4B95-B86E-A1D8EE8684F3}" srcOrd="1" destOrd="0" presId="urn:microsoft.com/office/officeart/2005/8/layout/vList6"/>
    <dgm:cxn modelId="{742B8665-4371-4192-BF44-B097637E35D4}" type="presParOf" srcId="{37FECE1F-1EBB-4B61-8439-4835A99B888B}" destId="{7B536F8F-06A8-4FBF-8424-615DA8CCE00F}" srcOrd="2" destOrd="0" presId="urn:microsoft.com/office/officeart/2005/8/layout/vList6"/>
    <dgm:cxn modelId="{E3A06FBB-8651-4C7C-8AF2-64CAEF983AA1}" type="presParOf" srcId="{7B536F8F-06A8-4FBF-8424-615DA8CCE00F}" destId="{F6588762-ABD9-4876-BC3B-1E28861B8896}" srcOrd="0" destOrd="0" presId="urn:microsoft.com/office/officeart/2005/8/layout/vList6"/>
    <dgm:cxn modelId="{F39DF189-3093-478D-B9E9-1D5FA330446C}" type="presParOf" srcId="{7B536F8F-06A8-4FBF-8424-615DA8CCE00F}" destId="{7C88B7D1-1B4A-48A7-8B0C-8550F6070C9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9D7370-E659-4731-AFF4-2BF0E696B4ED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BEFADCF1-0B5E-47D9-825E-81055F596672}">
      <dgm:prSet phldrT="[Szöveg]"/>
      <dgm:spPr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hu-HU" b="1" dirty="0" smtClean="0"/>
            <a:t>EU szinten</a:t>
          </a:r>
          <a:r>
            <a:rPr lang="hu-HU" dirty="0" smtClean="0"/>
            <a:t> </a:t>
          </a:r>
          <a:endParaRPr lang="hu-HU" dirty="0"/>
        </a:p>
      </dgm:t>
    </dgm:pt>
    <dgm:pt modelId="{AEAA984E-71F4-47B8-99FC-25ADC882E478}" type="parTrans" cxnId="{235F00C0-36A8-4031-B6CB-B9BAE3A8C25F}">
      <dgm:prSet/>
      <dgm:spPr/>
      <dgm:t>
        <a:bodyPr/>
        <a:lstStyle/>
        <a:p>
          <a:endParaRPr lang="hu-HU"/>
        </a:p>
      </dgm:t>
    </dgm:pt>
    <dgm:pt modelId="{764E291C-E3D0-42C2-B2AD-2F114E890E67}" type="sibTrans" cxnId="{235F00C0-36A8-4031-B6CB-B9BAE3A8C25F}">
      <dgm:prSet/>
      <dgm:spPr/>
      <dgm:t>
        <a:bodyPr/>
        <a:lstStyle/>
        <a:p>
          <a:endParaRPr lang="hu-HU"/>
        </a:p>
      </dgm:t>
    </dgm:pt>
    <dgm:pt modelId="{DCCE0C6F-BF18-49D8-9074-1A99A625374C}">
      <dgm:prSet phldrT="[Szöveg]"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algn="l"/>
          <a:r>
            <a:rPr lang="hu-HU" sz="2400" dirty="0" smtClean="0"/>
            <a:t>Heterogén a piacok fejlettsége, pénzügyi kultúrája, közvetítői rendszere </a:t>
          </a:r>
          <a:br>
            <a:rPr lang="hu-HU" sz="2400" dirty="0" smtClean="0"/>
          </a:br>
          <a:r>
            <a:rPr lang="hu-HU" sz="2400" b="1" dirty="0" smtClean="0">
              <a:solidFill>
                <a:srgbClr val="C00000"/>
              </a:solidFill>
            </a:rPr>
            <a:t>Melyik</a:t>
          </a:r>
          <a:r>
            <a:rPr lang="hu-HU" sz="2400" dirty="0" smtClean="0">
              <a:solidFill>
                <a:srgbClr val="C00000"/>
              </a:solidFill>
            </a:rPr>
            <a:t> </a:t>
          </a:r>
          <a:r>
            <a:rPr lang="hu-HU" sz="2400" dirty="0" smtClean="0"/>
            <a:t>szolgáljon bázisként a szabályozáshoz? </a:t>
          </a:r>
          <a:endParaRPr lang="hu-HU" sz="2400" dirty="0"/>
        </a:p>
      </dgm:t>
    </dgm:pt>
    <dgm:pt modelId="{7E65D0A2-9B5F-4EDD-9B4B-8BBB29005282}" type="parTrans" cxnId="{FD177D48-7AD2-4E7E-B4FB-10644774C2AC}">
      <dgm:prSet/>
      <dgm:spPr/>
      <dgm:t>
        <a:bodyPr/>
        <a:lstStyle/>
        <a:p>
          <a:endParaRPr lang="hu-HU"/>
        </a:p>
      </dgm:t>
    </dgm:pt>
    <dgm:pt modelId="{5A913E79-4F7D-44F6-AC56-60507B5D61DF}" type="sibTrans" cxnId="{FD177D48-7AD2-4E7E-B4FB-10644774C2AC}">
      <dgm:prSet/>
      <dgm:spPr/>
      <dgm:t>
        <a:bodyPr/>
        <a:lstStyle/>
        <a:p>
          <a:endParaRPr lang="hu-HU"/>
        </a:p>
      </dgm:t>
    </dgm:pt>
    <dgm:pt modelId="{7D84D90D-7A29-49E4-9DBE-1EBA6AD28922}">
      <dgm:prSet phldrT="[Szöveg]"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hu-HU" sz="2400" b="1" dirty="0" smtClean="0">
              <a:solidFill>
                <a:srgbClr val="C00000"/>
              </a:solidFill>
            </a:rPr>
            <a:t>Mennyiben indokolt túlnyúlni </a:t>
          </a:r>
          <a:br>
            <a:rPr lang="hu-HU" sz="2400" b="1" dirty="0" smtClean="0">
              <a:solidFill>
                <a:srgbClr val="C00000"/>
              </a:solidFill>
            </a:rPr>
          </a:br>
          <a:r>
            <a:rPr lang="hu-HU" sz="2400" b="0" dirty="0" smtClean="0"/>
            <a:t>a minimum harmonizációs elvárásokon, figyelembe véve az adott piac fejlettségét?</a:t>
          </a:r>
          <a:endParaRPr lang="hu-HU" sz="2400" b="0" dirty="0"/>
        </a:p>
      </dgm:t>
    </dgm:pt>
    <dgm:pt modelId="{15FF8562-142E-4F5E-AF2F-E3B3F59DE8B7}" type="parTrans" cxnId="{6EAB446A-C90C-4938-A540-E79A145DCD5F}">
      <dgm:prSet/>
      <dgm:spPr/>
      <dgm:t>
        <a:bodyPr/>
        <a:lstStyle/>
        <a:p>
          <a:endParaRPr lang="hu-HU"/>
        </a:p>
      </dgm:t>
    </dgm:pt>
    <dgm:pt modelId="{5DB0EF68-EC90-446F-9A6B-F1B3358D31D2}" type="sibTrans" cxnId="{6EAB446A-C90C-4938-A540-E79A145DCD5F}">
      <dgm:prSet/>
      <dgm:spPr/>
      <dgm:t>
        <a:bodyPr/>
        <a:lstStyle/>
        <a:p>
          <a:endParaRPr lang="hu-HU"/>
        </a:p>
      </dgm:t>
    </dgm:pt>
    <dgm:pt modelId="{3DE781A1-CBFA-4A46-AE66-C5A69F17F2C1}">
      <dgm:prSet phldrT="[Szöveg]" custT="1"/>
      <dgm:spPr>
        <a:gradFill flip="none" rotWithShape="1">
          <a:gsLst>
            <a:gs pos="50000">
              <a:srgbClr val="00B050"/>
            </a:gs>
            <a:gs pos="51000">
              <a:srgbClr val="FF0000"/>
            </a:gs>
            <a:gs pos="100000">
              <a:schemeClr val="accent1">
                <a:tint val="23500"/>
                <a:satMod val="160000"/>
              </a:schemeClr>
            </a:gs>
          </a:gsLst>
          <a:lin ang="10800000" scaled="1"/>
          <a:tileRect/>
        </a:gra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hu-HU" sz="3600" dirty="0" smtClean="0"/>
            <a:t> </a:t>
          </a:r>
          <a:r>
            <a:rPr lang="hu-HU" sz="3600" b="1" dirty="0" smtClean="0"/>
            <a:t>Hazai piacon </a:t>
          </a:r>
          <a:endParaRPr lang="hu-HU" sz="3600" b="1" dirty="0"/>
        </a:p>
      </dgm:t>
    </dgm:pt>
    <dgm:pt modelId="{C9861392-C090-42E0-8A5C-D57993170DAD}" type="sibTrans" cxnId="{76B52625-C056-411B-BB61-CA0E55545EF7}">
      <dgm:prSet/>
      <dgm:spPr/>
      <dgm:t>
        <a:bodyPr/>
        <a:lstStyle/>
        <a:p>
          <a:endParaRPr lang="hu-HU"/>
        </a:p>
      </dgm:t>
    </dgm:pt>
    <dgm:pt modelId="{467EEB23-1908-4D10-A2C2-152A524B4411}" type="parTrans" cxnId="{76B52625-C056-411B-BB61-CA0E55545EF7}">
      <dgm:prSet/>
      <dgm:spPr/>
      <dgm:t>
        <a:bodyPr/>
        <a:lstStyle/>
        <a:p>
          <a:endParaRPr lang="hu-HU"/>
        </a:p>
      </dgm:t>
    </dgm:pt>
    <dgm:pt modelId="{A43DE112-6791-416B-AFBD-F2947100F0E8}" type="pres">
      <dgm:prSet presAssocID="{C79D7370-E659-4731-AFF4-2BF0E696B4E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4B7D0364-13B0-47CF-95C1-6BEF3B9C4045}" type="pres">
      <dgm:prSet presAssocID="{BEFADCF1-0B5E-47D9-825E-81055F596672}" presName="linNode" presStyleCnt="0"/>
      <dgm:spPr/>
    </dgm:pt>
    <dgm:pt modelId="{B252B3FC-68C8-4687-BE97-99FE3118AB14}" type="pres">
      <dgm:prSet presAssocID="{BEFADCF1-0B5E-47D9-825E-81055F596672}" presName="parentShp" presStyleLbl="node1" presStyleIdx="0" presStyleCnt="2" custScaleX="90051" custScaleY="100419" custLinFactNeighborY="-214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06CB5F0-F60E-476A-9AF2-C90ADE05E6A1}" type="pres">
      <dgm:prSet presAssocID="{BEFADCF1-0B5E-47D9-825E-81055F596672}" presName="childShp" presStyleLbl="bgAccFollowNode1" presStyleIdx="0" presStyleCnt="2" custScaleX="109112" custScaleY="133340" custLinFactNeighborX="447" custLinFactNeighborY="-354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3DB5BE2-A210-4A76-8449-3A7CAD03DA7D}" type="pres">
      <dgm:prSet presAssocID="{764E291C-E3D0-42C2-B2AD-2F114E890E67}" presName="spacing" presStyleCnt="0"/>
      <dgm:spPr/>
    </dgm:pt>
    <dgm:pt modelId="{74048122-BD5B-423D-A9D3-CEDF41DB297A}" type="pres">
      <dgm:prSet presAssocID="{3DE781A1-CBFA-4A46-AE66-C5A69F17F2C1}" presName="linNode" presStyleCnt="0"/>
      <dgm:spPr/>
    </dgm:pt>
    <dgm:pt modelId="{79EE048F-3AB3-4642-8282-52DFE5D656F2}" type="pres">
      <dgm:prSet presAssocID="{3DE781A1-CBFA-4A46-AE66-C5A69F17F2C1}" presName="parentShp" presStyleLbl="node1" presStyleIdx="1" presStyleCnt="2" custScaleX="90051" custScaleY="89611" custLinFactNeighborX="-747" custLinFactNeighborY="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6F22CAE-8D33-4A9A-BD6E-5ED77C15BE61}" type="pres">
      <dgm:prSet presAssocID="{3DE781A1-CBFA-4A46-AE66-C5A69F17F2C1}" presName="childShp" presStyleLbl="bgAccFollowNode1" presStyleIdx="1" presStyleCnt="2" custAng="0" custScaleX="109112" custScaleY="114576" custLinFactNeighborX="2501" custLinFactNeighborY="-84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C02CBC59-8008-4ABC-BBC5-C6BB7151CDAD}" type="presOf" srcId="{BEFADCF1-0B5E-47D9-825E-81055F596672}" destId="{B252B3FC-68C8-4687-BE97-99FE3118AB14}" srcOrd="0" destOrd="0" presId="urn:microsoft.com/office/officeart/2005/8/layout/vList6"/>
    <dgm:cxn modelId="{391522B4-A892-4F61-BD3D-D39DCC1D442D}" type="presOf" srcId="{3DE781A1-CBFA-4A46-AE66-C5A69F17F2C1}" destId="{79EE048F-3AB3-4642-8282-52DFE5D656F2}" srcOrd="0" destOrd="0" presId="urn:microsoft.com/office/officeart/2005/8/layout/vList6"/>
    <dgm:cxn modelId="{FD177D48-7AD2-4E7E-B4FB-10644774C2AC}" srcId="{BEFADCF1-0B5E-47D9-825E-81055F596672}" destId="{DCCE0C6F-BF18-49D8-9074-1A99A625374C}" srcOrd="0" destOrd="0" parTransId="{7E65D0A2-9B5F-4EDD-9B4B-8BBB29005282}" sibTransId="{5A913E79-4F7D-44F6-AC56-60507B5D61DF}"/>
    <dgm:cxn modelId="{AAC290EA-E35C-4488-8816-4795E0A95B71}" type="presOf" srcId="{7D84D90D-7A29-49E4-9DBE-1EBA6AD28922}" destId="{16F22CAE-8D33-4A9A-BD6E-5ED77C15BE61}" srcOrd="0" destOrd="0" presId="urn:microsoft.com/office/officeart/2005/8/layout/vList6"/>
    <dgm:cxn modelId="{6EAB446A-C90C-4938-A540-E79A145DCD5F}" srcId="{3DE781A1-CBFA-4A46-AE66-C5A69F17F2C1}" destId="{7D84D90D-7A29-49E4-9DBE-1EBA6AD28922}" srcOrd="0" destOrd="0" parTransId="{15FF8562-142E-4F5E-AF2F-E3B3F59DE8B7}" sibTransId="{5DB0EF68-EC90-446F-9A6B-F1B3358D31D2}"/>
    <dgm:cxn modelId="{F0CBBC87-6CCF-4A71-8629-91D282E099F4}" type="presOf" srcId="{DCCE0C6F-BF18-49D8-9074-1A99A625374C}" destId="{406CB5F0-F60E-476A-9AF2-C90ADE05E6A1}" srcOrd="0" destOrd="0" presId="urn:microsoft.com/office/officeart/2005/8/layout/vList6"/>
    <dgm:cxn modelId="{235F00C0-36A8-4031-B6CB-B9BAE3A8C25F}" srcId="{C79D7370-E659-4731-AFF4-2BF0E696B4ED}" destId="{BEFADCF1-0B5E-47D9-825E-81055F596672}" srcOrd="0" destOrd="0" parTransId="{AEAA984E-71F4-47B8-99FC-25ADC882E478}" sibTransId="{764E291C-E3D0-42C2-B2AD-2F114E890E67}"/>
    <dgm:cxn modelId="{715EE2F9-3798-4401-BACA-F6D532DBF89B}" type="presOf" srcId="{C79D7370-E659-4731-AFF4-2BF0E696B4ED}" destId="{A43DE112-6791-416B-AFBD-F2947100F0E8}" srcOrd="0" destOrd="0" presId="urn:microsoft.com/office/officeart/2005/8/layout/vList6"/>
    <dgm:cxn modelId="{76B52625-C056-411B-BB61-CA0E55545EF7}" srcId="{C79D7370-E659-4731-AFF4-2BF0E696B4ED}" destId="{3DE781A1-CBFA-4A46-AE66-C5A69F17F2C1}" srcOrd="1" destOrd="0" parTransId="{467EEB23-1908-4D10-A2C2-152A524B4411}" sibTransId="{C9861392-C090-42E0-8A5C-D57993170DAD}"/>
    <dgm:cxn modelId="{774D3CB8-3CFC-449B-A30F-E207E046ED16}" type="presParOf" srcId="{A43DE112-6791-416B-AFBD-F2947100F0E8}" destId="{4B7D0364-13B0-47CF-95C1-6BEF3B9C4045}" srcOrd="0" destOrd="0" presId="urn:microsoft.com/office/officeart/2005/8/layout/vList6"/>
    <dgm:cxn modelId="{EF430CE2-FC24-460F-BAA9-3DC9292807C1}" type="presParOf" srcId="{4B7D0364-13B0-47CF-95C1-6BEF3B9C4045}" destId="{B252B3FC-68C8-4687-BE97-99FE3118AB14}" srcOrd="0" destOrd="0" presId="urn:microsoft.com/office/officeart/2005/8/layout/vList6"/>
    <dgm:cxn modelId="{7BDC7F3F-52DE-4D3B-A56D-B897238530BB}" type="presParOf" srcId="{4B7D0364-13B0-47CF-95C1-6BEF3B9C4045}" destId="{406CB5F0-F60E-476A-9AF2-C90ADE05E6A1}" srcOrd="1" destOrd="0" presId="urn:microsoft.com/office/officeart/2005/8/layout/vList6"/>
    <dgm:cxn modelId="{490C8378-3A0C-4B65-A69F-C08B344E0BD6}" type="presParOf" srcId="{A43DE112-6791-416B-AFBD-F2947100F0E8}" destId="{53DB5BE2-A210-4A76-8449-3A7CAD03DA7D}" srcOrd="1" destOrd="0" presId="urn:microsoft.com/office/officeart/2005/8/layout/vList6"/>
    <dgm:cxn modelId="{B844D77A-4E42-4320-844E-609AC05FB615}" type="presParOf" srcId="{A43DE112-6791-416B-AFBD-F2947100F0E8}" destId="{74048122-BD5B-423D-A9D3-CEDF41DB297A}" srcOrd="2" destOrd="0" presId="urn:microsoft.com/office/officeart/2005/8/layout/vList6"/>
    <dgm:cxn modelId="{A009BCF1-3559-4F31-95A1-BDD643B431B0}" type="presParOf" srcId="{74048122-BD5B-423D-A9D3-CEDF41DB297A}" destId="{79EE048F-3AB3-4642-8282-52DFE5D656F2}" srcOrd="0" destOrd="0" presId="urn:microsoft.com/office/officeart/2005/8/layout/vList6"/>
    <dgm:cxn modelId="{95664A04-6D35-48DF-9F68-B9E35BEEF62D}" type="presParOf" srcId="{74048122-BD5B-423D-A9D3-CEDF41DB297A}" destId="{16F22CAE-8D33-4A9A-BD6E-5ED77C15BE6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C19058-B042-4FEF-A26C-DCC8F7A73E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7C101D2B-8835-44FE-8566-12C929C66A19}">
      <dgm:prSet phldrT="[Szöveg]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algn="ctr"/>
          <a:r>
            <a:rPr lang="hu-HU" b="1" dirty="0" smtClean="0"/>
            <a:t>Élet- és nyugdíjbiztosítások újrapozícionálása, </a:t>
          </a:r>
          <a:br>
            <a:rPr lang="hu-HU" b="1" dirty="0" smtClean="0"/>
          </a:br>
          <a:r>
            <a:rPr lang="hu-HU" b="1" dirty="0" smtClean="0"/>
            <a:t>jelentőségének, szerepének növelése</a:t>
          </a:r>
          <a:endParaRPr lang="hu-HU" b="1" dirty="0"/>
        </a:p>
      </dgm:t>
    </dgm:pt>
    <dgm:pt modelId="{1ED02F1E-8763-4E40-8BA3-D686A0173279}" type="parTrans" cxnId="{07B2CE2D-6E44-4E92-909E-7F09BB282DA5}">
      <dgm:prSet/>
      <dgm:spPr/>
      <dgm:t>
        <a:bodyPr/>
        <a:lstStyle/>
        <a:p>
          <a:pPr algn="ctr"/>
          <a:endParaRPr lang="hu-HU"/>
        </a:p>
      </dgm:t>
    </dgm:pt>
    <dgm:pt modelId="{F8DD3500-1275-48E1-A976-07038491ADBD}" type="sibTrans" cxnId="{07B2CE2D-6E44-4E92-909E-7F09BB282DA5}">
      <dgm:prSet/>
      <dgm:spPr/>
      <dgm:t>
        <a:bodyPr/>
        <a:lstStyle/>
        <a:p>
          <a:pPr algn="ctr"/>
          <a:endParaRPr lang="hu-HU"/>
        </a:p>
      </dgm:t>
    </dgm:pt>
    <dgm:pt modelId="{A39302A7-0440-4DB3-A5E7-58E555A28759}">
      <dgm:prSet/>
      <dgm:spPr>
        <a:solidFill>
          <a:schemeClr val="tx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algn="ctr"/>
          <a:r>
            <a:rPr lang="hu-HU" b="1" dirty="0" smtClean="0">
              <a:solidFill>
                <a:schemeClr val="tx1"/>
              </a:solidFill>
            </a:rPr>
            <a:t>Egészségbiztosításban (csak a kiegészítőben!) </a:t>
          </a:r>
          <a:br>
            <a:rPr lang="hu-HU" b="1" dirty="0" smtClean="0">
              <a:solidFill>
                <a:schemeClr val="tx1"/>
              </a:solidFill>
            </a:rPr>
          </a:br>
          <a:r>
            <a:rPr lang="hu-HU" b="1" dirty="0" smtClean="0">
              <a:solidFill>
                <a:schemeClr val="tx1"/>
              </a:solidFill>
            </a:rPr>
            <a:t>a biztosítási szektor partner kíván lenni</a:t>
          </a:r>
        </a:p>
      </dgm:t>
    </dgm:pt>
    <dgm:pt modelId="{BF91855C-F90D-47D2-A9E2-AF29022B84A7}" type="parTrans" cxnId="{B3F3A3DF-7496-43DD-8522-491EC138E2DA}">
      <dgm:prSet/>
      <dgm:spPr/>
      <dgm:t>
        <a:bodyPr/>
        <a:lstStyle/>
        <a:p>
          <a:pPr algn="ctr"/>
          <a:endParaRPr lang="hu-HU"/>
        </a:p>
      </dgm:t>
    </dgm:pt>
    <dgm:pt modelId="{C86731E9-B754-49C9-B4B1-6238457EC723}" type="sibTrans" cxnId="{B3F3A3DF-7496-43DD-8522-491EC138E2DA}">
      <dgm:prSet/>
      <dgm:spPr/>
      <dgm:t>
        <a:bodyPr/>
        <a:lstStyle/>
        <a:p>
          <a:pPr algn="ctr"/>
          <a:endParaRPr lang="hu-HU"/>
        </a:p>
      </dgm:t>
    </dgm:pt>
    <dgm:pt modelId="{00A9BED5-9CC2-4FBB-A5C0-1A8D1479D42C}">
      <dgm:prSet/>
      <dgm:spPr>
        <a:solidFill>
          <a:schemeClr val="tx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algn="ctr"/>
          <a:r>
            <a:rPr lang="hu-HU" b="1" smtClean="0">
              <a:solidFill>
                <a:schemeClr val="tx1"/>
              </a:solidFill>
            </a:rPr>
            <a:t>EU-ból érkező kihívások kapcsán a szektor érdekeinek védelme és a hatékony felkészülés</a:t>
          </a:r>
          <a:endParaRPr lang="hu-HU" b="1" dirty="0" smtClean="0">
            <a:solidFill>
              <a:schemeClr val="tx1"/>
            </a:solidFill>
          </a:endParaRPr>
        </a:p>
      </dgm:t>
    </dgm:pt>
    <dgm:pt modelId="{620B4720-7A23-438B-B4A0-B7A79755BF9C}" type="parTrans" cxnId="{D3D0B22C-0952-4F23-9305-F8A416EDB228}">
      <dgm:prSet/>
      <dgm:spPr/>
      <dgm:t>
        <a:bodyPr/>
        <a:lstStyle/>
        <a:p>
          <a:pPr algn="ctr"/>
          <a:endParaRPr lang="hu-HU"/>
        </a:p>
      </dgm:t>
    </dgm:pt>
    <dgm:pt modelId="{93451B49-AA18-4C53-B289-1C47FD3DC96E}" type="sibTrans" cxnId="{D3D0B22C-0952-4F23-9305-F8A416EDB228}">
      <dgm:prSet/>
      <dgm:spPr/>
      <dgm:t>
        <a:bodyPr/>
        <a:lstStyle/>
        <a:p>
          <a:pPr algn="ctr"/>
          <a:endParaRPr lang="hu-HU"/>
        </a:p>
      </dgm:t>
    </dgm:pt>
    <dgm:pt modelId="{261BEE56-63F0-440C-AC77-D91102C399D7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algn="ctr"/>
          <a:r>
            <a:rPr lang="hu-HU" b="1" dirty="0" smtClean="0"/>
            <a:t>Kommunikáció és fogyasztóvédelem erősítése: a biztosítások hasznának, pozitív társadalmi szerepének kommunikálása</a:t>
          </a:r>
        </a:p>
      </dgm:t>
    </dgm:pt>
    <dgm:pt modelId="{7524543A-03FC-44CD-9136-F2107CC8FD6F}" type="parTrans" cxnId="{6B13E740-1E36-4266-B1E5-798ED4F82536}">
      <dgm:prSet/>
      <dgm:spPr/>
      <dgm:t>
        <a:bodyPr/>
        <a:lstStyle/>
        <a:p>
          <a:pPr algn="ctr"/>
          <a:endParaRPr lang="hu-HU"/>
        </a:p>
      </dgm:t>
    </dgm:pt>
    <dgm:pt modelId="{143482EB-0F9C-40CA-B278-EEAADE647AF9}" type="sibTrans" cxnId="{6B13E740-1E36-4266-B1E5-798ED4F82536}">
      <dgm:prSet/>
      <dgm:spPr/>
      <dgm:t>
        <a:bodyPr/>
        <a:lstStyle/>
        <a:p>
          <a:pPr algn="ctr"/>
          <a:endParaRPr lang="hu-HU"/>
        </a:p>
      </dgm:t>
    </dgm:pt>
    <dgm:pt modelId="{93180388-D53B-4D53-A317-DDDC93C33D16}">
      <dgm:prSet/>
      <dgm:spPr>
        <a:ln>
          <a:solidFill>
            <a:schemeClr val="tx2">
              <a:lumMod val="40000"/>
              <a:lumOff val="60000"/>
              <a:alpha val="64000"/>
            </a:schemeClr>
          </a:solidFill>
        </a:ln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algn="ctr"/>
          <a:r>
            <a:rPr lang="hu-HU" b="1" dirty="0" smtClean="0"/>
            <a:t>Felelősségbiztosítás területén a szabályozás </a:t>
          </a:r>
          <a:br>
            <a:rPr lang="hu-HU" b="1" dirty="0" smtClean="0"/>
          </a:br>
          <a:r>
            <a:rPr lang="hu-HU" b="1" dirty="0" smtClean="0"/>
            <a:t>továbbfejlesztése</a:t>
          </a:r>
        </a:p>
      </dgm:t>
    </dgm:pt>
    <dgm:pt modelId="{4E4DECD4-45C1-44DC-819A-7A412AEC9A20}" type="sibTrans" cxnId="{A2269E4F-F81B-44D9-9F8C-9727E6845EB1}">
      <dgm:prSet/>
      <dgm:spPr/>
      <dgm:t>
        <a:bodyPr/>
        <a:lstStyle/>
        <a:p>
          <a:pPr algn="ctr"/>
          <a:endParaRPr lang="hu-HU"/>
        </a:p>
      </dgm:t>
    </dgm:pt>
    <dgm:pt modelId="{161F0D7C-A3FB-4DF3-A887-E14846F064E5}" type="parTrans" cxnId="{A2269E4F-F81B-44D9-9F8C-9727E6845EB1}">
      <dgm:prSet/>
      <dgm:spPr/>
      <dgm:t>
        <a:bodyPr/>
        <a:lstStyle/>
        <a:p>
          <a:pPr algn="ctr"/>
          <a:endParaRPr lang="hu-HU"/>
        </a:p>
      </dgm:t>
    </dgm:pt>
    <dgm:pt modelId="{C52DE404-7304-41DE-812D-D40BA2B80279}" type="pres">
      <dgm:prSet presAssocID="{2DC19058-B042-4FEF-A26C-DCC8F7A73E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1D4FB1AE-7E39-48A2-BE9C-4A4825909FB3}" type="pres">
      <dgm:prSet presAssocID="{7C101D2B-8835-44FE-8566-12C929C66A19}" presName="parentText" presStyleLbl="node1" presStyleIdx="0" presStyleCnt="5" custLinFactNeighborY="-4031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20C9E0B-57D1-4F0B-B62D-53E4C840245D}" type="pres">
      <dgm:prSet presAssocID="{F8DD3500-1275-48E1-A976-07038491ADBD}" presName="spacer" presStyleCnt="0"/>
      <dgm:spPr/>
      <dgm:t>
        <a:bodyPr/>
        <a:lstStyle/>
        <a:p>
          <a:endParaRPr lang="hu-HU"/>
        </a:p>
      </dgm:t>
    </dgm:pt>
    <dgm:pt modelId="{A5BF32BB-10E1-442A-8EE6-9D3D96D9B0DA}" type="pres">
      <dgm:prSet presAssocID="{A39302A7-0440-4DB3-A5E7-58E555A2875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05D7AD1-8F1B-4727-A762-574B3944129F}" type="pres">
      <dgm:prSet presAssocID="{C86731E9-B754-49C9-B4B1-6238457EC723}" presName="spacer" presStyleCnt="0"/>
      <dgm:spPr/>
      <dgm:t>
        <a:bodyPr/>
        <a:lstStyle/>
        <a:p>
          <a:endParaRPr lang="hu-HU"/>
        </a:p>
      </dgm:t>
    </dgm:pt>
    <dgm:pt modelId="{86396FE4-2FA6-45CE-84F6-B73367A81ECE}" type="pres">
      <dgm:prSet presAssocID="{93180388-D53B-4D53-A317-DDDC93C33D1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C3A47D8-9AFC-4876-A448-AB08C8E1F012}" type="pres">
      <dgm:prSet presAssocID="{4E4DECD4-45C1-44DC-819A-7A412AEC9A20}" presName="spacer" presStyleCnt="0"/>
      <dgm:spPr/>
      <dgm:t>
        <a:bodyPr/>
        <a:lstStyle/>
        <a:p>
          <a:endParaRPr lang="hu-HU"/>
        </a:p>
      </dgm:t>
    </dgm:pt>
    <dgm:pt modelId="{31A5A31D-6DC6-48A4-A58C-67DE0B793DB2}" type="pres">
      <dgm:prSet presAssocID="{00A9BED5-9CC2-4FBB-A5C0-1A8D1479D42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89FF93-FD18-4935-AFB1-8E0A5C5F71D9}" type="pres">
      <dgm:prSet presAssocID="{93451B49-AA18-4C53-B289-1C47FD3DC96E}" presName="spacer" presStyleCnt="0"/>
      <dgm:spPr/>
      <dgm:t>
        <a:bodyPr/>
        <a:lstStyle/>
        <a:p>
          <a:endParaRPr lang="hu-HU"/>
        </a:p>
      </dgm:t>
    </dgm:pt>
    <dgm:pt modelId="{3DB0A72F-50DA-4122-91F7-C0C068B68161}" type="pres">
      <dgm:prSet presAssocID="{261BEE56-63F0-440C-AC77-D91102C399D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A2269E4F-F81B-44D9-9F8C-9727E6845EB1}" srcId="{2DC19058-B042-4FEF-A26C-DCC8F7A73E0E}" destId="{93180388-D53B-4D53-A317-DDDC93C33D16}" srcOrd="2" destOrd="0" parTransId="{161F0D7C-A3FB-4DF3-A887-E14846F064E5}" sibTransId="{4E4DECD4-45C1-44DC-819A-7A412AEC9A20}"/>
    <dgm:cxn modelId="{B3F3A3DF-7496-43DD-8522-491EC138E2DA}" srcId="{2DC19058-B042-4FEF-A26C-DCC8F7A73E0E}" destId="{A39302A7-0440-4DB3-A5E7-58E555A28759}" srcOrd="1" destOrd="0" parTransId="{BF91855C-F90D-47D2-A9E2-AF29022B84A7}" sibTransId="{C86731E9-B754-49C9-B4B1-6238457EC723}"/>
    <dgm:cxn modelId="{D3D0B22C-0952-4F23-9305-F8A416EDB228}" srcId="{2DC19058-B042-4FEF-A26C-DCC8F7A73E0E}" destId="{00A9BED5-9CC2-4FBB-A5C0-1A8D1479D42C}" srcOrd="3" destOrd="0" parTransId="{620B4720-7A23-438B-B4A0-B7A79755BF9C}" sibTransId="{93451B49-AA18-4C53-B289-1C47FD3DC96E}"/>
    <dgm:cxn modelId="{05A89437-5B6D-4EDB-93DD-60460F05A863}" type="presOf" srcId="{93180388-D53B-4D53-A317-DDDC93C33D16}" destId="{86396FE4-2FA6-45CE-84F6-B73367A81ECE}" srcOrd="0" destOrd="0" presId="urn:microsoft.com/office/officeart/2005/8/layout/vList2"/>
    <dgm:cxn modelId="{14F8B366-6834-451F-9293-595FE270AC5B}" type="presOf" srcId="{261BEE56-63F0-440C-AC77-D91102C399D7}" destId="{3DB0A72F-50DA-4122-91F7-C0C068B68161}" srcOrd="0" destOrd="0" presId="urn:microsoft.com/office/officeart/2005/8/layout/vList2"/>
    <dgm:cxn modelId="{1B2F641D-9B49-4B13-9BB5-782C3F953650}" type="presOf" srcId="{00A9BED5-9CC2-4FBB-A5C0-1A8D1479D42C}" destId="{31A5A31D-6DC6-48A4-A58C-67DE0B793DB2}" srcOrd="0" destOrd="0" presId="urn:microsoft.com/office/officeart/2005/8/layout/vList2"/>
    <dgm:cxn modelId="{07B2CE2D-6E44-4E92-909E-7F09BB282DA5}" srcId="{2DC19058-B042-4FEF-A26C-DCC8F7A73E0E}" destId="{7C101D2B-8835-44FE-8566-12C929C66A19}" srcOrd="0" destOrd="0" parTransId="{1ED02F1E-8763-4E40-8BA3-D686A0173279}" sibTransId="{F8DD3500-1275-48E1-A976-07038491ADBD}"/>
    <dgm:cxn modelId="{062719C0-4AAB-48AE-B1F0-9D7B13ED12A2}" type="presOf" srcId="{2DC19058-B042-4FEF-A26C-DCC8F7A73E0E}" destId="{C52DE404-7304-41DE-812D-D40BA2B80279}" srcOrd="0" destOrd="0" presId="urn:microsoft.com/office/officeart/2005/8/layout/vList2"/>
    <dgm:cxn modelId="{6B13E740-1E36-4266-B1E5-798ED4F82536}" srcId="{2DC19058-B042-4FEF-A26C-DCC8F7A73E0E}" destId="{261BEE56-63F0-440C-AC77-D91102C399D7}" srcOrd="4" destOrd="0" parTransId="{7524543A-03FC-44CD-9136-F2107CC8FD6F}" sibTransId="{143482EB-0F9C-40CA-B278-EEAADE647AF9}"/>
    <dgm:cxn modelId="{FF76D7EF-1CA2-4122-862C-B6D6D2BF30D0}" type="presOf" srcId="{A39302A7-0440-4DB3-A5E7-58E555A28759}" destId="{A5BF32BB-10E1-442A-8EE6-9D3D96D9B0DA}" srcOrd="0" destOrd="0" presId="urn:microsoft.com/office/officeart/2005/8/layout/vList2"/>
    <dgm:cxn modelId="{D2A0DBD5-7C28-42BD-9898-4F94581792A5}" type="presOf" srcId="{7C101D2B-8835-44FE-8566-12C929C66A19}" destId="{1D4FB1AE-7E39-48A2-BE9C-4A4825909FB3}" srcOrd="0" destOrd="0" presId="urn:microsoft.com/office/officeart/2005/8/layout/vList2"/>
    <dgm:cxn modelId="{CF74ECAA-2F8A-46B9-BCCA-DC1F937B7744}" type="presParOf" srcId="{C52DE404-7304-41DE-812D-D40BA2B80279}" destId="{1D4FB1AE-7E39-48A2-BE9C-4A4825909FB3}" srcOrd="0" destOrd="0" presId="urn:microsoft.com/office/officeart/2005/8/layout/vList2"/>
    <dgm:cxn modelId="{00F09611-056E-45C2-BE56-9FEE12AE94B4}" type="presParOf" srcId="{C52DE404-7304-41DE-812D-D40BA2B80279}" destId="{620C9E0B-57D1-4F0B-B62D-53E4C840245D}" srcOrd="1" destOrd="0" presId="urn:microsoft.com/office/officeart/2005/8/layout/vList2"/>
    <dgm:cxn modelId="{E7F71941-574C-4C86-B154-9706480F2993}" type="presParOf" srcId="{C52DE404-7304-41DE-812D-D40BA2B80279}" destId="{A5BF32BB-10E1-442A-8EE6-9D3D96D9B0DA}" srcOrd="2" destOrd="0" presId="urn:microsoft.com/office/officeart/2005/8/layout/vList2"/>
    <dgm:cxn modelId="{9A361F1A-13EA-4DAD-BFFD-900A722F3302}" type="presParOf" srcId="{C52DE404-7304-41DE-812D-D40BA2B80279}" destId="{F05D7AD1-8F1B-4727-A762-574B3944129F}" srcOrd="3" destOrd="0" presId="urn:microsoft.com/office/officeart/2005/8/layout/vList2"/>
    <dgm:cxn modelId="{B8CE8B72-C6E9-4785-9A1A-28ACE5E4F80F}" type="presParOf" srcId="{C52DE404-7304-41DE-812D-D40BA2B80279}" destId="{86396FE4-2FA6-45CE-84F6-B73367A81ECE}" srcOrd="4" destOrd="0" presId="urn:microsoft.com/office/officeart/2005/8/layout/vList2"/>
    <dgm:cxn modelId="{7A4E1239-3B02-4B85-A04F-6DC2F25DFBD4}" type="presParOf" srcId="{C52DE404-7304-41DE-812D-D40BA2B80279}" destId="{AC3A47D8-9AFC-4876-A448-AB08C8E1F012}" srcOrd="5" destOrd="0" presId="urn:microsoft.com/office/officeart/2005/8/layout/vList2"/>
    <dgm:cxn modelId="{49B59132-8DAE-4428-A102-3DF3DB957AA1}" type="presParOf" srcId="{C52DE404-7304-41DE-812D-D40BA2B80279}" destId="{31A5A31D-6DC6-48A4-A58C-67DE0B793DB2}" srcOrd="6" destOrd="0" presId="urn:microsoft.com/office/officeart/2005/8/layout/vList2"/>
    <dgm:cxn modelId="{3255F870-5642-47BE-8384-455FBF229FA0}" type="presParOf" srcId="{C52DE404-7304-41DE-812D-D40BA2B80279}" destId="{D589FF93-FD18-4935-AFB1-8E0A5C5F71D9}" srcOrd="7" destOrd="0" presId="urn:microsoft.com/office/officeart/2005/8/layout/vList2"/>
    <dgm:cxn modelId="{18602DC8-FB8D-42E4-8739-4DA6A06DC6C2}" type="presParOf" srcId="{C52DE404-7304-41DE-812D-D40BA2B80279}" destId="{3DB0A72F-50DA-4122-91F7-C0C068B6816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E5F73A-FB59-42E3-B3D0-7EF673F3D20C}" type="doc">
      <dgm:prSet loTypeId="urn:microsoft.com/office/officeart/2005/8/layout/cycle8" loCatId="cycle" qsTypeId="urn:microsoft.com/office/officeart/2005/8/quickstyle/3d1" qsCatId="3D" csTypeId="urn:microsoft.com/office/officeart/2005/8/colors/colorful1" csCatId="colorful" phldr="1"/>
      <dgm:spPr/>
    </dgm:pt>
    <dgm:pt modelId="{2B5D8640-AE78-4329-8A47-C140D29576ED}">
      <dgm:prSet phldrT="[Szöveg]" custT="1"/>
      <dgm:spPr/>
      <dgm:t>
        <a:bodyPr/>
        <a:lstStyle/>
        <a:p>
          <a:r>
            <a:rPr lang="hu-HU" sz="2200" b="1" dirty="0" smtClean="0"/>
            <a:t>Referencia-</a:t>
          </a:r>
          <a:br>
            <a:rPr lang="hu-HU" sz="2200" b="1" dirty="0" smtClean="0"/>
          </a:br>
          <a:r>
            <a:rPr lang="hu-HU" sz="2200" b="1" dirty="0" smtClean="0"/>
            <a:t>rendszer</a:t>
          </a:r>
          <a:endParaRPr lang="hu-HU" sz="2200" b="1" dirty="0"/>
        </a:p>
      </dgm:t>
    </dgm:pt>
    <dgm:pt modelId="{0880E288-116B-4B38-8B76-294E0F82B0E9}" type="parTrans" cxnId="{04751393-BDA5-4D7F-BCC4-B0DCE1CB0C9E}">
      <dgm:prSet/>
      <dgm:spPr/>
      <dgm:t>
        <a:bodyPr/>
        <a:lstStyle/>
        <a:p>
          <a:endParaRPr lang="hu-HU"/>
        </a:p>
      </dgm:t>
    </dgm:pt>
    <dgm:pt modelId="{E7677629-CF5C-4CE1-9CD8-1859652F3213}" type="sibTrans" cxnId="{04751393-BDA5-4D7F-BCC4-B0DCE1CB0C9E}">
      <dgm:prSet/>
      <dgm:spPr/>
      <dgm:t>
        <a:bodyPr/>
        <a:lstStyle/>
        <a:p>
          <a:endParaRPr lang="hu-HU"/>
        </a:p>
      </dgm:t>
    </dgm:pt>
    <dgm:pt modelId="{F41F1A26-5537-445A-A246-0FEECE834382}">
      <dgm:prSet phldrT="[Szöveg]" custT="1"/>
      <dgm:spPr/>
      <dgm:t>
        <a:bodyPr/>
        <a:lstStyle/>
        <a:p>
          <a:r>
            <a:rPr lang="hu-HU" sz="2100" b="1" dirty="0" smtClean="0"/>
            <a:t>Hiteles információk</a:t>
          </a:r>
          <a:br>
            <a:rPr lang="hu-HU" sz="2100" b="1" dirty="0" smtClean="0"/>
          </a:br>
          <a:r>
            <a:rPr lang="hu-HU" sz="1800" b="1" dirty="0" smtClean="0"/>
            <a:t>(pl. UL 1*</a:t>
          </a:r>
          <a:r>
            <a:rPr lang="hu-HU" sz="1800" b="1" dirty="0" err="1" smtClean="0"/>
            <a:t>1</a:t>
          </a:r>
          <a:r>
            <a:rPr lang="hu-HU" sz="1800" b="1" dirty="0" smtClean="0"/>
            <a:t>, Díjnavigátor)</a:t>
          </a:r>
          <a:endParaRPr lang="hu-HU" sz="1800" b="1" dirty="0"/>
        </a:p>
      </dgm:t>
    </dgm:pt>
    <dgm:pt modelId="{CD145BA8-433E-4937-B6D8-EA311F7D7B3E}" type="parTrans" cxnId="{F9878D3A-0E93-483F-B8DF-A46603E2A88F}">
      <dgm:prSet/>
      <dgm:spPr/>
      <dgm:t>
        <a:bodyPr/>
        <a:lstStyle/>
        <a:p>
          <a:endParaRPr lang="hu-HU"/>
        </a:p>
      </dgm:t>
    </dgm:pt>
    <dgm:pt modelId="{97677B18-154D-400D-88DC-41088C971B00}" type="sibTrans" cxnId="{F9878D3A-0E93-483F-B8DF-A46603E2A88F}">
      <dgm:prSet/>
      <dgm:spPr/>
      <dgm:t>
        <a:bodyPr/>
        <a:lstStyle/>
        <a:p>
          <a:endParaRPr lang="hu-HU"/>
        </a:p>
      </dgm:t>
    </dgm:pt>
    <dgm:pt modelId="{EFEE468B-1D2B-43B6-B692-8B3F19E32198}">
      <dgm:prSet phldrT="[Szöveg]" custT="1"/>
      <dgm:spPr/>
      <dgm:t>
        <a:bodyPr/>
        <a:lstStyle/>
        <a:p>
          <a:r>
            <a:rPr lang="hu-HU" sz="2200" b="1" dirty="0" smtClean="0"/>
            <a:t>TKM</a:t>
          </a:r>
          <a:endParaRPr lang="hu-HU" sz="2200" b="1" dirty="0"/>
        </a:p>
      </dgm:t>
    </dgm:pt>
    <dgm:pt modelId="{51BDA150-70F9-4ABE-A2C7-869B39065FB0}" type="parTrans" cxnId="{B54F2B0A-A2CE-450C-9397-B4AD75F999C7}">
      <dgm:prSet/>
      <dgm:spPr/>
      <dgm:t>
        <a:bodyPr/>
        <a:lstStyle/>
        <a:p>
          <a:endParaRPr lang="hu-HU"/>
        </a:p>
      </dgm:t>
    </dgm:pt>
    <dgm:pt modelId="{DC35DE93-F0AF-4210-A6B8-D1CA0ACA91D7}" type="sibTrans" cxnId="{B54F2B0A-A2CE-450C-9397-B4AD75F999C7}">
      <dgm:prSet/>
      <dgm:spPr/>
      <dgm:t>
        <a:bodyPr/>
        <a:lstStyle/>
        <a:p>
          <a:endParaRPr lang="hu-HU"/>
        </a:p>
      </dgm:t>
    </dgm:pt>
    <dgm:pt modelId="{F7D90366-EBB8-4F0B-AC1F-4D01D8D9D32D}">
      <dgm:prSet phldrT="[Szöveg]" custT="1"/>
      <dgm:spPr/>
      <dgm:t>
        <a:bodyPr/>
        <a:lstStyle/>
        <a:p>
          <a:r>
            <a:rPr lang="hu-HU" sz="2200" b="1" dirty="0" smtClean="0"/>
            <a:t>Ügyfél-szolgálat</a:t>
          </a:r>
          <a:endParaRPr lang="hu-HU" sz="2200" b="1" dirty="0"/>
        </a:p>
      </dgm:t>
    </dgm:pt>
    <dgm:pt modelId="{46CBDAFC-4D51-4980-8C70-E3130534B8AC}" type="parTrans" cxnId="{AA7684C0-588C-4EFE-9A4A-BC88F56205C4}">
      <dgm:prSet/>
      <dgm:spPr/>
      <dgm:t>
        <a:bodyPr/>
        <a:lstStyle/>
        <a:p>
          <a:endParaRPr lang="hu-HU"/>
        </a:p>
      </dgm:t>
    </dgm:pt>
    <dgm:pt modelId="{079BBF8F-1E11-47AE-A057-B27451DB1103}" type="sibTrans" cxnId="{AA7684C0-588C-4EFE-9A4A-BC88F56205C4}">
      <dgm:prSet/>
      <dgm:spPr/>
      <dgm:t>
        <a:bodyPr/>
        <a:lstStyle/>
        <a:p>
          <a:endParaRPr lang="hu-HU"/>
        </a:p>
      </dgm:t>
    </dgm:pt>
    <dgm:pt modelId="{87AB0FD6-9ECA-48E9-9593-5D8115F1826C}">
      <dgm:prSet phldrT="[Szöveg]" custT="1"/>
      <dgm:spPr/>
      <dgm:t>
        <a:bodyPr/>
        <a:lstStyle/>
        <a:p>
          <a:r>
            <a:rPr lang="hu-HU" sz="2200" b="1" dirty="0" smtClean="0"/>
            <a:t>Edukációs kampány</a:t>
          </a:r>
          <a:endParaRPr lang="hu-HU" sz="2200" b="1" dirty="0"/>
        </a:p>
      </dgm:t>
    </dgm:pt>
    <dgm:pt modelId="{AA534654-BB0A-41CC-8AFD-02AC93AE0B9E}" type="parTrans" cxnId="{6BA1F786-C0C5-4C1F-BA4F-BFEE56337BD5}">
      <dgm:prSet/>
      <dgm:spPr/>
      <dgm:t>
        <a:bodyPr/>
        <a:lstStyle/>
        <a:p>
          <a:endParaRPr lang="hu-HU"/>
        </a:p>
      </dgm:t>
    </dgm:pt>
    <dgm:pt modelId="{05D0EB04-BD7D-4896-BAD5-0E16C602F1F1}" type="sibTrans" cxnId="{6BA1F786-C0C5-4C1F-BA4F-BFEE56337BD5}">
      <dgm:prSet/>
      <dgm:spPr/>
      <dgm:t>
        <a:bodyPr/>
        <a:lstStyle/>
        <a:p>
          <a:endParaRPr lang="hu-HU"/>
        </a:p>
      </dgm:t>
    </dgm:pt>
    <dgm:pt modelId="{776D5453-FB43-41B8-A058-1D7AD473997C}" type="pres">
      <dgm:prSet presAssocID="{6FE5F73A-FB59-42E3-B3D0-7EF673F3D20C}" presName="compositeShape" presStyleCnt="0">
        <dgm:presLayoutVars>
          <dgm:chMax val="7"/>
          <dgm:dir/>
          <dgm:resizeHandles val="exact"/>
        </dgm:presLayoutVars>
      </dgm:prSet>
      <dgm:spPr/>
    </dgm:pt>
    <dgm:pt modelId="{CD95B87B-6745-4062-865A-2B8870392705}" type="pres">
      <dgm:prSet presAssocID="{6FE5F73A-FB59-42E3-B3D0-7EF673F3D20C}" presName="wedge1" presStyleLbl="node1" presStyleIdx="0" presStyleCnt="5" custLinFactNeighborY="-1360"/>
      <dgm:spPr/>
      <dgm:t>
        <a:bodyPr/>
        <a:lstStyle/>
        <a:p>
          <a:endParaRPr lang="hu-HU"/>
        </a:p>
      </dgm:t>
    </dgm:pt>
    <dgm:pt modelId="{FFB73D93-018A-4237-B0DF-16A6BF9DE731}" type="pres">
      <dgm:prSet presAssocID="{6FE5F73A-FB59-42E3-B3D0-7EF673F3D20C}" presName="dummy1a" presStyleCnt="0"/>
      <dgm:spPr/>
    </dgm:pt>
    <dgm:pt modelId="{C1A7E14E-C2E8-43E1-9820-37970E11A488}" type="pres">
      <dgm:prSet presAssocID="{6FE5F73A-FB59-42E3-B3D0-7EF673F3D20C}" presName="dummy1b" presStyleCnt="0"/>
      <dgm:spPr/>
    </dgm:pt>
    <dgm:pt modelId="{44CC40BA-6C48-4699-BC90-B57E6D6C5998}" type="pres">
      <dgm:prSet presAssocID="{6FE5F73A-FB59-42E3-B3D0-7EF673F3D20C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BB4F41E-562C-413D-9990-1EC08FE920F2}" type="pres">
      <dgm:prSet presAssocID="{6FE5F73A-FB59-42E3-B3D0-7EF673F3D20C}" presName="wedge2" presStyleLbl="node1" presStyleIdx="1" presStyleCnt="5"/>
      <dgm:spPr/>
      <dgm:t>
        <a:bodyPr/>
        <a:lstStyle/>
        <a:p>
          <a:endParaRPr lang="hu-HU"/>
        </a:p>
      </dgm:t>
    </dgm:pt>
    <dgm:pt modelId="{FA293FD0-F99B-46D4-8019-06B8FE10DC34}" type="pres">
      <dgm:prSet presAssocID="{6FE5F73A-FB59-42E3-B3D0-7EF673F3D20C}" presName="dummy2a" presStyleCnt="0"/>
      <dgm:spPr/>
    </dgm:pt>
    <dgm:pt modelId="{BE307F38-6660-4F01-9AFF-22AE1A7C6B14}" type="pres">
      <dgm:prSet presAssocID="{6FE5F73A-FB59-42E3-B3D0-7EF673F3D20C}" presName="dummy2b" presStyleCnt="0"/>
      <dgm:spPr/>
    </dgm:pt>
    <dgm:pt modelId="{7795D179-4A88-4E06-9F9D-4A103AAA1245}" type="pres">
      <dgm:prSet presAssocID="{6FE5F73A-FB59-42E3-B3D0-7EF673F3D20C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99DCA01-61DB-44B1-B700-ECA4EA14F60E}" type="pres">
      <dgm:prSet presAssocID="{6FE5F73A-FB59-42E3-B3D0-7EF673F3D20C}" presName="wedge3" presStyleLbl="node1" presStyleIdx="2" presStyleCnt="5"/>
      <dgm:spPr/>
      <dgm:t>
        <a:bodyPr/>
        <a:lstStyle/>
        <a:p>
          <a:endParaRPr lang="hu-HU"/>
        </a:p>
      </dgm:t>
    </dgm:pt>
    <dgm:pt modelId="{57438474-A42E-42E4-B951-C84595016E92}" type="pres">
      <dgm:prSet presAssocID="{6FE5F73A-FB59-42E3-B3D0-7EF673F3D20C}" presName="dummy3a" presStyleCnt="0"/>
      <dgm:spPr/>
    </dgm:pt>
    <dgm:pt modelId="{5A846C9E-7DEA-4A30-A051-1638C03E306F}" type="pres">
      <dgm:prSet presAssocID="{6FE5F73A-FB59-42E3-B3D0-7EF673F3D20C}" presName="dummy3b" presStyleCnt="0"/>
      <dgm:spPr/>
    </dgm:pt>
    <dgm:pt modelId="{FA0119C0-8F79-4142-B013-934A7593C314}" type="pres">
      <dgm:prSet presAssocID="{6FE5F73A-FB59-42E3-B3D0-7EF673F3D20C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EDBE1E8-7B83-4971-91C5-C73A288D9DCD}" type="pres">
      <dgm:prSet presAssocID="{6FE5F73A-FB59-42E3-B3D0-7EF673F3D20C}" presName="wedge4" presStyleLbl="node1" presStyleIdx="3" presStyleCnt="5"/>
      <dgm:spPr/>
      <dgm:t>
        <a:bodyPr/>
        <a:lstStyle/>
        <a:p>
          <a:endParaRPr lang="hu-HU"/>
        </a:p>
      </dgm:t>
    </dgm:pt>
    <dgm:pt modelId="{648474B4-B484-4988-97EB-14FF159A65F6}" type="pres">
      <dgm:prSet presAssocID="{6FE5F73A-FB59-42E3-B3D0-7EF673F3D20C}" presName="dummy4a" presStyleCnt="0"/>
      <dgm:spPr/>
    </dgm:pt>
    <dgm:pt modelId="{5BA79A1C-C2D6-4C36-A538-6A32C3D4F0B2}" type="pres">
      <dgm:prSet presAssocID="{6FE5F73A-FB59-42E3-B3D0-7EF673F3D20C}" presName="dummy4b" presStyleCnt="0"/>
      <dgm:spPr/>
    </dgm:pt>
    <dgm:pt modelId="{8F8C4134-20B2-4FCE-9239-7D9B4B0EFC18}" type="pres">
      <dgm:prSet presAssocID="{6FE5F73A-FB59-42E3-B3D0-7EF673F3D20C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ED88145-663E-46CC-92EB-B218EA5F4AFB}" type="pres">
      <dgm:prSet presAssocID="{6FE5F73A-FB59-42E3-B3D0-7EF673F3D20C}" presName="wedge5" presStyleLbl="node1" presStyleIdx="4" presStyleCnt="5"/>
      <dgm:spPr/>
      <dgm:t>
        <a:bodyPr/>
        <a:lstStyle/>
        <a:p>
          <a:endParaRPr lang="hu-HU"/>
        </a:p>
      </dgm:t>
    </dgm:pt>
    <dgm:pt modelId="{61B31111-4FE9-4734-A9BA-9973C84B6A24}" type="pres">
      <dgm:prSet presAssocID="{6FE5F73A-FB59-42E3-B3D0-7EF673F3D20C}" presName="dummy5a" presStyleCnt="0"/>
      <dgm:spPr/>
    </dgm:pt>
    <dgm:pt modelId="{A89B0A7E-9642-47A3-A039-C02F152FE93F}" type="pres">
      <dgm:prSet presAssocID="{6FE5F73A-FB59-42E3-B3D0-7EF673F3D20C}" presName="dummy5b" presStyleCnt="0"/>
      <dgm:spPr/>
    </dgm:pt>
    <dgm:pt modelId="{9D3171D2-A848-4390-9D76-8D44AEE6A570}" type="pres">
      <dgm:prSet presAssocID="{6FE5F73A-FB59-42E3-B3D0-7EF673F3D20C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7E22FFB-9247-4006-9E98-56479BD7F124}" type="pres">
      <dgm:prSet presAssocID="{E7677629-CF5C-4CE1-9CD8-1859652F3213}" presName="arrowWedge1" presStyleLbl="fgSibTrans2D1" presStyleIdx="0" presStyleCnt="5"/>
      <dgm:spPr/>
    </dgm:pt>
    <dgm:pt modelId="{27C5896F-064C-433B-9A88-02FC9CB8CC27}" type="pres">
      <dgm:prSet presAssocID="{97677B18-154D-400D-88DC-41088C971B00}" presName="arrowWedge2" presStyleLbl="fgSibTrans2D1" presStyleIdx="1" presStyleCnt="5"/>
      <dgm:spPr/>
    </dgm:pt>
    <dgm:pt modelId="{8C3F2A28-6A31-4560-99C8-89263B5DAACD}" type="pres">
      <dgm:prSet presAssocID="{05D0EB04-BD7D-4896-BAD5-0E16C602F1F1}" presName="arrowWedge3" presStyleLbl="fgSibTrans2D1" presStyleIdx="2" presStyleCnt="5"/>
      <dgm:spPr/>
    </dgm:pt>
    <dgm:pt modelId="{E371B37C-689E-4EF1-BF39-BD40D6227933}" type="pres">
      <dgm:prSet presAssocID="{DC35DE93-F0AF-4210-A6B8-D1CA0ACA91D7}" presName="arrowWedge4" presStyleLbl="fgSibTrans2D1" presStyleIdx="3" presStyleCnt="5"/>
      <dgm:spPr/>
    </dgm:pt>
    <dgm:pt modelId="{187CADEC-364E-4742-995A-CA0FF96C1376}" type="pres">
      <dgm:prSet presAssocID="{079BBF8F-1E11-47AE-A057-B27451DB1103}" presName="arrowWedge5" presStyleLbl="fgSibTrans2D1" presStyleIdx="4" presStyleCnt="5"/>
      <dgm:spPr/>
    </dgm:pt>
  </dgm:ptLst>
  <dgm:cxnLst>
    <dgm:cxn modelId="{75D503A8-78F4-4564-B940-337500104372}" type="presOf" srcId="{2B5D8640-AE78-4329-8A47-C140D29576ED}" destId="{44CC40BA-6C48-4699-BC90-B57E6D6C5998}" srcOrd="1" destOrd="0" presId="urn:microsoft.com/office/officeart/2005/8/layout/cycle8"/>
    <dgm:cxn modelId="{AA7684C0-588C-4EFE-9A4A-BC88F56205C4}" srcId="{6FE5F73A-FB59-42E3-B3D0-7EF673F3D20C}" destId="{F7D90366-EBB8-4F0B-AC1F-4D01D8D9D32D}" srcOrd="4" destOrd="0" parTransId="{46CBDAFC-4D51-4980-8C70-E3130534B8AC}" sibTransId="{079BBF8F-1E11-47AE-A057-B27451DB1103}"/>
    <dgm:cxn modelId="{35D0E983-D814-4840-B996-F5C89CC8C6D8}" type="presOf" srcId="{6FE5F73A-FB59-42E3-B3D0-7EF673F3D20C}" destId="{776D5453-FB43-41B8-A058-1D7AD473997C}" srcOrd="0" destOrd="0" presId="urn:microsoft.com/office/officeart/2005/8/layout/cycle8"/>
    <dgm:cxn modelId="{B54F2B0A-A2CE-450C-9397-B4AD75F999C7}" srcId="{6FE5F73A-FB59-42E3-B3D0-7EF673F3D20C}" destId="{EFEE468B-1D2B-43B6-B692-8B3F19E32198}" srcOrd="3" destOrd="0" parTransId="{51BDA150-70F9-4ABE-A2C7-869B39065FB0}" sibTransId="{DC35DE93-F0AF-4210-A6B8-D1CA0ACA91D7}"/>
    <dgm:cxn modelId="{E2F9C20A-C6FA-4128-806A-69C62E30CC00}" type="presOf" srcId="{87AB0FD6-9ECA-48E9-9593-5D8115F1826C}" destId="{FA0119C0-8F79-4142-B013-934A7593C314}" srcOrd="1" destOrd="0" presId="urn:microsoft.com/office/officeart/2005/8/layout/cycle8"/>
    <dgm:cxn modelId="{04751393-BDA5-4D7F-BCC4-B0DCE1CB0C9E}" srcId="{6FE5F73A-FB59-42E3-B3D0-7EF673F3D20C}" destId="{2B5D8640-AE78-4329-8A47-C140D29576ED}" srcOrd="0" destOrd="0" parTransId="{0880E288-116B-4B38-8B76-294E0F82B0E9}" sibTransId="{E7677629-CF5C-4CE1-9CD8-1859652F3213}"/>
    <dgm:cxn modelId="{F9878D3A-0E93-483F-B8DF-A46603E2A88F}" srcId="{6FE5F73A-FB59-42E3-B3D0-7EF673F3D20C}" destId="{F41F1A26-5537-445A-A246-0FEECE834382}" srcOrd="1" destOrd="0" parTransId="{CD145BA8-433E-4937-B6D8-EA311F7D7B3E}" sibTransId="{97677B18-154D-400D-88DC-41088C971B00}"/>
    <dgm:cxn modelId="{30D3A4CD-ED0D-4563-8E58-4BAE554123A6}" type="presOf" srcId="{EFEE468B-1D2B-43B6-B692-8B3F19E32198}" destId="{EEDBE1E8-7B83-4971-91C5-C73A288D9DCD}" srcOrd="0" destOrd="0" presId="urn:microsoft.com/office/officeart/2005/8/layout/cycle8"/>
    <dgm:cxn modelId="{26C6D11A-689F-436A-954F-4C9218D0DFA2}" type="presOf" srcId="{F7D90366-EBB8-4F0B-AC1F-4D01D8D9D32D}" destId="{9D3171D2-A848-4390-9D76-8D44AEE6A570}" srcOrd="1" destOrd="0" presId="urn:microsoft.com/office/officeart/2005/8/layout/cycle8"/>
    <dgm:cxn modelId="{02B3C33B-B8FB-45F8-AF0D-E8BD7D6FFA4B}" type="presOf" srcId="{2B5D8640-AE78-4329-8A47-C140D29576ED}" destId="{CD95B87B-6745-4062-865A-2B8870392705}" srcOrd="0" destOrd="0" presId="urn:microsoft.com/office/officeart/2005/8/layout/cycle8"/>
    <dgm:cxn modelId="{9BA61B3D-29BC-4B04-A4DF-55C65D0F5381}" type="presOf" srcId="{87AB0FD6-9ECA-48E9-9593-5D8115F1826C}" destId="{099DCA01-61DB-44B1-B700-ECA4EA14F60E}" srcOrd="0" destOrd="0" presId="urn:microsoft.com/office/officeart/2005/8/layout/cycle8"/>
    <dgm:cxn modelId="{9FD17D83-A729-4D6C-A193-C90442E79B6E}" type="presOf" srcId="{EFEE468B-1D2B-43B6-B692-8B3F19E32198}" destId="{8F8C4134-20B2-4FCE-9239-7D9B4B0EFC18}" srcOrd="1" destOrd="0" presId="urn:microsoft.com/office/officeart/2005/8/layout/cycle8"/>
    <dgm:cxn modelId="{B8EFCD4A-36B9-4A44-B3F1-B501323684C1}" type="presOf" srcId="{F7D90366-EBB8-4F0B-AC1F-4D01D8D9D32D}" destId="{3ED88145-663E-46CC-92EB-B218EA5F4AFB}" srcOrd="0" destOrd="0" presId="urn:microsoft.com/office/officeart/2005/8/layout/cycle8"/>
    <dgm:cxn modelId="{351C5B39-EB8B-4693-8BCE-FCC409941A85}" type="presOf" srcId="{F41F1A26-5537-445A-A246-0FEECE834382}" destId="{7795D179-4A88-4E06-9F9D-4A103AAA1245}" srcOrd="1" destOrd="0" presId="urn:microsoft.com/office/officeart/2005/8/layout/cycle8"/>
    <dgm:cxn modelId="{0C8D6DB7-46F3-4A07-953F-18DD7D2BC649}" type="presOf" srcId="{F41F1A26-5537-445A-A246-0FEECE834382}" destId="{0BB4F41E-562C-413D-9990-1EC08FE920F2}" srcOrd="0" destOrd="0" presId="urn:microsoft.com/office/officeart/2005/8/layout/cycle8"/>
    <dgm:cxn modelId="{6BA1F786-C0C5-4C1F-BA4F-BFEE56337BD5}" srcId="{6FE5F73A-FB59-42E3-B3D0-7EF673F3D20C}" destId="{87AB0FD6-9ECA-48E9-9593-5D8115F1826C}" srcOrd="2" destOrd="0" parTransId="{AA534654-BB0A-41CC-8AFD-02AC93AE0B9E}" sibTransId="{05D0EB04-BD7D-4896-BAD5-0E16C602F1F1}"/>
    <dgm:cxn modelId="{975F125A-5765-439D-B2F5-A8A431C35426}" type="presParOf" srcId="{776D5453-FB43-41B8-A058-1D7AD473997C}" destId="{CD95B87B-6745-4062-865A-2B8870392705}" srcOrd="0" destOrd="0" presId="urn:microsoft.com/office/officeart/2005/8/layout/cycle8"/>
    <dgm:cxn modelId="{44298BC8-A7F4-466E-9EFB-F864C4556E7C}" type="presParOf" srcId="{776D5453-FB43-41B8-A058-1D7AD473997C}" destId="{FFB73D93-018A-4237-B0DF-16A6BF9DE731}" srcOrd="1" destOrd="0" presId="urn:microsoft.com/office/officeart/2005/8/layout/cycle8"/>
    <dgm:cxn modelId="{DC36286C-9F8B-4C78-95B7-C1C797F9BD92}" type="presParOf" srcId="{776D5453-FB43-41B8-A058-1D7AD473997C}" destId="{C1A7E14E-C2E8-43E1-9820-37970E11A488}" srcOrd="2" destOrd="0" presId="urn:microsoft.com/office/officeart/2005/8/layout/cycle8"/>
    <dgm:cxn modelId="{2A26746E-ABB2-406B-84E2-491371B86910}" type="presParOf" srcId="{776D5453-FB43-41B8-A058-1D7AD473997C}" destId="{44CC40BA-6C48-4699-BC90-B57E6D6C5998}" srcOrd="3" destOrd="0" presId="urn:microsoft.com/office/officeart/2005/8/layout/cycle8"/>
    <dgm:cxn modelId="{96B61EBD-9E55-4144-B3FD-84036301AC2C}" type="presParOf" srcId="{776D5453-FB43-41B8-A058-1D7AD473997C}" destId="{0BB4F41E-562C-413D-9990-1EC08FE920F2}" srcOrd="4" destOrd="0" presId="urn:microsoft.com/office/officeart/2005/8/layout/cycle8"/>
    <dgm:cxn modelId="{592FF02A-1777-461E-9FCE-689CB0C0D1C9}" type="presParOf" srcId="{776D5453-FB43-41B8-A058-1D7AD473997C}" destId="{FA293FD0-F99B-46D4-8019-06B8FE10DC34}" srcOrd="5" destOrd="0" presId="urn:microsoft.com/office/officeart/2005/8/layout/cycle8"/>
    <dgm:cxn modelId="{C670E9B3-A45E-4861-9D8B-E070E680FB0D}" type="presParOf" srcId="{776D5453-FB43-41B8-A058-1D7AD473997C}" destId="{BE307F38-6660-4F01-9AFF-22AE1A7C6B14}" srcOrd="6" destOrd="0" presId="urn:microsoft.com/office/officeart/2005/8/layout/cycle8"/>
    <dgm:cxn modelId="{6411E99E-4471-4BB6-A5E2-4D7E3813652D}" type="presParOf" srcId="{776D5453-FB43-41B8-A058-1D7AD473997C}" destId="{7795D179-4A88-4E06-9F9D-4A103AAA1245}" srcOrd="7" destOrd="0" presId="urn:microsoft.com/office/officeart/2005/8/layout/cycle8"/>
    <dgm:cxn modelId="{6F1BD485-6611-408F-99F7-56FDA0753705}" type="presParOf" srcId="{776D5453-FB43-41B8-A058-1D7AD473997C}" destId="{099DCA01-61DB-44B1-B700-ECA4EA14F60E}" srcOrd="8" destOrd="0" presId="urn:microsoft.com/office/officeart/2005/8/layout/cycle8"/>
    <dgm:cxn modelId="{4818BBA1-1EBF-4ABF-A266-070F5FE50224}" type="presParOf" srcId="{776D5453-FB43-41B8-A058-1D7AD473997C}" destId="{57438474-A42E-42E4-B951-C84595016E92}" srcOrd="9" destOrd="0" presId="urn:microsoft.com/office/officeart/2005/8/layout/cycle8"/>
    <dgm:cxn modelId="{4CCBC949-F281-42C5-AEE0-8BE6460E1CFC}" type="presParOf" srcId="{776D5453-FB43-41B8-A058-1D7AD473997C}" destId="{5A846C9E-7DEA-4A30-A051-1638C03E306F}" srcOrd="10" destOrd="0" presId="urn:microsoft.com/office/officeart/2005/8/layout/cycle8"/>
    <dgm:cxn modelId="{63864429-DBE2-4F47-994A-A7699F0F429C}" type="presParOf" srcId="{776D5453-FB43-41B8-A058-1D7AD473997C}" destId="{FA0119C0-8F79-4142-B013-934A7593C314}" srcOrd="11" destOrd="0" presId="urn:microsoft.com/office/officeart/2005/8/layout/cycle8"/>
    <dgm:cxn modelId="{DD5CE329-4F59-4CFD-B81E-AB3D60FFA4CC}" type="presParOf" srcId="{776D5453-FB43-41B8-A058-1D7AD473997C}" destId="{EEDBE1E8-7B83-4971-91C5-C73A288D9DCD}" srcOrd="12" destOrd="0" presId="urn:microsoft.com/office/officeart/2005/8/layout/cycle8"/>
    <dgm:cxn modelId="{5BEC21C0-D097-4442-986C-0380A20BF39B}" type="presParOf" srcId="{776D5453-FB43-41B8-A058-1D7AD473997C}" destId="{648474B4-B484-4988-97EB-14FF159A65F6}" srcOrd="13" destOrd="0" presId="urn:microsoft.com/office/officeart/2005/8/layout/cycle8"/>
    <dgm:cxn modelId="{2614AFFA-EF7E-4F0F-A3A2-3E7AD4D3FEAF}" type="presParOf" srcId="{776D5453-FB43-41B8-A058-1D7AD473997C}" destId="{5BA79A1C-C2D6-4C36-A538-6A32C3D4F0B2}" srcOrd="14" destOrd="0" presId="urn:microsoft.com/office/officeart/2005/8/layout/cycle8"/>
    <dgm:cxn modelId="{CBF8C4BC-DF9A-42C2-B172-A15703F6D7C0}" type="presParOf" srcId="{776D5453-FB43-41B8-A058-1D7AD473997C}" destId="{8F8C4134-20B2-4FCE-9239-7D9B4B0EFC18}" srcOrd="15" destOrd="0" presId="urn:microsoft.com/office/officeart/2005/8/layout/cycle8"/>
    <dgm:cxn modelId="{66650738-834C-4735-B8DF-05FD6E019A8C}" type="presParOf" srcId="{776D5453-FB43-41B8-A058-1D7AD473997C}" destId="{3ED88145-663E-46CC-92EB-B218EA5F4AFB}" srcOrd="16" destOrd="0" presId="urn:microsoft.com/office/officeart/2005/8/layout/cycle8"/>
    <dgm:cxn modelId="{F1C76DFC-D69C-4E79-8939-6D2DEB39034C}" type="presParOf" srcId="{776D5453-FB43-41B8-A058-1D7AD473997C}" destId="{61B31111-4FE9-4734-A9BA-9973C84B6A24}" srcOrd="17" destOrd="0" presId="urn:microsoft.com/office/officeart/2005/8/layout/cycle8"/>
    <dgm:cxn modelId="{C244B4DE-6FB9-4CD9-A4D8-33E6D0F3589A}" type="presParOf" srcId="{776D5453-FB43-41B8-A058-1D7AD473997C}" destId="{A89B0A7E-9642-47A3-A039-C02F152FE93F}" srcOrd="18" destOrd="0" presId="urn:microsoft.com/office/officeart/2005/8/layout/cycle8"/>
    <dgm:cxn modelId="{C9C0210D-28A6-45EA-ACBB-5608CE4ECF10}" type="presParOf" srcId="{776D5453-FB43-41B8-A058-1D7AD473997C}" destId="{9D3171D2-A848-4390-9D76-8D44AEE6A570}" srcOrd="19" destOrd="0" presId="urn:microsoft.com/office/officeart/2005/8/layout/cycle8"/>
    <dgm:cxn modelId="{FAAD17F8-0796-4243-BB94-26D4461F8426}" type="presParOf" srcId="{776D5453-FB43-41B8-A058-1D7AD473997C}" destId="{27E22FFB-9247-4006-9E98-56479BD7F124}" srcOrd="20" destOrd="0" presId="urn:microsoft.com/office/officeart/2005/8/layout/cycle8"/>
    <dgm:cxn modelId="{B2FFC338-E0C1-42B4-BA20-EFB24EA63356}" type="presParOf" srcId="{776D5453-FB43-41B8-A058-1D7AD473997C}" destId="{27C5896F-064C-433B-9A88-02FC9CB8CC27}" srcOrd="21" destOrd="0" presId="urn:microsoft.com/office/officeart/2005/8/layout/cycle8"/>
    <dgm:cxn modelId="{6FD0DC32-FDBE-40FF-B95D-89EC06934B99}" type="presParOf" srcId="{776D5453-FB43-41B8-A058-1D7AD473997C}" destId="{8C3F2A28-6A31-4560-99C8-89263B5DAACD}" srcOrd="22" destOrd="0" presId="urn:microsoft.com/office/officeart/2005/8/layout/cycle8"/>
    <dgm:cxn modelId="{8B2A8C11-1CB7-43A4-A0BC-C9D9428588E2}" type="presParOf" srcId="{776D5453-FB43-41B8-A058-1D7AD473997C}" destId="{E371B37C-689E-4EF1-BF39-BD40D6227933}" srcOrd="23" destOrd="0" presId="urn:microsoft.com/office/officeart/2005/8/layout/cycle8"/>
    <dgm:cxn modelId="{8BFB5BF5-270F-4A2E-9872-83C1F3375B8B}" type="presParOf" srcId="{776D5453-FB43-41B8-A058-1D7AD473997C}" destId="{187CADEC-364E-4742-995A-CA0FF96C1376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0E5E1C-876D-4C20-BA77-00E1A4CEF4A7}">
      <dsp:nvSpPr>
        <dsp:cNvPr id="0" name=""/>
        <dsp:cNvSpPr/>
      </dsp:nvSpPr>
      <dsp:spPr>
        <a:xfrm>
          <a:off x="3260923" y="736"/>
          <a:ext cx="1486792" cy="96641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>
              <a:solidFill>
                <a:schemeClr val="tx1"/>
              </a:solidFill>
            </a:rPr>
            <a:t>IMD2, </a:t>
          </a:r>
          <a:r>
            <a:rPr lang="hu-HU" sz="2000" b="1" kern="1200" dirty="0" err="1" smtClean="0">
              <a:solidFill>
                <a:schemeClr val="tx1"/>
              </a:solidFill>
            </a:rPr>
            <a:t>PRIIPs</a:t>
          </a:r>
          <a:r>
            <a:rPr lang="hu-HU" sz="2000" b="1" kern="1200" dirty="0" smtClean="0">
              <a:solidFill>
                <a:schemeClr val="tx1"/>
              </a:solidFill>
            </a:rPr>
            <a:t>, MiFID2</a:t>
          </a:r>
          <a:endParaRPr lang="hu-HU" sz="2000" b="1" kern="1200" dirty="0">
            <a:solidFill>
              <a:schemeClr val="tx1"/>
            </a:solidFill>
          </a:endParaRPr>
        </a:p>
      </dsp:txBody>
      <dsp:txXfrm>
        <a:off x="3260923" y="736"/>
        <a:ext cx="1486792" cy="966415"/>
      </dsp:txXfrm>
    </dsp:sp>
    <dsp:sp modelId="{80D3F240-76B8-45F5-9B55-08DB45DF2AC9}">
      <dsp:nvSpPr>
        <dsp:cNvPr id="0" name=""/>
        <dsp:cNvSpPr/>
      </dsp:nvSpPr>
      <dsp:spPr>
        <a:xfrm>
          <a:off x="2169610" y="521264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589384" y="115521"/>
              </a:moveTo>
              <a:arcTo wR="1931434" hR="1931434" stAng="17395003" swAng="2125839"/>
            </a:path>
          </a:pathLst>
        </a:custGeom>
        <a:noFill/>
        <a:ln w="254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17AE2A-4F8C-4D1E-8F92-DB458B10C985}">
      <dsp:nvSpPr>
        <dsp:cNvPr id="0" name=""/>
        <dsp:cNvSpPr/>
      </dsp:nvSpPr>
      <dsp:spPr>
        <a:xfrm>
          <a:off x="4949470" y="1364364"/>
          <a:ext cx="1928712" cy="966415"/>
        </a:xfrm>
        <a:prstGeom prst="round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accent6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>
              <a:solidFill>
                <a:schemeClr val="tx1"/>
              </a:solidFill>
            </a:rPr>
            <a:t>Új Polgári</a:t>
          </a:r>
          <a:br>
            <a:rPr lang="hu-HU" sz="2000" b="1" kern="1200" dirty="0" smtClean="0">
              <a:solidFill>
                <a:schemeClr val="tx1"/>
              </a:solidFill>
            </a:rPr>
          </a:br>
          <a:r>
            <a:rPr lang="hu-HU" sz="2000" b="1" kern="1200" dirty="0" smtClean="0">
              <a:solidFill>
                <a:schemeClr val="tx1"/>
              </a:solidFill>
            </a:rPr>
            <a:t>Törvénykönyv</a:t>
          </a:r>
          <a:endParaRPr lang="hu-HU" sz="2000" b="1" kern="1200" dirty="0">
            <a:solidFill>
              <a:schemeClr val="tx1"/>
            </a:solidFill>
          </a:endParaRPr>
        </a:p>
      </dsp:txBody>
      <dsp:txXfrm>
        <a:off x="4949470" y="1364364"/>
        <a:ext cx="1928712" cy="966415"/>
      </dsp:txXfrm>
    </dsp:sp>
    <dsp:sp modelId="{98BFDE8C-7A29-4EBC-AC9D-42A460204AAB}">
      <dsp:nvSpPr>
        <dsp:cNvPr id="0" name=""/>
        <dsp:cNvSpPr/>
      </dsp:nvSpPr>
      <dsp:spPr>
        <a:xfrm>
          <a:off x="2131794" y="401298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862840" y="1941752"/>
              </a:moveTo>
              <a:arcTo wR="1931434" hR="1931434" stAng="21618366" swAng="2178979"/>
            </a:path>
          </a:pathLst>
        </a:custGeom>
        <a:noFill/>
        <a:ln w="25400" cap="flat" cmpd="thickThin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D9DAE8-D364-4A7D-A457-BCE634D100D0}">
      <dsp:nvSpPr>
        <dsp:cNvPr id="0" name=""/>
        <dsp:cNvSpPr/>
      </dsp:nvSpPr>
      <dsp:spPr>
        <a:xfrm>
          <a:off x="4396192" y="3494733"/>
          <a:ext cx="1486792" cy="966415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>
              <a:solidFill>
                <a:schemeClr val="tx1"/>
              </a:solidFill>
            </a:rPr>
            <a:t>FATCA</a:t>
          </a:r>
          <a:endParaRPr lang="hu-HU" sz="2000" b="1" kern="1200" dirty="0">
            <a:solidFill>
              <a:schemeClr val="tx1"/>
            </a:solidFill>
          </a:endParaRPr>
        </a:p>
      </dsp:txBody>
      <dsp:txXfrm>
        <a:off x="4396192" y="3494733"/>
        <a:ext cx="1486792" cy="966415"/>
      </dsp:txXfrm>
    </dsp:sp>
    <dsp:sp modelId="{95D0DBEA-A765-428D-BFAD-47D918C7C309}">
      <dsp:nvSpPr>
        <dsp:cNvPr id="0" name=""/>
        <dsp:cNvSpPr/>
      </dsp:nvSpPr>
      <dsp:spPr>
        <a:xfrm>
          <a:off x="2072886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317039" y="3823984"/>
              </a:moveTo>
              <a:arcTo wR="1931434" hR="1931434" stAng="4709020" swAng="1121179"/>
            </a:path>
          </a:pathLst>
        </a:custGeom>
        <a:noFill/>
        <a:ln w="25400" cap="flat" cmpd="thickThin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46039A-1EBB-48F3-B49F-1E27ABEBFA99}">
      <dsp:nvSpPr>
        <dsp:cNvPr id="0" name=""/>
        <dsp:cNvSpPr/>
      </dsp:nvSpPr>
      <dsp:spPr>
        <a:xfrm>
          <a:off x="1981198" y="3494733"/>
          <a:ext cx="1775706" cy="966415"/>
        </a:xfrm>
        <a:prstGeom prst="round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>
              <a:solidFill>
                <a:schemeClr val="tx1"/>
              </a:solidFill>
            </a:rPr>
            <a:t>Bit </a:t>
          </a:r>
          <a:br>
            <a:rPr lang="hu-HU" sz="2000" b="1" kern="1200" dirty="0" smtClean="0">
              <a:solidFill>
                <a:schemeClr val="tx1"/>
              </a:solidFill>
            </a:rPr>
          </a:br>
          <a:r>
            <a:rPr lang="hu-HU" sz="2000" b="1" kern="1200" dirty="0" smtClean="0">
              <a:solidFill>
                <a:schemeClr val="tx1"/>
              </a:solidFill>
            </a:rPr>
            <a:t>(2014. júl. 1.)</a:t>
          </a:r>
          <a:endParaRPr lang="hu-HU" sz="2000" b="1" kern="1200" dirty="0">
            <a:solidFill>
              <a:schemeClr val="tx1"/>
            </a:solidFill>
          </a:endParaRPr>
        </a:p>
      </dsp:txBody>
      <dsp:txXfrm>
        <a:off x="1981198" y="3494733"/>
        <a:ext cx="1775706" cy="966415"/>
      </dsp:txXfrm>
    </dsp:sp>
    <dsp:sp modelId="{0CFBEA35-B388-4D64-8793-8C445DCC4080}">
      <dsp:nvSpPr>
        <dsp:cNvPr id="0" name=""/>
        <dsp:cNvSpPr/>
      </dsp:nvSpPr>
      <dsp:spPr>
        <a:xfrm>
          <a:off x="2072886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22859" y="3000510"/>
              </a:moveTo>
              <a:arcTo wR="1931434" hR="1931434" stAng="8783493" swAng="2196873"/>
            </a:path>
          </a:pathLst>
        </a:custGeom>
        <a:noFill/>
        <a:ln w="254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042F24-2884-4EC2-97F8-9A6B10E6BD46}">
      <dsp:nvSpPr>
        <dsp:cNvPr id="0" name=""/>
        <dsp:cNvSpPr/>
      </dsp:nvSpPr>
      <dsp:spPr>
        <a:xfrm>
          <a:off x="1424020" y="1335324"/>
          <a:ext cx="1486792" cy="966415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>
              <a:solidFill>
                <a:schemeClr val="tx1"/>
              </a:solidFill>
            </a:rPr>
            <a:t>Szolvencia</a:t>
          </a:r>
          <a:r>
            <a:rPr lang="hu-HU" sz="2000" b="1" kern="1200" dirty="0" smtClean="0">
              <a:solidFill>
                <a:schemeClr val="tx1"/>
              </a:solidFill>
            </a:rPr>
            <a:t> II. </a:t>
          </a:r>
          <a:endParaRPr lang="hu-HU" sz="2000" b="1" kern="1200" dirty="0">
            <a:solidFill>
              <a:schemeClr val="tx1"/>
            </a:solidFill>
          </a:endParaRPr>
        </a:p>
      </dsp:txBody>
      <dsp:txXfrm>
        <a:off x="1424020" y="1335324"/>
        <a:ext cx="1486792" cy="966415"/>
      </dsp:txXfrm>
    </dsp:sp>
    <dsp:sp modelId="{9A89C3C2-53A9-4378-A29C-B187E0AA3F80}">
      <dsp:nvSpPr>
        <dsp:cNvPr id="0" name=""/>
        <dsp:cNvSpPr/>
      </dsp:nvSpPr>
      <dsp:spPr>
        <a:xfrm>
          <a:off x="2072886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36435" y="842205"/>
              </a:moveTo>
              <a:arcTo wR="1931434" hR="1931434" stAng="12859756" swAng="1962280"/>
            </a:path>
          </a:pathLst>
        </a:custGeom>
        <a:noFill/>
        <a:ln w="254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05F2E-81A5-44D5-9520-6B747F9A51A1}" type="datetimeFigureOut">
              <a:rPr lang="hu-HU" smtClean="0"/>
              <a:pPr/>
              <a:t>2014.11.06.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BDDD5-393C-490F-97AE-A19CBBFD6D88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FB8670-C319-4629-8404-4C38EF97F65E}" type="datetimeFigureOut">
              <a:rPr lang="hu-HU"/>
              <a:pPr>
                <a:defRPr/>
              </a:pPr>
              <a:t>2014.11.06.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E151B6E-1031-4278-BC31-326ADEC09E4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51B6E-1031-4278-BC31-326ADEC09E48}" type="slidenum">
              <a:rPr lang="hu-HU" smtClean="0"/>
              <a:pPr>
                <a:defRPr/>
              </a:pPr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 smtClean="0"/>
              <a:t>Refereciarendszer</a:t>
            </a:r>
            <a:r>
              <a:rPr lang="hu-HU" dirty="0" smtClean="0"/>
              <a:t>:</a:t>
            </a:r>
            <a:br>
              <a:rPr lang="hu-HU" dirty="0" smtClean="0"/>
            </a:b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Önszabályozó rendszer – cél a transzparencia, a jól működő közvetítők működésének támogatása, az esetleges visszaélések kiszűrése –  a transzparens működés az összes tisztességes piaci szereplő érdeke, hiszen ezzel biztosítható, hogy az ügyfelek korrekt, magas színvonalú szolgáltatást kapjanak. A Mabisz mellett a két alkuszszövetség is csatlakozott a kezdeményezéshez!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51B6E-1031-4278-BC31-326ADEC09E48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Ugyan a válság előtti időszakhoz</a:t>
            </a:r>
            <a:r>
              <a:rPr lang="hu-HU" baseline="0" dirty="0" smtClean="0"/>
              <a:t> képest jelentősen csökkent, de ma is k</a:t>
            </a:r>
            <a:r>
              <a:rPr lang="hu-HU" dirty="0" smtClean="0"/>
              <a:t>özel 30.000 biztosításközvetítő, kb. fele-fele arányban függő</a:t>
            </a:r>
            <a:r>
              <a:rPr lang="hu-HU" baseline="0" dirty="0" smtClean="0"/>
              <a:t> és független közvetítő.</a:t>
            </a:r>
          </a:p>
          <a:p>
            <a:endParaRPr lang="hu-HU" baseline="0" dirty="0" smtClean="0"/>
          </a:p>
          <a:p>
            <a:endParaRPr lang="hu-HU" baseline="0" dirty="0" smtClean="0"/>
          </a:p>
          <a:p>
            <a:r>
              <a:rPr lang="hu-HU" baseline="0" dirty="0" smtClean="0"/>
              <a:t>Kisebb-nagyobb ágazatok, ahol látszanak biztató jelek: baleset és egészségbiztosítások, felelősségbiztosítások, nyugdíjbiztosítások, segítségnyújtási (</a:t>
            </a:r>
            <a:r>
              <a:rPr lang="hu-HU" baseline="0" dirty="0" err="1" smtClean="0"/>
              <a:t>assistance</a:t>
            </a:r>
            <a:r>
              <a:rPr lang="hu-HU" baseline="0" dirty="0" smtClean="0"/>
              <a:t> szolgáltatások)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51B6E-1031-4278-BC31-326ADEC09E48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ÉB összességében stagnált (232-231),</a:t>
            </a:r>
            <a:r>
              <a:rPr lang="hu-HU" baseline="0" dirty="0" smtClean="0"/>
              <a:t> a nem élet kis mértéken nőtt (197-204)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51B6E-1031-4278-BC31-326ADEC09E48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legfontosabb</a:t>
            </a:r>
            <a:r>
              <a:rPr lang="hu-HU" baseline="0" dirty="0" smtClean="0"/>
              <a:t> üzenet (zöld és kék): a folyamatos díjas biztosítások korábbi években tapasztalt csökkenése megállt!</a:t>
            </a:r>
          </a:p>
          <a:p>
            <a:r>
              <a:rPr lang="hu-HU" baseline="0" dirty="0" smtClean="0"/>
              <a:t>Mind a hagyományos, mind a UL szegmensben nőtt a díjbevétel. Egy erős év végével – amire reálisan számíthatunk – talán újra elmondhatjuk év végén, hogy sikerült nőne ebben a szegmensben.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51B6E-1031-4278-BC31-326ADEC09E48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Casco</a:t>
            </a:r>
            <a:r>
              <a:rPr lang="hu-HU" baseline="0" dirty="0" smtClean="0"/>
              <a:t> piac az első félévben még gyengélkedett, de az új autó értékesítések felfutásának eredményképpen az év második részében már kisebb növekedést várunk. </a:t>
            </a:r>
            <a:br>
              <a:rPr lang="hu-HU" baseline="0" dirty="0" smtClean="0"/>
            </a:br>
            <a:r>
              <a:rPr lang="hu-HU" baseline="0" dirty="0" smtClean="0"/>
              <a:t>A </a:t>
            </a:r>
            <a:r>
              <a:rPr lang="hu-HU" baseline="0" dirty="0" err="1" smtClean="0"/>
              <a:t>Kgfb-piacon</a:t>
            </a:r>
            <a:r>
              <a:rPr lang="hu-HU" baseline="0" dirty="0" smtClean="0"/>
              <a:t> úgy tűnik, hogy a tavalyi évben valóban elérte a piac összesített díjbevétele a gödör alját, ennek hatása már jól látszott a Q2-es számokban.  Túl jól is. Mivel az éves díjfizetések aránya a csökkenő díjakkal </a:t>
            </a:r>
            <a:r>
              <a:rPr lang="hu-HU" baseline="0" dirty="0" err="1" smtClean="0"/>
              <a:t>együttés</a:t>
            </a:r>
            <a:r>
              <a:rPr lang="hu-HU" baseline="0" dirty="0" smtClean="0"/>
              <a:t> a kedvezmény-rendszereknek köszönhetően nőtt, az év második felében  ennél kisebb növekedésre számítok. </a:t>
            </a:r>
          </a:p>
          <a:p>
            <a:r>
              <a:rPr lang="hu-HU" baseline="0" dirty="0" smtClean="0"/>
              <a:t>Vagyon és egyéb biztosítások együtt kis mértékű növekedést tudott felmutatni – amint láttuk, közel 3%-ot nőtt.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51B6E-1031-4278-BC31-326ADEC09E48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baseline="0" dirty="0" smtClean="0"/>
              <a:t>A kép vegyes és a mélyben meghúzódó folyamatok alapján azt mondhatjuk, hogy a látszat csal és nem látszik trendforduló.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73EFF3-BADD-4CBD-A206-2DEED52C9A96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Foreign Account Tax Compliance Act </a:t>
            </a:r>
            <a:endParaRPr lang="hu-H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Markets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Financial Instruments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Directive</a:t>
            </a:r>
            <a:endParaRPr lang="hu-H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Insurance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Mediation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Directive</a:t>
            </a:r>
            <a:endParaRPr lang="hu-H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Packaged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retail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Investment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Products</a:t>
            </a:r>
          </a:p>
          <a:p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KID: Key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Document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73EFF3-BADD-4CBD-A206-2DEED52C9A96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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IMD2 irányelv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FOLYAMATBAN </a:t>
            </a:r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biztosításközvetítés, tájékoztatás szabályait rögzíti, a szöveg véglegezése jelenleg van folyamatban. Külön fejezetet szán a befektetéssel kombinált biztosításoknak (biztosítási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PRIIPs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termékek).</a:t>
            </a:r>
          </a:p>
          <a:p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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MiFID2 irányelv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(IMD1.5) 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ELFOGADOTT </a:t>
            </a:r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Ez a befektetési alapkezelők szabályozása, kompromisszumos megoldásként kerültek részlegesen hatály alá a befektetéssel kombinált biztosítások is annak érdekében, hogy a konfliktuskezelés legfontosabb szabályainak rögzítésével ne kelljen bevárni az IMD2 húzódó véglegezését.</a:t>
            </a:r>
          </a:p>
          <a:p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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PRIIPs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rendelet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ELFOGADOTT </a:t>
            </a:r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rendelet egy tömör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ügyféltájékoztató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sémáját adja meg, ami azt a célt szolgálja, hogy a különböző befektetési termékek összehasonlíthatóak legyenek.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 IMD1.5 és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PRIIPs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végleges szövege viszonylag gyorsan született meg – a lejáró parlamenti mandátum szorításában - ennek megfelelően sok kompromisszumot tartalmaz a korábban megismert szövegváltozatokhoz képest. A jelenleg még mozgásban lévő IMD2-nek tehát több ütközési pontot is rendeznie kell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majd. Mindkét szabály kb. két éves távlatban élesedik, a végrehajtási rendeletek ugyanakkor folyamatosan készülnek, ezekre figyelnie kell a szakmának.</a:t>
            </a:r>
          </a:p>
          <a:p>
            <a:r>
              <a:rPr lang="hu-H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Két FONTOS észrevétel</a:t>
            </a:r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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	A 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három szabály alkalmazása összeér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egymást átfedi, különösen a befektetéssel kombinált biztosítások vonatkozásában.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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	Megnőtt a szerepe az ún.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Lámfalussy-féle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döntési eljárásnak, melyet a pénzügyi szektorban alkalmaznak. Ennek lényege, hogy az 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első szinten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hu-H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Tanács + Parlament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csak az 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alapelveket tartalmazó keretjogszabály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születik meg (</a:t>
            </a:r>
            <a:r>
              <a:rPr lang="hu-H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irányelv/rendelet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míg a 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részletszabályokat a második szintű 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végrehajtási rendeletek rögzítik (a </a:t>
            </a:r>
            <a:r>
              <a:rPr lang="hu-H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Bizottságban, ahol a munkát az EIOPA segíti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Ennek célja, hogy elkerüljék, az első szint a szükségesnél mélyebben foglalkozzon a technikai részletekkel. Magába hordja ugyanakkor a 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kockázatot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hogy a második szint az első szint eredeti elvárásait „túlteljesíti”. Ettől kifejezetten tart az európai biztosítási szakma.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■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MiFID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(</a:t>
            </a:r>
            <a:r>
              <a:rPr lang="hu-H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kvázi IMD 1.5)</a:t>
            </a:r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 E N E T R E N D</a:t>
            </a:r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szabályozási szint</a:t>
            </a:r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szabályozási szint</a:t>
            </a:r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2014. június</a:t>
            </a:r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IMD-t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módosító irányelv (MiFID2) kihirdetése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Kihirdetés + 7 hónap</a:t>
            </a:r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 EIOPA technikai útmutatásának kibocsátása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(érdekkonfliktus kezelésére)</a:t>
            </a:r>
          </a:p>
          <a:p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Kihirdetés + 12 hónap</a:t>
            </a:r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végrehajtási rendelet előkészítése az EIOPA anyag alapján</a:t>
            </a:r>
          </a:p>
          <a:p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2016. június</a:t>
            </a:r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tagországi átültetés határideje</a:t>
            </a:r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 IMD revíziója (IMD2) egy ideje húzódik, ezért átmeneti megoldásként az amúgy is kézben lévő MiFID2 revízió segítségével módosították a jelenleg hatályos IMD szabályozást. A cél az volt, hogy a legszükségesebbnek tartott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MiFID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szabályokat mielőbb átvigyék a befektetési típusú életbiztosításokra. A kompromisszumos technikai megoldás az, hogy a 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MiFID2 érdekkonfliktusok kezelésére vonatkozó szabályait betették az IMD irányelvbe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azokat kizárólag a befektetéssel kombinált életbiztosításokra érvényesítve. Az igazán konfliktusos kérdésekhez egyelőre azonban még nem nyúltak, ezek az IMD2-re maradnak (jutaléktranszparencia, jutaléktiltás).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 elfogadott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MiFID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szabályok ugyanakkor csak általános alapelveket fogalmaznak meg, és több estben kifejezetten a befektetési alapok logikájára szabottak, így azokat a 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másodikszintű végrehajtási rendeleteknek kell tartalommal kitölteniük.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■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PRIIPs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rendelet (</a:t>
            </a:r>
            <a:r>
              <a:rPr lang="hu-HU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Packaged</a:t>
            </a:r>
            <a:r>
              <a:rPr lang="hu-H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Retail</a:t>
            </a:r>
            <a:r>
              <a:rPr lang="hu-H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Investment</a:t>
            </a:r>
            <a:r>
              <a:rPr lang="hu-H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hu-HU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Insurance</a:t>
            </a:r>
            <a:r>
              <a:rPr lang="hu-H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Products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 E N E T R E N D</a:t>
            </a:r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szabályozási szint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szabályozási szint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2014 november/december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rendelet várható hivatalos publikálása, életbe lépése (még nem alkalmazási határidő)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2014. november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EOPA konzultációs anyag megjelenése (technikai standardok előzetese: költségbemutatás, kockázatjelzés)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2015. június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EIOPA konzultáció a technikai standardok tervezetéről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2015. december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EIOPA benyújtja a technikai standardok tervezetét a Bizottságnak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2015 végéig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Bizottság fogyasztói teszteket + átfogó hatástanulmányt végez folyamatosan.</a:t>
            </a:r>
          </a:p>
          <a:p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2016. december</a:t>
            </a:r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rendelet alkalmazási határideje</a:t>
            </a:r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2017. decemberig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Végrehajtási rendeletek bizottsági elfogadása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2018. december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rendelet tervezett felülvizsgálata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PRIIPs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rendelet alapszövege április elején került elfogadásra. A rendeleti formából adóan ezt nem szükséges átültetni a nemzeti szabályozásba. A tagországi nyelvekre történő lefordítás jelenleg van folyamatban, a kihirdetésre ennek befejeződésével kerül sor.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szabályozás lényegében egy 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rövid, ügyféldokumentum standard formáját rögzíti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ami a befektetési termék legfontosabb tulajdonságait foglalja össze (költség, kockázat, hozamkilátás stb.). Ez az ún. KID dokumentum (</a:t>
            </a:r>
            <a:r>
              <a:rPr lang="hu-H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 </a:t>
            </a:r>
            <a:r>
              <a:rPr lang="hu-H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</a:t>
            </a:r>
            <a:r>
              <a:rPr lang="hu-H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Document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Elsődleges cél a kiemelt információk közlése az ügyfél részére, és egyben az összehasonlíthatóság biztosítása a befektetési termékek között.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 ördög szokás szerint most is a részletekben van, milyen tartalommal kell kitölteni a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PRIIPs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rendelet által meghatározott KID főcímeket. Az 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EIOPA ill. az egyesült ESA Bizottságok felhatalmazást kaptak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arra, hogy kidolgozzák az alábbi két bemutatandó pont technikai standardjait:</a:t>
            </a:r>
          </a:p>
          <a:p>
            <a:pPr lvl="0"/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költségek kalkulációjának/bemutatásának módja, aggregát költségmutató</a:t>
            </a:r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termékbe foglalt kockázatok jelzése.</a:t>
            </a:r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Hiába ismert már a rendelet szövege tehát, a részletszabályok kidolgozásáig a tagországok érintett szektorai csak lélekben tudnak készülni a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PRIIPs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szabályok alkalmazására. A fenti táblázat menetrendjéből ugyanakkor kiolvasható, hogy 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kb. egy év múlva ilyenkor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már jó eséllyel tudni fogjuk, hogy milyen logikájú költség- ill. kockázatmutató kerül EU-szinten bevezetésre, mivel akkorra kell a felügyeleti bizottságoknak (EIOPA) benyújtani a technikai standardok tervezetét a Bizottságnak, ami már csak egy verziót fog tartalmazni. (Szemben a korábbi több opcióval, amiket az előzetesen konzultációkon megfuttatnak.)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TKM-nek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KID-nél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elvárt 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összesített költségmutatónál lehet jelentősége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szolgálhat-e kiinduló modellként a közös európai gondolkodáshoz. Tudomásunk szerint unikális helyzetben van Magyarország, miszerint mások nem rendelkeznek 5 éves gyakorlati tapasztalattal egy TKM szerű komplex mutató működtetésében.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■ IMD2</a:t>
            </a:r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 E N E T R E N D</a:t>
            </a:r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Parlament</a:t>
            </a:r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Tanács</a:t>
            </a:r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parlamenti szövegváltozatot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2014. elején elfogadták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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COREPER ülés november 5-én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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ECON ülés november 7-én</a:t>
            </a:r>
          </a:p>
          <a:p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Trialógok</a:t>
            </a:r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Amennyiben a november 7-i ECON ülésen a szöveg általános elfogadásra kerül (ez még most kérdés), akkor a Bizottság vezetésével novemberben indul meg a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trialóg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szakasz, melynek célja a Parlament és a Tanács szövegváltozatának „összebékítése”, és ezzel a végleges szöveg rögzítése.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Új elemek lesznek a korábbi szabályozáshoz képest.</a:t>
            </a:r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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	A </a:t>
            </a:r>
            <a:r>
              <a:rPr lang="hu-H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hatály kiterjesztésre kerül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biztosítói közvetlen eladásokra, díj-összehasonlító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weboldakra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és arányos mértékben az eddig még a hatály alól kimaradó piaci szereplőkre is (ld. utazási irodák).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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	Az </a:t>
            </a:r>
            <a:r>
              <a:rPr lang="hu-H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érdekkonfliktus kezelésére új szabályok 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lesznek, melyek közül a legfontosabb a javadalmazás kötelező feltárása. A javadalmazást teljes körűen kell értelmezni, beleértve a céljutalékok és fenntartási jutalékok rendszerét, valamint a nem pénzben fizetett juttatásokat is. Bevonásra kerül továbbá a biztosítós alkalmazott mozgó bére is, melynek célja, hogy a közvetlen biztosítói eladások ne kerüljenek előnyösebb helyzetbe.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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	</a:t>
            </a:r>
            <a:r>
              <a:rPr lang="hu-H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Befektetési termékeknél további szigorodó szabályok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vannak a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MiFID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logika mentén, melyek érintik az eladási folyamatot, a konfliktuskezelést. Ügyfél-kategóriák bevezetése, ill. ezekhez igazított eladási szabályok lesznek.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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	Új, </a:t>
            </a:r>
            <a:r>
              <a:rPr lang="hu-H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szigorodó szabályok a kereszteladásra. </a:t>
            </a:r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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Hatékony, arányos és a tagállamok között jobban harmonizált </a:t>
            </a:r>
            <a:r>
              <a:rPr lang="hu-H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szankciórendszer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bevezetése.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Egyelőre még függőben lévő kérdések</a:t>
            </a:r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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Melyek lesznek a jutalékfeltárásra vonatkozó pontos elvárások (csak tény, típus és számítási mód vagy pontos összeg is)?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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Milyen korlátozásokkal fogadhat el független közvetítő javadalmazást harmadik féltől? (Ez a bizonyos 24. cikk, ami kapcsán most lobbizunk az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Insurance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Europe kérésére.)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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Megtiltásra kerül-e az „árukapcsolás” (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tying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)?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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Lesz-e egyértelműen definiált lehetőség a tanácsadás nélküli eladásra (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execution only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)?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Hogyan került szabályozásra a közvetítők továbbképzési elvárása? (Minőségorientált szabályozás lesz vagy a minimum óraszámokat rögzítik.)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51B6E-1031-4278-BC31-326ADEC09E48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51B6E-1031-4278-BC31-326ADEC09E48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BFD81-9866-430D-9476-FCE29D9149AF}" type="datetimeFigureOut">
              <a:rPr lang="hu-HU" smtClean="0"/>
              <a:pPr>
                <a:defRPr/>
              </a:pPr>
              <a:t>2014.11.06.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64EB8-0356-4623-94AD-88205D725DD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C5D47-787D-4AC7-AD54-85B0E3F52FB4}" type="datetimeFigureOut">
              <a:rPr lang="hu-HU" smtClean="0"/>
              <a:pPr>
                <a:defRPr/>
              </a:pPr>
              <a:t>2014.11.06.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DEA13-1F27-4365-B91C-1E3F0F0AB33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12049-9956-4F31-93DC-629EFB7843BA}" type="datetimeFigureOut">
              <a:rPr lang="hu-HU" smtClean="0"/>
              <a:pPr>
                <a:defRPr/>
              </a:pPr>
              <a:t>2014.11.06.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9AC2C-4741-4622-86AD-B6509CB8E44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08917-8C51-4C68-AFC2-E879E971B83D}" type="datetimeFigureOut">
              <a:rPr lang="hu-HU" smtClean="0"/>
              <a:pPr>
                <a:defRPr/>
              </a:pPr>
              <a:t>2014.11.06.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6938B-B1E5-4B39-8638-C9DB03A0A42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D2B4C-E286-4732-863F-8B3E631A41A1}" type="datetimeFigureOut">
              <a:rPr lang="hu-HU" smtClean="0"/>
              <a:pPr>
                <a:defRPr/>
              </a:pPr>
              <a:t>2014.11.06.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6489E-4161-4B9D-A74E-0B8D3D0C539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4F770-B35A-4295-9814-DF3CD9CA7AA4}" type="datetimeFigureOut">
              <a:rPr lang="hu-HU" smtClean="0"/>
              <a:pPr>
                <a:defRPr/>
              </a:pPr>
              <a:t>2014.11.06.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6B499-F4B8-4FAF-B8EA-C6D0C8462C7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081D6-9D74-48AE-8146-678DBAC6FF65}" type="datetimeFigureOut">
              <a:rPr lang="hu-HU" smtClean="0"/>
              <a:pPr>
                <a:defRPr/>
              </a:pPr>
              <a:t>2014.11.06.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8ED01-C586-42BE-821A-C56CC19A58E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CBFAF-870D-488D-AED1-787D222A15AA}" type="datetimeFigureOut">
              <a:rPr lang="hu-HU" smtClean="0"/>
              <a:pPr>
                <a:defRPr/>
              </a:pPr>
              <a:t>2014.11.06.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A1850-CE9A-4A1F-A65E-B2871ECA3FC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013CB-36E3-48A9-9926-8DA87FCED7C1}" type="datetimeFigureOut">
              <a:rPr lang="hu-HU" smtClean="0"/>
              <a:pPr>
                <a:defRPr/>
              </a:pPr>
              <a:t>2014.11.06.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432FE-9CC0-43F3-8308-9B351C3FC14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CC0B6-8B7D-49B1-969E-83E28719B0A7}" type="datetimeFigureOut">
              <a:rPr lang="hu-HU" smtClean="0"/>
              <a:pPr>
                <a:defRPr/>
              </a:pPr>
              <a:t>2014.11.06.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6BE07-A18B-4CDC-AC7C-5C9FA17416D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B9F75-4986-4ECF-B730-84D47798F531}" type="datetimeFigureOut">
              <a:rPr lang="hu-HU" smtClean="0"/>
              <a:pPr>
                <a:defRPr/>
              </a:pPr>
              <a:t>2014.11.06.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61A31-7F69-4BCD-A6A3-DCEAF31E81D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87E6D1-E50D-438A-9797-A4F5641E8D18}" type="datetimeFigureOut">
              <a:rPr lang="hu-HU" smtClean="0"/>
              <a:pPr>
                <a:defRPr/>
              </a:pPr>
              <a:t>2014.11.06.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3F97BE-C731-42D6-84B2-EEA01F9EB71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hyperlink" Target="http://www.likvidace-vozidel-plzen.cz/postup-likvidace/" TargetMode="External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9.jpeg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biztositasiszemle.hu/biztositas_es_kockaza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kepek.4ever.eu/szerelem/szivecskek/szivecske-16529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kepek.4ever.eu/szerelem/szivecskek/i-love-you-165295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ím 1"/>
          <p:cNvSpPr>
            <a:spLocks noGrp="1"/>
          </p:cNvSpPr>
          <p:nvPr>
            <p:ph type="ctrTitle"/>
          </p:nvPr>
        </p:nvSpPr>
        <p:spPr>
          <a:xfrm>
            <a:off x="688032" y="1124744"/>
            <a:ext cx="7772400" cy="1470025"/>
          </a:xfrm>
        </p:spPr>
        <p:txBody>
          <a:bodyPr/>
          <a:lstStyle/>
          <a:p>
            <a:r>
              <a:rPr lang="hu-HU" sz="4000" b="1" dirty="0" smtClean="0"/>
              <a:t/>
            </a:r>
            <a:br>
              <a:rPr lang="hu-HU" sz="4000" b="1" dirty="0" smtClean="0"/>
            </a:br>
            <a:r>
              <a:rPr lang="hu-HU" sz="4000" b="1" dirty="0" smtClean="0"/>
              <a:t/>
            </a:r>
            <a:br>
              <a:rPr lang="hu-HU" sz="4000" b="1" dirty="0" smtClean="0"/>
            </a:br>
            <a:r>
              <a:rPr lang="hu-HU" sz="4000" b="1" dirty="0" smtClean="0"/>
              <a:t/>
            </a:r>
            <a:br>
              <a:rPr lang="hu-HU" sz="4000" b="1" dirty="0" smtClean="0"/>
            </a:br>
            <a:r>
              <a:rPr lang="hu-HU" sz="4000" b="1" dirty="0" smtClean="0"/>
              <a:t>A magyar biztosítási piac helyzete</a:t>
            </a:r>
            <a:br>
              <a:rPr lang="hu-HU" sz="4000" b="1" dirty="0" smtClean="0"/>
            </a:br>
            <a:r>
              <a:rPr lang="hu-HU" sz="4000" b="1" dirty="0" smtClean="0"/>
              <a:t/>
            </a:r>
            <a:br>
              <a:rPr lang="hu-HU" sz="4000" b="1" dirty="0" smtClean="0"/>
            </a:br>
            <a:r>
              <a:rPr lang="hu-HU" sz="2800" b="1" dirty="0" smtClean="0"/>
              <a:t>Pandurics Anett</a:t>
            </a:r>
            <a:r>
              <a:rPr lang="hu-HU" sz="4000" b="1" dirty="0" smtClean="0"/>
              <a:t/>
            </a:r>
            <a:br>
              <a:rPr lang="hu-HU" sz="4000" b="1" dirty="0" smtClean="0"/>
            </a:br>
            <a:r>
              <a:rPr lang="hu-HU" sz="2000" dirty="0" smtClean="0"/>
              <a:t>MABISZ Konferencia </a:t>
            </a:r>
            <a:br>
              <a:rPr lang="hu-HU" sz="2000" dirty="0" smtClean="0"/>
            </a:br>
            <a:r>
              <a:rPr lang="hu-HU" sz="2000" dirty="0" smtClean="0"/>
              <a:t>2014.  november 6. </a:t>
            </a:r>
            <a:br>
              <a:rPr lang="hu-HU" sz="2000" dirty="0" smtClean="0"/>
            </a:br>
            <a:r>
              <a:rPr lang="hu-HU" sz="2000" dirty="0" smtClean="0"/>
              <a:t>Budapest </a:t>
            </a:r>
            <a:r>
              <a:rPr lang="hu-HU" sz="2000" dirty="0" err="1" smtClean="0"/>
              <a:t>Corinthia</a:t>
            </a:r>
            <a:r>
              <a:rPr lang="hu-HU" sz="2000" dirty="0" smtClean="0"/>
              <a:t> Hotel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196962" y="4509120"/>
            <a:ext cx="4750076" cy="1800200"/>
          </a:xfrm>
          <a:prstGeom prst="rect">
            <a:avLst/>
          </a:prstGeom>
          <a:effectLst>
            <a:reflection stA="10000" endPos="50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encrypted-tbn2.gstatic.com/images?q=tbn:ANd9GcTAXz3_zmepIg8LKJIr0vETbPt_str6cboEccXV6IrEV_qY9di_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5319464"/>
            <a:ext cx="1502296" cy="1502296"/>
          </a:xfrm>
          <a:prstGeom prst="rect">
            <a:avLst/>
          </a:prstGeom>
          <a:noFill/>
        </p:spPr>
      </p:pic>
      <p:pic>
        <p:nvPicPr>
          <p:cNvPr id="8" name="Picture 2" descr="https://encrypted-tbn2.gstatic.com/images?q=tbn:ANd9GcTAXz3_zmepIg8LKJIr0vETbPt_str6cboEccXV6IrEV_qY9di_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284984"/>
            <a:ext cx="1502296" cy="1502296"/>
          </a:xfrm>
          <a:prstGeom prst="rect">
            <a:avLst/>
          </a:prstGeom>
          <a:noFill/>
        </p:spPr>
      </p:pic>
      <p:pic>
        <p:nvPicPr>
          <p:cNvPr id="17410" name="Picture 2" descr="https://encrypted-tbn2.gstatic.com/images?q=tbn:ANd9GcTAXz3_zmepIg8LKJIr0vETbPt_str6cboEccXV6IrEV_qY9di_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8016" y="5167064"/>
            <a:ext cx="1502296" cy="1502296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2185"/>
            <a:ext cx="8229600" cy="57653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hu-HU" sz="3200" b="1" dirty="0" smtClean="0"/>
              <a:t>A szakmát érintő szabályozási kérdések</a:t>
            </a:r>
            <a:endParaRPr lang="hu-HU" sz="3200" b="1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Jobbra nyíl 4"/>
          <p:cNvSpPr/>
          <p:nvPr/>
        </p:nvSpPr>
        <p:spPr>
          <a:xfrm>
            <a:off x="5471885" y="1712686"/>
            <a:ext cx="595086" cy="478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Lekerekített téglalap 5"/>
          <p:cNvSpPr/>
          <p:nvPr/>
        </p:nvSpPr>
        <p:spPr>
          <a:xfrm>
            <a:off x="6212116" y="1567549"/>
            <a:ext cx="1219200" cy="6821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IMD 1.5</a:t>
            </a:r>
            <a:endParaRPr lang="hu-H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hu-HU" sz="3200" b="1" dirty="0" smtClean="0"/>
              <a:t>A biztosítókat érintő EU-szabályok státusza 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28596" y="1268760"/>
            <a:ext cx="3423324" cy="4867709"/>
          </a:xfrm>
          <a:solidFill>
            <a:srgbClr val="6699FF"/>
          </a:solidFill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  <a:buNone/>
            </a:pPr>
            <a:endParaRPr lang="hu-HU" b="1" dirty="0" smtClean="0">
              <a:solidFill>
                <a:schemeClr val="lt1"/>
              </a:solidFill>
            </a:endParaRPr>
          </a:p>
          <a:p>
            <a:pPr algn="ctr">
              <a:spcBef>
                <a:spcPct val="0"/>
              </a:spcBef>
              <a:buNone/>
            </a:pPr>
            <a:r>
              <a:rPr lang="hu-HU" sz="3600" b="1" dirty="0" smtClean="0">
                <a:solidFill>
                  <a:schemeClr val="lt1"/>
                </a:solidFill>
              </a:rPr>
              <a:t>IMD2</a:t>
            </a:r>
          </a:p>
          <a:p>
            <a:pPr algn="ctr">
              <a:spcBef>
                <a:spcPct val="0"/>
              </a:spcBef>
              <a:buNone/>
            </a:pPr>
            <a:endParaRPr lang="hu-HU" b="1" dirty="0" smtClean="0">
              <a:solidFill>
                <a:schemeClr val="lt1"/>
              </a:solidFill>
            </a:endParaRPr>
          </a:p>
          <a:p>
            <a:pPr algn="ctr">
              <a:spcBef>
                <a:spcPct val="0"/>
              </a:spcBef>
              <a:buNone/>
            </a:pPr>
            <a:r>
              <a:rPr lang="hu-HU" b="1" dirty="0" smtClean="0">
                <a:solidFill>
                  <a:schemeClr val="lt1"/>
                </a:solidFill>
              </a:rPr>
              <a:t>Folyamatban. </a:t>
            </a:r>
          </a:p>
          <a:p>
            <a:pPr algn="ctr">
              <a:spcBef>
                <a:spcPct val="0"/>
              </a:spcBef>
              <a:buNone/>
            </a:pPr>
            <a:endParaRPr lang="hu-HU" b="1" dirty="0" smtClean="0">
              <a:solidFill>
                <a:schemeClr val="lt1"/>
              </a:solidFill>
            </a:endParaRPr>
          </a:p>
          <a:p>
            <a:pPr algn="ctr">
              <a:spcBef>
                <a:spcPct val="0"/>
              </a:spcBef>
              <a:buNone/>
            </a:pPr>
            <a:r>
              <a:rPr lang="hu-HU" b="1" dirty="0" smtClean="0">
                <a:solidFill>
                  <a:schemeClr val="lt1"/>
                </a:solidFill>
              </a:rPr>
              <a:t>		</a:t>
            </a:r>
          </a:p>
          <a:p>
            <a:pPr algn="ctr">
              <a:spcBef>
                <a:spcPct val="0"/>
              </a:spcBef>
              <a:buNone/>
            </a:pPr>
            <a:r>
              <a:rPr lang="hu-HU" b="1" dirty="0" smtClean="0">
                <a:solidFill>
                  <a:schemeClr val="lt1"/>
                </a:solidFill>
              </a:rPr>
              <a:t>	 </a:t>
            </a:r>
          </a:p>
          <a:p>
            <a:pPr algn="ctr">
              <a:spcBef>
                <a:spcPct val="0"/>
              </a:spcBef>
            </a:pPr>
            <a:endParaRPr lang="hu-HU" b="1" dirty="0">
              <a:solidFill>
                <a:schemeClr val="lt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995936" y="1266848"/>
            <a:ext cx="4690864" cy="4898456"/>
          </a:xfrm>
          <a:solidFill>
            <a:srgbClr val="6699FF"/>
          </a:solidFill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hu-HU" sz="3600" b="1" dirty="0" smtClean="0">
                <a:solidFill>
                  <a:schemeClr val="lt1"/>
                </a:solidFill>
              </a:rPr>
              <a:t>MiFID2  (IMD1.5)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hu-HU" sz="2000" b="1" dirty="0" smtClean="0">
                <a:solidFill>
                  <a:srgbClr val="FF0000"/>
                </a:solidFill>
                <a:sym typeface="Wingdings"/>
              </a:rPr>
              <a:t>Elfogadva</a:t>
            </a:r>
            <a:r>
              <a:rPr lang="hu-HU" sz="2000" b="1" dirty="0" smtClean="0">
                <a:solidFill>
                  <a:srgbClr val="FF0000"/>
                </a:solidFill>
              </a:rPr>
              <a:t>.  Élesedés 2016-tól</a:t>
            </a:r>
            <a:r>
              <a:rPr lang="hu-HU" sz="2400" b="1" dirty="0" smtClean="0">
                <a:solidFill>
                  <a:srgbClr val="FF0000"/>
                </a:solidFill>
              </a:rPr>
              <a:t>.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endParaRPr lang="hu-HU" sz="1000" b="1" dirty="0" smtClean="0">
              <a:solidFill>
                <a:srgbClr val="FF0000"/>
              </a:solidFill>
            </a:endParaRPr>
          </a:p>
          <a:p>
            <a:pPr marL="342900" lvl="1" indent="-342900" algn="ctr">
              <a:spcBef>
                <a:spcPct val="0"/>
              </a:spcBef>
              <a:buFont typeface="Arial" charset="0"/>
              <a:buNone/>
            </a:pPr>
            <a:r>
              <a:rPr lang="hu-HU" sz="1000" b="1" dirty="0" smtClean="0">
                <a:solidFill>
                  <a:schemeClr val="lt1"/>
                </a:solidFill>
              </a:rPr>
              <a:t/>
            </a:r>
            <a:br>
              <a:rPr lang="hu-HU" sz="1000" b="1" dirty="0" smtClean="0">
                <a:solidFill>
                  <a:schemeClr val="lt1"/>
                </a:solidFill>
              </a:rPr>
            </a:br>
            <a:r>
              <a:rPr lang="hu-HU" sz="3600" b="1" dirty="0" err="1" smtClean="0">
                <a:solidFill>
                  <a:schemeClr val="lt1"/>
                </a:solidFill>
              </a:rPr>
              <a:t>PRIIPs</a:t>
            </a:r>
            <a:r>
              <a:rPr lang="hu-HU" sz="3600" b="1" dirty="0" smtClean="0">
                <a:solidFill>
                  <a:schemeClr val="lt1"/>
                </a:solidFill>
              </a:rPr>
              <a:t> </a:t>
            </a:r>
          </a:p>
          <a:p>
            <a:pPr marL="342900" lvl="1" indent="-342900" algn="ctr">
              <a:spcBef>
                <a:spcPct val="0"/>
              </a:spcBef>
              <a:buFont typeface="Arial" charset="0"/>
              <a:buNone/>
            </a:pPr>
            <a:r>
              <a:rPr lang="hu-HU" sz="2000" b="1" dirty="0" smtClean="0">
                <a:solidFill>
                  <a:srgbClr val="FF0000"/>
                </a:solidFill>
                <a:sym typeface="Wingdings"/>
              </a:rPr>
              <a:t>Elfogadva.  Élesedés 2016-tól.</a:t>
            </a:r>
          </a:p>
          <a:p>
            <a:pPr marL="342900" lvl="1" indent="-342900" algn="ctr">
              <a:spcBef>
                <a:spcPct val="0"/>
              </a:spcBef>
              <a:buFont typeface="Arial" charset="0"/>
              <a:buNone/>
            </a:pPr>
            <a:endParaRPr lang="hu-HU" sz="1000" b="1" dirty="0" smtClean="0">
              <a:solidFill>
                <a:srgbClr val="FF0000"/>
              </a:solidFill>
              <a:sym typeface="Wingdings"/>
            </a:endParaRPr>
          </a:p>
          <a:p>
            <a:pPr marL="342900" lvl="1" indent="-342900" algn="ctr">
              <a:spcBef>
                <a:spcPct val="0"/>
              </a:spcBef>
              <a:buFont typeface="Arial" charset="0"/>
              <a:buNone/>
            </a:pPr>
            <a:r>
              <a:rPr lang="hu-HU" sz="2800" b="1" dirty="0" smtClean="0">
                <a:solidFill>
                  <a:schemeClr val="lt1"/>
                </a:solidFill>
              </a:rPr>
              <a:t>KID dokumentum kihívásai.</a:t>
            </a:r>
            <a:br>
              <a:rPr lang="hu-HU" sz="2800" b="1" dirty="0" smtClean="0">
                <a:solidFill>
                  <a:schemeClr val="lt1"/>
                </a:solidFill>
              </a:rPr>
            </a:br>
            <a:r>
              <a:rPr lang="hu-HU" sz="2800" b="1" dirty="0" smtClean="0">
                <a:solidFill>
                  <a:schemeClr val="lt1"/>
                </a:solidFill>
              </a:rPr>
              <a:t>Lehet modell a TKM?</a:t>
            </a:r>
          </a:p>
          <a:p>
            <a:pPr marL="342900" lvl="1" indent="-342900" algn="ctr">
              <a:spcBef>
                <a:spcPct val="0"/>
              </a:spcBef>
              <a:buFont typeface="Arial" charset="0"/>
              <a:buNone/>
            </a:pPr>
            <a:endParaRPr lang="hu-HU" sz="2800" b="1" dirty="0" smtClean="0">
              <a:solidFill>
                <a:schemeClr val="lt1"/>
              </a:solidFill>
            </a:endParaRPr>
          </a:p>
          <a:p>
            <a:pPr algn="ctr">
              <a:spcBef>
                <a:spcPct val="0"/>
              </a:spcBef>
            </a:pPr>
            <a:endParaRPr lang="hu-HU" b="1" dirty="0" smtClean="0">
              <a:solidFill>
                <a:schemeClr val="lt1"/>
              </a:solidFill>
            </a:endParaRPr>
          </a:p>
          <a:p>
            <a:pPr algn="ctr">
              <a:spcBef>
                <a:spcPct val="0"/>
              </a:spcBef>
              <a:buFont typeface="Arial" charset="0"/>
              <a:buNone/>
            </a:pPr>
            <a:endParaRPr lang="hu-HU" b="1" dirty="0">
              <a:solidFill>
                <a:schemeClr val="lt1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683568" y="5013176"/>
            <a:ext cx="3024336" cy="936104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hu-HU" sz="2400" b="1" dirty="0" smtClean="0"/>
              <a:t>Élet  + Nem-élet biztosítások</a:t>
            </a:r>
          </a:p>
        </p:txBody>
      </p:sp>
      <p:sp>
        <p:nvSpPr>
          <p:cNvPr id="7" name="Téglalap 6"/>
          <p:cNvSpPr/>
          <p:nvPr/>
        </p:nvSpPr>
        <p:spPr>
          <a:xfrm>
            <a:off x="4716016" y="5013176"/>
            <a:ext cx="3429024" cy="936104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hu-HU" sz="2400" b="1" dirty="0" smtClean="0"/>
              <a:t>Biztosítási </a:t>
            </a:r>
            <a:r>
              <a:rPr lang="hu-HU" sz="2400" b="1" dirty="0" err="1" smtClean="0"/>
              <a:t>PRIIPs</a:t>
            </a:r>
            <a:r>
              <a:rPr lang="hu-HU" sz="2400" b="1" dirty="0" smtClean="0"/>
              <a:t> termékek</a:t>
            </a:r>
          </a:p>
        </p:txBody>
      </p:sp>
      <p:sp>
        <p:nvSpPr>
          <p:cNvPr id="9" name="Téglalap 8"/>
          <p:cNvSpPr/>
          <p:nvPr/>
        </p:nvSpPr>
        <p:spPr>
          <a:xfrm>
            <a:off x="8604448" y="0"/>
            <a:ext cx="53955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/>
          <p:cNvGraphicFramePr>
            <a:graphicFrameLocks noGrp="1"/>
          </p:cNvGraphicFramePr>
          <p:nvPr>
            <p:ph idx="1"/>
          </p:nvPr>
        </p:nvGraphicFramePr>
        <p:xfrm>
          <a:off x="2771800" y="404664"/>
          <a:ext cx="612068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323528" y="2420888"/>
            <a:ext cx="2520280" cy="4176464"/>
          </a:xfrm>
        </p:spPr>
        <p:txBody>
          <a:bodyPr/>
          <a:lstStyle/>
          <a:p>
            <a:r>
              <a:rPr lang="hu-HU" sz="2800" b="1" dirty="0" smtClean="0">
                <a:solidFill>
                  <a:srgbClr val="C00000"/>
                </a:solidFill>
              </a:rPr>
              <a:t>Előny</a:t>
            </a:r>
          </a:p>
          <a:p>
            <a:pPr algn="just">
              <a:spcBef>
                <a:spcPts val="0"/>
              </a:spcBef>
            </a:pPr>
            <a:r>
              <a:rPr lang="hu-HU" sz="2800" dirty="0" smtClean="0"/>
              <a:t>Részletek biztosítás-specifikusan dőlnek el.</a:t>
            </a:r>
          </a:p>
          <a:p>
            <a:pPr algn="just"/>
            <a:r>
              <a:rPr lang="hu-HU" sz="2800" b="1" dirty="0" smtClean="0">
                <a:solidFill>
                  <a:srgbClr val="C00000"/>
                </a:solidFill>
              </a:rPr>
              <a:t>Kockázat</a:t>
            </a:r>
          </a:p>
          <a:p>
            <a:pPr>
              <a:spcBef>
                <a:spcPts val="0"/>
              </a:spcBef>
            </a:pPr>
            <a:r>
              <a:rPr lang="hu-HU" sz="2800" dirty="0" smtClean="0"/>
              <a:t>Második szint potenciális „túlteljesítése”.</a:t>
            </a:r>
          </a:p>
          <a:p>
            <a:endParaRPr lang="hu-HU" sz="2800" dirty="0"/>
          </a:p>
        </p:txBody>
      </p:sp>
      <p:sp>
        <p:nvSpPr>
          <p:cNvPr id="6" name="Tartalom helye 2"/>
          <p:cNvSpPr txBox="1">
            <a:spLocks/>
          </p:cNvSpPr>
          <p:nvPr/>
        </p:nvSpPr>
        <p:spPr bwMode="auto">
          <a:xfrm>
            <a:off x="395536" y="404665"/>
            <a:ext cx="2232248" cy="1872208"/>
          </a:xfrm>
          <a:prstGeom prst="rec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hu-H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hu-HU" sz="2800" b="1" dirty="0" smtClean="0"/>
              <a:t>Kétszintű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hu-HU" sz="2800" b="1" dirty="0" smtClean="0"/>
              <a:t>szabályozás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hu-HU" sz="2800" b="1" dirty="0" smtClean="0"/>
              <a:t>általánossá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hu-HU" sz="2800" b="1" dirty="0" smtClean="0"/>
              <a:t>válása</a:t>
            </a: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pPr algn="ctr"/>
            <a:r>
              <a:rPr lang="hu-HU" sz="3200" b="1" dirty="0" smtClean="0"/>
              <a:t>Minimum harmonizáció dilemmái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571472" y="1124744"/>
          <a:ext cx="82490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églalap 7"/>
          <p:cNvSpPr/>
          <p:nvPr/>
        </p:nvSpPr>
        <p:spPr>
          <a:xfrm>
            <a:off x="8604448" y="6497960"/>
            <a:ext cx="53955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7</a:t>
            </a:r>
            <a:endParaRPr lang="hu-H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1714" y="116632"/>
            <a:ext cx="8229600" cy="954360"/>
          </a:xfrm>
        </p:spPr>
        <p:txBody>
          <a:bodyPr/>
          <a:lstStyle/>
          <a:p>
            <a:r>
              <a:rPr lang="hu-HU" sz="3200" b="1" dirty="0" smtClean="0"/>
              <a:t>A MABISZ stratégiai prioritásai</a:t>
            </a:r>
            <a:endParaRPr lang="hu-HU" sz="3200" b="1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79512" y="980728"/>
          <a:ext cx="8810171" cy="5515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hu-HU" sz="3200" b="1" dirty="0" smtClean="0"/>
              <a:t>Amit a szektor a MABISZ keretein belül</a:t>
            </a:r>
            <a:br>
              <a:rPr lang="hu-HU" sz="3200" b="1" dirty="0" smtClean="0"/>
            </a:br>
            <a:r>
              <a:rPr lang="hu-HU" sz="3200" b="1" dirty="0" smtClean="0"/>
              <a:t> tesz az Ügyfelekért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-180528" y="1368152"/>
          <a:ext cx="9540552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\\.PSF\.Mac\Volumes\192.168.3.4-1\Projekte\PBLE\PBLE-0319\PBLE-0319_001\WORK\Links\70_jahrige\neu\klein\neu\32139295.jpg"/>
          <p:cNvPicPr>
            <a:picLocks noChangeAspect="1" noChangeArrowheads="1"/>
          </p:cNvPicPr>
          <p:nvPr/>
        </p:nvPicPr>
        <p:blipFill>
          <a:blip r:embed="rId2" cstate="print"/>
          <a:srcRect t="7062"/>
          <a:stretch>
            <a:fillRect/>
          </a:stretch>
        </p:blipFill>
        <p:spPr bwMode="auto">
          <a:xfrm>
            <a:off x="0" y="0"/>
            <a:ext cx="9144000" cy="6894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ím 1"/>
          <p:cNvSpPr txBox="1">
            <a:spLocks/>
          </p:cNvSpPr>
          <p:nvPr/>
        </p:nvSpPr>
        <p:spPr bwMode="auto">
          <a:xfrm>
            <a:off x="251477" y="836712"/>
            <a:ext cx="835297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Elégedett ügyfeleink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</a:t>
            </a:r>
            <a:r>
              <a:rPr kumimoji="0" lang="hu-H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elentik</a:t>
            </a:r>
            <a:r>
              <a:rPr kumimoji="0" lang="hu-H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 szektor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jövőjének zálogát.</a:t>
            </a:r>
            <a:endParaRPr kumimoji="0" lang="hu-H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hu-HU" sz="3200" b="1" dirty="0" smtClean="0"/>
              <a:t>A lehetséges kitörési pontok nem változtak</a:t>
            </a:r>
            <a:endParaRPr lang="hu-HU" sz="3200" b="1" dirty="0"/>
          </a:p>
        </p:txBody>
      </p:sp>
      <p:pic>
        <p:nvPicPr>
          <p:cNvPr id="6" name="Grafik 25" descr="Opa_Enk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369"/>
          <a:stretch>
            <a:fillRect/>
          </a:stretch>
        </p:blipFill>
        <p:spPr bwMode="auto">
          <a:xfrm>
            <a:off x="2934072" y="1412776"/>
            <a:ext cx="3275856" cy="2161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stethosco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36912"/>
            <a:ext cx="2520280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églalap 10"/>
          <p:cNvSpPr/>
          <p:nvPr/>
        </p:nvSpPr>
        <p:spPr>
          <a:xfrm>
            <a:off x="6372200" y="5044728"/>
            <a:ext cx="2592288" cy="904552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chemeClr val="bg1"/>
                </a:solidFill>
              </a:rPr>
              <a:t>Felelősségbiztosítások</a:t>
            </a:r>
          </a:p>
        </p:txBody>
      </p:sp>
      <p:pic>
        <p:nvPicPr>
          <p:cNvPr id="12" name="Picture 2" descr="http://1.1.1.4/bmi/us.123rf.com/400wm/400/400/mik122/mik1221107/mik122110700016/9937232-torch-is-lit-on-tower-refinery--air-pollu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685104"/>
            <a:ext cx="2592288" cy="2465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églalap 15"/>
          <p:cNvSpPr/>
          <p:nvPr/>
        </p:nvSpPr>
        <p:spPr>
          <a:xfrm>
            <a:off x="251520" y="5157192"/>
            <a:ext cx="2520280" cy="773049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chemeClr val="bg1"/>
                </a:solidFill>
              </a:rPr>
              <a:t>Kiegészítő egészségbiztosítás</a:t>
            </a:r>
          </a:p>
        </p:txBody>
      </p:sp>
      <p:sp>
        <p:nvSpPr>
          <p:cNvPr id="18" name="Téglalap 17"/>
          <p:cNvSpPr/>
          <p:nvPr/>
        </p:nvSpPr>
        <p:spPr>
          <a:xfrm>
            <a:off x="2915816" y="3501008"/>
            <a:ext cx="3312368" cy="648072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chemeClr val="bg1"/>
                </a:solidFill>
              </a:rPr>
              <a:t>Nyugdíj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hu-HU" sz="3200" b="1" dirty="0" smtClean="0"/>
              <a:t>A biztosítási szakma új tudományos folyóirata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48064" y="4869160"/>
            <a:ext cx="3754760" cy="1368152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hu-HU" sz="2200" u="sng" dirty="0" smtClean="0">
                <a:solidFill>
                  <a:schemeClr val="tx1"/>
                </a:solidFill>
                <a:hlinkClick r:id="rId2"/>
              </a:rPr>
              <a:t/>
            </a:r>
            <a:br>
              <a:rPr lang="hu-HU" sz="2200" u="sng" dirty="0" smtClean="0">
                <a:solidFill>
                  <a:schemeClr val="tx1"/>
                </a:solidFill>
                <a:hlinkClick r:id="rId2"/>
              </a:rPr>
            </a:br>
            <a:r>
              <a:rPr lang="hu-HU" sz="2200" dirty="0" smtClean="0">
                <a:solidFill>
                  <a:schemeClr val="tx1"/>
                </a:solidFill>
                <a:hlinkClick r:id="rId2"/>
              </a:rPr>
              <a:t>http://biztositasiszemle.hu/</a:t>
            </a:r>
            <a:br>
              <a:rPr lang="hu-HU" sz="2200" dirty="0" smtClean="0">
                <a:solidFill>
                  <a:schemeClr val="tx1"/>
                </a:solidFill>
                <a:hlinkClick r:id="rId2"/>
              </a:rPr>
            </a:br>
            <a:r>
              <a:rPr lang="hu-HU" sz="2200" dirty="0" err="1" smtClean="0">
                <a:solidFill>
                  <a:schemeClr val="tx1"/>
                </a:solidFill>
                <a:hlinkClick r:id="rId2"/>
              </a:rPr>
              <a:t>biztositas</a:t>
            </a:r>
            <a:r>
              <a:rPr lang="hu-HU" sz="2200" dirty="0" smtClean="0">
                <a:solidFill>
                  <a:schemeClr val="tx1"/>
                </a:solidFill>
                <a:hlinkClick r:id="rId2"/>
              </a:rPr>
              <a:t>_es_</a:t>
            </a:r>
            <a:r>
              <a:rPr lang="hu-HU" sz="2200" dirty="0" err="1" smtClean="0">
                <a:solidFill>
                  <a:schemeClr val="tx1"/>
                </a:solidFill>
                <a:hlinkClick r:id="rId2"/>
              </a:rPr>
              <a:t>kockazat.html</a:t>
            </a:r>
            <a:endParaRPr lang="hu-HU" sz="22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hu-HU" sz="22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80728"/>
            <a:ext cx="4024577" cy="55835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8" descr="EU_1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420888"/>
            <a:ext cx="2736304" cy="2012705"/>
          </a:xfrm>
          <a:prstGeom prst="rect">
            <a:avLst/>
          </a:prstGeom>
          <a:noFill/>
        </p:spPr>
      </p:pic>
      <p:sp>
        <p:nvSpPr>
          <p:cNvPr id="6" name="Tartalom helye 2"/>
          <p:cNvSpPr txBox="1">
            <a:spLocks/>
          </p:cNvSpPr>
          <p:nvPr/>
        </p:nvSpPr>
        <p:spPr bwMode="auto">
          <a:xfrm>
            <a:off x="5004048" y="1052736"/>
            <a:ext cx="3888432" cy="1008112"/>
          </a:xfrm>
          <a:prstGeom prst="rect">
            <a:avLst/>
          </a:prstGeom>
          <a:ln w="9525" cap="flat" cmpd="sng" algn="ctr">
            <a:solidFill>
              <a:schemeClr val="bg1"/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</a:rPr>
              <a:t>Az első szám  vezérfonala:</a:t>
            </a:r>
            <a:r>
              <a:rPr kumimoji="0" lang="hu-HU" sz="2400" b="1" i="0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hu-HU" sz="2400" b="1" i="0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hu-HU" sz="2400" b="1" i="0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 éve az Európai Unióban</a:t>
            </a:r>
            <a:endParaRPr kumimoji="0" lang="hu-HU" sz="2200" b="1" i="0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hu-H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5058" name="Picture 2" descr="Autumn patter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6581" y="0"/>
            <a:ext cx="9223768" cy="6858000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35496" y="5358908"/>
            <a:ext cx="7272808" cy="950412"/>
          </a:xfrm>
          <a:prstGeom prst="rect">
            <a:avLst/>
          </a:prstGeom>
          <a:noFill/>
        </p:spPr>
        <p:txBody>
          <a:bodyPr wrap="square" lIns="118259" tIns="59130" rIns="118259" bIns="59130">
            <a:spAutoFit/>
          </a:bodyPr>
          <a:lstStyle/>
          <a:p>
            <a:pPr algn="ctr">
              <a:defRPr/>
            </a:pPr>
            <a:r>
              <a:rPr lang="hu-HU" sz="54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Köszönöm a figyelmet!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66654" tIns="1339428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szivecske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rgbClr val="999999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sziget</a:t>
            </a:r>
            <a:endParaRPr kumimoji="0" lang="hu-HU" sz="7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  <a:hlinkClick r:id="rId4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8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  <a:hlinkClick r:id="rId4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  <a:t>I love you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800" b="0" i="0" u="none" strike="noStrike" cap="none" normalizeH="0" baseline="0" smtClean="0">
                <a:ln>
                  <a:noFill/>
                </a:ln>
                <a:solidFill>
                  <a:srgbClr val="999999"/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  <a:t>szivecskék, sütemények</a:t>
            </a:r>
            <a:endParaRPr kumimoji="0" lang="hu-HU" sz="7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hu-HU" sz="22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hu-HU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41986" name="Picture 2" descr="szív az ég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93323" y="0"/>
            <a:ext cx="12244717" cy="6885384"/>
          </a:xfrm>
          <a:prstGeom prst="rect">
            <a:avLst/>
          </a:prstGeom>
          <a:noFill/>
        </p:spPr>
      </p:pic>
      <p:sp>
        <p:nvSpPr>
          <p:cNvPr id="6" name="Szövegdoboz 5"/>
          <p:cNvSpPr txBox="1"/>
          <p:nvPr/>
        </p:nvSpPr>
        <p:spPr>
          <a:xfrm>
            <a:off x="5220072" y="-27384"/>
            <a:ext cx="3923928" cy="83715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/>
            </a:pPr>
            <a:endParaRPr lang="hu-HU" sz="2000" dirty="0" smtClean="0"/>
          </a:p>
          <a:p>
            <a:pPr marL="95250">
              <a:spcBef>
                <a:spcPts val="1200"/>
              </a:spcBef>
              <a:defRPr/>
            </a:pPr>
            <a:r>
              <a:rPr lang="hu-HU" sz="2000" dirty="0" smtClean="0"/>
              <a:t>A biztosítások makro- és </a:t>
            </a:r>
            <a:r>
              <a:rPr lang="hu-HU" sz="2000" dirty="0" err="1" smtClean="0"/>
              <a:t>mikroszinten</a:t>
            </a:r>
            <a:r>
              <a:rPr lang="hu-HU" sz="2000" dirty="0" smtClean="0"/>
              <a:t> is </a:t>
            </a:r>
            <a:r>
              <a:rPr lang="hu-HU" sz="2000" b="1" dirty="0" smtClean="0"/>
              <a:t>hasznosak, stabilizáló funkciót </a:t>
            </a:r>
            <a:br>
              <a:rPr lang="hu-HU" sz="2000" b="1" dirty="0" smtClean="0"/>
            </a:br>
            <a:r>
              <a:rPr lang="hu-HU" sz="2000" b="1" dirty="0" smtClean="0"/>
              <a:t>töltenek be.</a:t>
            </a:r>
            <a:r>
              <a:rPr lang="hu-HU" sz="2000" dirty="0" smtClean="0"/>
              <a:t> </a:t>
            </a:r>
            <a:endParaRPr lang="hu-HU" sz="2000" b="1" dirty="0" smtClean="0">
              <a:solidFill>
                <a:srgbClr val="FF0000"/>
              </a:solidFill>
            </a:endParaRPr>
          </a:p>
          <a:p>
            <a:pPr marL="95250">
              <a:spcBef>
                <a:spcPts val="1200"/>
              </a:spcBef>
              <a:defRPr/>
            </a:pPr>
            <a:r>
              <a:rPr lang="hu-HU" sz="2000" b="0" dirty="0" smtClean="0"/>
              <a:t>A biztosítók </a:t>
            </a:r>
            <a:r>
              <a:rPr lang="hu-HU" sz="2000" b="0" dirty="0"/>
              <a:t>több ezer éve </a:t>
            </a:r>
            <a:r>
              <a:rPr lang="hu-HU" sz="2000" b="0" dirty="0" smtClean="0"/>
              <a:t>létező, </a:t>
            </a:r>
            <a:r>
              <a:rPr lang="hu-HU" sz="2000" b="1" dirty="0" smtClean="0"/>
              <a:t>valós </a:t>
            </a:r>
            <a:r>
              <a:rPr lang="hu-HU" sz="2000" b="1" dirty="0"/>
              <a:t>ügyféligényt </a:t>
            </a:r>
            <a:r>
              <a:rPr lang="hu-HU" sz="2000" b="1" dirty="0" smtClean="0"/>
              <a:t>elégítenek ki</a:t>
            </a:r>
            <a:br>
              <a:rPr lang="hu-HU" sz="2000" b="1" dirty="0" smtClean="0"/>
            </a:br>
            <a:r>
              <a:rPr lang="hu-HU" sz="2000" dirty="0" smtClean="0"/>
              <a:t>(közel</a:t>
            </a:r>
            <a:r>
              <a:rPr lang="hu-HU" sz="2000" b="1" dirty="0" smtClean="0"/>
              <a:t> </a:t>
            </a:r>
            <a:r>
              <a:rPr lang="hu-HU" sz="2000" b="1" dirty="0" smtClean="0"/>
              <a:t>12 millió </a:t>
            </a:r>
            <a:r>
              <a:rPr lang="hu-HU" sz="2000" b="1" dirty="0" smtClean="0"/>
              <a:t>szerződés</a:t>
            </a:r>
            <a:r>
              <a:rPr lang="hu-HU" sz="2000" dirty="0" smtClean="0"/>
              <a:t>).</a:t>
            </a:r>
            <a:endParaRPr lang="hu-HU" sz="2000" dirty="0"/>
          </a:p>
          <a:p>
            <a:pPr marL="95250">
              <a:spcBef>
                <a:spcPts val="1200"/>
              </a:spcBef>
              <a:defRPr/>
            </a:pPr>
            <a:r>
              <a:rPr lang="hu-HU" sz="2000" b="0" dirty="0" smtClean="0"/>
              <a:t>A </a:t>
            </a:r>
            <a:r>
              <a:rPr lang="hu-HU" sz="2000" b="0" dirty="0"/>
              <a:t>biztosítók </a:t>
            </a:r>
            <a:r>
              <a:rPr lang="hu-HU" sz="2000" dirty="0" smtClean="0"/>
              <a:t>közel</a:t>
            </a:r>
            <a:r>
              <a:rPr lang="hu-HU" sz="2000" b="1" dirty="0" smtClean="0"/>
              <a:t> </a:t>
            </a:r>
            <a:r>
              <a:rPr lang="hu-HU" sz="2000" b="1" dirty="0"/>
              <a:t>40.000 embernek adnak </a:t>
            </a:r>
            <a:r>
              <a:rPr lang="hu-HU" sz="2000" b="1" dirty="0" smtClean="0"/>
              <a:t/>
            </a:r>
            <a:br>
              <a:rPr lang="hu-HU" sz="2000" b="1" dirty="0" smtClean="0"/>
            </a:br>
            <a:r>
              <a:rPr lang="hu-HU" sz="2000" b="1" dirty="0" smtClean="0"/>
              <a:t>közvetlenül munkát</a:t>
            </a:r>
            <a:r>
              <a:rPr lang="hu-HU" sz="2000" b="1" dirty="0"/>
              <a:t>.</a:t>
            </a:r>
          </a:p>
          <a:p>
            <a:pPr marL="95250">
              <a:spcBef>
                <a:spcPts val="1200"/>
              </a:spcBef>
              <a:defRPr/>
            </a:pPr>
            <a:r>
              <a:rPr lang="hu-HU" sz="2000" dirty="0" smtClean="0"/>
              <a:t>A biztosítók tevékenységükkel </a:t>
            </a:r>
            <a:br>
              <a:rPr lang="hu-HU" sz="2000" dirty="0" smtClean="0"/>
            </a:br>
            <a:r>
              <a:rPr lang="hu-HU" sz="2000" dirty="0" smtClean="0"/>
              <a:t>2013-ban</a:t>
            </a:r>
            <a:r>
              <a:rPr lang="hu-HU" sz="2000" b="1" dirty="0" smtClean="0"/>
              <a:t> közel 100 milliárd Ft adóbevételt generáltak</a:t>
            </a:r>
            <a:r>
              <a:rPr lang="hu-HU" sz="2000" dirty="0" smtClean="0"/>
              <a:t>. </a:t>
            </a:r>
          </a:p>
          <a:p>
            <a:pPr marL="95250">
              <a:spcBef>
                <a:spcPts val="1200"/>
              </a:spcBef>
              <a:defRPr/>
            </a:pPr>
            <a:r>
              <a:rPr lang="hu-HU" sz="2000" b="0" dirty="0" smtClean="0"/>
              <a:t>A </a:t>
            </a:r>
            <a:r>
              <a:rPr lang="hu-HU" sz="2000" b="0" dirty="0"/>
              <a:t>biztosítók könyveiben </a:t>
            </a:r>
            <a:r>
              <a:rPr lang="hu-HU" sz="2000" b="1" dirty="0" smtClean="0"/>
              <a:t>több </a:t>
            </a:r>
            <a:r>
              <a:rPr lang="hu-HU" sz="2000" b="1" dirty="0"/>
              <a:t>mint 1000 milliárd Ft állampapír </a:t>
            </a:r>
            <a:r>
              <a:rPr lang="hu-HU" sz="2000" dirty="0"/>
              <a:t>van</a:t>
            </a:r>
            <a:r>
              <a:rPr lang="hu-HU" sz="2000" dirty="0" smtClean="0"/>
              <a:t>.</a:t>
            </a:r>
          </a:p>
          <a:p>
            <a:pPr marL="95250">
              <a:spcBef>
                <a:spcPts val="1200"/>
              </a:spcBef>
              <a:defRPr/>
            </a:pPr>
            <a:r>
              <a:rPr lang="hu-HU" sz="2000" dirty="0" smtClean="0"/>
              <a:t>A biztosítási szektor </a:t>
            </a:r>
            <a:r>
              <a:rPr lang="hu-HU" sz="2000" b="1" dirty="0" smtClean="0"/>
              <a:t>stabil,</a:t>
            </a:r>
            <a:br>
              <a:rPr lang="hu-HU" sz="2000" b="1" dirty="0" smtClean="0"/>
            </a:br>
            <a:r>
              <a:rPr lang="hu-HU" sz="2000" b="1" dirty="0" smtClean="0"/>
              <a:t>ismét nő</a:t>
            </a:r>
            <a:r>
              <a:rPr lang="hu-HU" sz="2000" dirty="0" smtClean="0"/>
              <a:t>, több szegmensben vannak </a:t>
            </a:r>
            <a:r>
              <a:rPr lang="hu-HU" sz="2000" b="1" dirty="0" smtClean="0"/>
              <a:t>biztató jelek.</a:t>
            </a:r>
          </a:p>
          <a:p>
            <a:pPr marL="95250">
              <a:spcBef>
                <a:spcPts val="1200"/>
              </a:spcBef>
              <a:defRPr/>
            </a:pPr>
            <a:endParaRPr lang="hu-HU" sz="2000" dirty="0"/>
          </a:p>
          <a:p>
            <a:pPr>
              <a:defRPr/>
            </a:pPr>
            <a:endParaRPr lang="hu-HU" sz="1600" dirty="0"/>
          </a:p>
          <a:p>
            <a:pPr>
              <a:defRPr/>
            </a:pPr>
            <a:endParaRPr lang="hu-HU" sz="1600" dirty="0"/>
          </a:p>
          <a:p>
            <a:pPr>
              <a:defRPr/>
            </a:pPr>
            <a:endParaRPr lang="hu-HU" sz="16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180528" y="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chemeClr val="bg1"/>
                </a:solidFill>
              </a:rPr>
              <a:t>Miért szeressük </a:t>
            </a:r>
            <a:r>
              <a:rPr lang="hu-HU" sz="2800" b="1" dirty="0" smtClean="0">
                <a:solidFill>
                  <a:srgbClr val="FFC000"/>
                </a:solidFill>
              </a:rPr>
              <a:t>(még mindig) </a:t>
            </a:r>
            <a:br>
              <a:rPr lang="hu-HU" sz="2800" b="1" dirty="0" smtClean="0">
                <a:solidFill>
                  <a:srgbClr val="FFC000"/>
                </a:solidFill>
              </a:rPr>
            </a:br>
            <a:r>
              <a:rPr lang="hu-HU" sz="2800" b="1" dirty="0" smtClean="0">
                <a:solidFill>
                  <a:schemeClr val="bg1"/>
                </a:solidFill>
              </a:rPr>
              <a:t>a Biztosítókat?</a:t>
            </a:r>
          </a:p>
          <a:p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90" y="1622198"/>
            <a:ext cx="5925603" cy="490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 dirty="0" smtClean="0"/>
              <a:t>A piaci erőviszonyok nem változtak jelentősen</a:t>
            </a:r>
            <a:br>
              <a:rPr lang="hu-HU" sz="3200" b="1" dirty="0" smtClean="0"/>
            </a:br>
            <a:r>
              <a:rPr lang="hu-HU" sz="3200" b="1" dirty="0" smtClean="0"/>
              <a:t>(bruttó díjbevétel – 2014. első félév)</a:t>
            </a:r>
            <a:endParaRPr lang="hu-HU" sz="3200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6228184" y="1623216"/>
            <a:ext cx="2741646" cy="49398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800" dirty="0" smtClean="0"/>
              <a:t>A</a:t>
            </a:r>
            <a:r>
              <a:rPr lang="hu-HU" sz="2800" b="1" dirty="0" smtClean="0"/>
              <a:t> TOP5 </a:t>
            </a:r>
            <a:r>
              <a:rPr lang="hu-HU" sz="2800" dirty="0" smtClean="0"/>
              <a:t>társaság piaci részesedése lényegében </a:t>
            </a:r>
            <a:r>
              <a:rPr lang="hu-HU" sz="2800" b="1" dirty="0" smtClean="0"/>
              <a:t>nem változott.</a:t>
            </a:r>
          </a:p>
          <a:p>
            <a:r>
              <a:rPr lang="hu-HU" sz="2800" dirty="0" smtClean="0"/>
              <a:t>(59,5% =&gt; 59,4%)</a:t>
            </a:r>
          </a:p>
          <a:p>
            <a:endParaRPr lang="hu-HU" sz="3150" dirty="0" smtClean="0"/>
          </a:p>
          <a:p>
            <a:endParaRPr lang="hu-HU" sz="3150" dirty="0" smtClean="0"/>
          </a:p>
          <a:p>
            <a:r>
              <a:rPr lang="hu-HU" sz="2800" dirty="0" smtClean="0"/>
              <a:t>A </a:t>
            </a:r>
            <a:r>
              <a:rPr lang="hu-HU" sz="2800" b="1" dirty="0" smtClean="0"/>
              <a:t>TOP10</a:t>
            </a:r>
            <a:r>
              <a:rPr lang="hu-HU" sz="2800" dirty="0" smtClean="0"/>
              <a:t> társaság piaci részesedése kissé, </a:t>
            </a:r>
            <a:r>
              <a:rPr lang="hu-HU" sz="2800" b="1" dirty="0" smtClean="0"/>
              <a:t>84,7%-ról 85,3%-ra nőtt.</a:t>
            </a:r>
          </a:p>
        </p:txBody>
      </p:sp>
      <p:sp>
        <p:nvSpPr>
          <p:cNvPr id="5" name="Szövegdoboz 4"/>
          <p:cNvSpPr txBox="1"/>
          <p:nvPr/>
        </p:nvSpPr>
        <p:spPr>
          <a:xfrm flipH="1">
            <a:off x="4888168" y="6250679"/>
            <a:ext cx="130791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1100" dirty="0" smtClean="0"/>
              <a:t>Forrás: Mabisz</a:t>
            </a:r>
            <a:endParaRPr lang="hu-H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zövegdoboz 10"/>
          <p:cNvSpPr txBox="1"/>
          <p:nvPr/>
        </p:nvSpPr>
        <p:spPr>
          <a:xfrm flipH="1">
            <a:off x="588477" y="964422"/>
            <a:ext cx="77792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Mrd  Ft</a:t>
            </a:r>
            <a:endParaRPr lang="hu-HU" sz="1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308" y="1266259"/>
            <a:ext cx="8123806" cy="523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ím 1"/>
          <p:cNvSpPr txBox="1">
            <a:spLocks/>
          </p:cNvSpPr>
          <p:nvPr/>
        </p:nvSpPr>
        <p:spPr>
          <a:xfrm>
            <a:off x="0" y="332656"/>
            <a:ext cx="9144000" cy="585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3200" b="1" dirty="0" smtClean="0">
                <a:latin typeface="+mj-lt"/>
                <a:ea typeface="+mj-ea"/>
                <a:cs typeface="+mj-cs"/>
              </a:rPr>
              <a:t>A biztosítási piaci díjbevételek alakulása áganként </a:t>
            </a:r>
            <a:endParaRPr lang="hu-HU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011883" y="6503442"/>
            <a:ext cx="963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Forrás: MNB</a:t>
            </a:r>
            <a:endParaRPr lang="hu-HU" sz="1200" dirty="0"/>
          </a:p>
        </p:txBody>
      </p:sp>
      <p:sp>
        <p:nvSpPr>
          <p:cNvPr id="6" name="Ellipszis 5"/>
          <p:cNvSpPr/>
          <p:nvPr/>
        </p:nvSpPr>
        <p:spPr>
          <a:xfrm>
            <a:off x="7356636" y="1483408"/>
            <a:ext cx="987264" cy="4120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435</a:t>
            </a:r>
            <a:endParaRPr lang="hu-HU" b="1" dirty="0"/>
          </a:p>
        </p:txBody>
      </p:sp>
      <p:sp>
        <p:nvSpPr>
          <p:cNvPr id="10" name="Ellipszis 9"/>
          <p:cNvSpPr/>
          <p:nvPr/>
        </p:nvSpPr>
        <p:spPr>
          <a:xfrm>
            <a:off x="6166011" y="1502458"/>
            <a:ext cx="987264" cy="4120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429</a:t>
            </a:r>
            <a:endParaRPr lang="hu-HU" b="1" dirty="0"/>
          </a:p>
        </p:txBody>
      </p:sp>
      <p:sp>
        <p:nvSpPr>
          <p:cNvPr id="12" name="Ellipszis 11"/>
          <p:cNvSpPr/>
          <p:nvPr/>
        </p:nvSpPr>
        <p:spPr>
          <a:xfrm>
            <a:off x="4994436" y="1664383"/>
            <a:ext cx="987264" cy="4120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409</a:t>
            </a:r>
            <a:endParaRPr lang="hu-HU" b="1" dirty="0"/>
          </a:p>
        </p:txBody>
      </p:sp>
      <p:sp>
        <p:nvSpPr>
          <p:cNvPr id="13" name="Ellipszis 12"/>
          <p:cNvSpPr/>
          <p:nvPr/>
        </p:nvSpPr>
        <p:spPr>
          <a:xfrm>
            <a:off x="3775236" y="1511983"/>
            <a:ext cx="987264" cy="4120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429</a:t>
            </a:r>
            <a:endParaRPr lang="hu-HU" b="1" dirty="0"/>
          </a:p>
        </p:txBody>
      </p:sp>
      <p:sp>
        <p:nvSpPr>
          <p:cNvPr id="14" name="Ellipszis 13"/>
          <p:cNvSpPr/>
          <p:nvPr/>
        </p:nvSpPr>
        <p:spPr>
          <a:xfrm>
            <a:off x="2613186" y="1378633"/>
            <a:ext cx="987264" cy="4120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444</a:t>
            </a:r>
            <a:endParaRPr lang="hu-HU" b="1" dirty="0"/>
          </a:p>
        </p:txBody>
      </p:sp>
      <p:sp>
        <p:nvSpPr>
          <p:cNvPr id="15" name="Ellipszis 14"/>
          <p:cNvSpPr/>
          <p:nvPr/>
        </p:nvSpPr>
        <p:spPr>
          <a:xfrm>
            <a:off x="1413036" y="1683433"/>
            <a:ext cx="987264" cy="4120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408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zövegdoboz 10"/>
          <p:cNvSpPr txBox="1"/>
          <p:nvPr/>
        </p:nvSpPr>
        <p:spPr>
          <a:xfrm flipH="1">
            <a:off x="588477" y="964422"/>
            <a:ext cx="77792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Mrd  Ft</a:t>
            </a:r>
            <a:endParaRPr lang="hu-HU" sz="1200" dirty="0"/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357864" y="308518"/>
            <a:ext cx="8462608" cy="585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200" b="1" dirty="0" smtClean="0">
                <a:latin typeface="+mj-lt"/>
                <a:ea typeface="+mj-ea"/>
                <a:cs typeface="+mj-cs"/>
              </a:rPr>
              <a:t>Az életbiztosítási piaci díjbevételek alakulása</a:t>
            </a:r>
            <a:endParaRPr lang="hu-HU" sz="3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279" y="1268291"/>
            <a:ext cx="8145863" cy="517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zövegdoboz 6"/>
          <p:cNvSpPr txBox="1"/>
          <p:nvPr/>
        </p:nvSpPr>
        <p:spPr>
          <a:xfrm>
            <a:off x="8011883" y="6503442"/>
            <a:ext cx="963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Forrás: MNB</a:t>
            </a:r>
            <a:endParaRPr lang="hu-HU" sz="1200" dirty="0"/>
          </a:p>
        </p:txBody>
      </p:sp>
      <p:sp>
        <p:nvSpPr>
          <p:cNvPr id="6" name="Ellipszis 5"/>
          <p:cNvSpPr/>
          <p:nvPr/>
        </p:nvSpPr>
        <p:spPr>
          <a:xfrm>
            <a:off x="7423311" y="1235758"/>
            <a:ext cx="987264" cy="4120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231</a:t>
            </a:r>
            <a:endParaRPr lang="hu-HU" b="1" dirty="0"/>
          </a:p>
        </p:txBody>
      </p:sp>
      <p:sp>
        <p:nvSpPr>
          <p:cNvPr id="10" name="Ellipszis 9"/>
          <p:cNvSpPr/>
          <p:nvPr/>
        </p:nvSpPr>
        <p:spPr>
          <a:xfrm>
            <a:off x="6194586" y="1254808"/>
            <a:ext cx="987264" cy="4120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232</a:t>
            </a:r>
            <a:endParaRPr lang="hu-HU" b="1" dirty="0"/>
          </a:p>
        </p:txBody>
      </p:sp>
      <p:sp>
        <p:nvSpPr>
          <p:cNvPr id="12" name="Ellipszis 11"/>
          <p:cNvSpPr/>
          <p:nvPr/>
        </p:nvSpPr>
        <p:spPr>
          <a:xfrm>
            <a:off x="4946811" y="1559608"/>
            <a:ext cx="987264" cy="4120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211</a:t>
            </a:r>
            <a:endParaRPr lang="hu-HU" b="1" dirty="0"/>
          </a:p>
        </p:txBody>
      </p:sp>
      <p:sp>
        <p:nvSpPr>
          <p:cNvPr id="13" name="Ellipszis 12"/>
          <p:cNvSpPr/>
          <p:nvPr/>
        </p:nvSpPr>
        <p:spPr>
          <a:xfrm>
            <a:off x="3756186" y="1283383"/>
            <a:ext cx="987264" cy="4120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228</a:t>
            </a:r>
            <a:endParaRPr lang="hu-HU" b="1" dirty="0"/>
          </a:p>
        </p:txBody>
      </p:sp>
      <p:sp>
        <p:nvSpPr>
          <p:cNvPr id="14" name="Ellipszis 13"/>
          <p:cNvSpPr/>
          <p:nvPr/>
        </p:nvSpPr>
        <p:spPr>
          <a:xfrm>
            <a:off x="2517936" y="1245283"/>
            <a:ext cx="987264" cy="4120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231</a:t>
            </a:r>
            <a:endParaRPr lang="hu-HU" b="1" dirty="0"/>
          </a:p>
        </p:txBody>
      </p:sp>
      <p:sp>
        <p:nvSpPr>
          <p:cNvPr id="15" name="Ellipszis 14"/>
          <p:cNvSpPr/>
          <p:nvPr/>
        </p:nvSpPr>
        <p:spPr>
          <a:xfrm>
            <a:off x="1298736" y="1864408"/>
            <a:ext cx="987264" cy="4120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190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438" y="1255589"/>
            <a:ext cx="8141675" cy="52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ím 1"/>
          <p:cNvSpPr txBox="1">
            <a:spLocks/>
          </p:cNvSpPr>
          <p:nvPr/>
        </p:nvSpPr>
        <p:spPr>
          <a:xfrm>
            <a:off x="285293" y="323033"/>
            <a:ext cx="8535179" cy="585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3200" b="1" dirty="0" smtClean="0">
                <a:latin typeface="+mj-lt"/>
                <a:ea typeface="+mj-ea"/>
                <a:cs typeface="+mj-cs"/>
              </a:rPr>
              <a:t>A nem-életbiztosítási piaci díjbevételek alakulása</a:t>
            </a:r>
            <a:endParaRPr lang="hu-HU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Szövegdoboz 10"/>
          <p:cNvSpPr txBox="1"/>
          <p:nvPr/>
        </p:nvSpPr>
        <p:spPr>
          <a:xfrm flipH="1">
            <a:off x="588477" y="964422"/>
            <a:ext cx="77792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Mrd  Ft</a:t>
            </a:r>
            <a:endParaRPr lang="hu-HU" sz="12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8011883" y="6503442"/>
            <a:ext cx="963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Forrás: MNB</a:t>
            </a:r>
            <a:endParaRPr lang="hu-HU" sz="1200" dirty="0"/>
          </a:p>
        </p:txBody>
      </p:sp>
      <p:sp>
        <p:nvSpPr>
          <p:cNvPr id="6" name="Ellipszis 5"/>
          <p:cNvSpPr/>
          <p:nvPr/>
        </p:nvSpPr>
        <p:spPr>
          <a:xfrm>
            <a:off x="7404261" y="1721533"/>
            <a:ext cx="987264" cy="4120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204</a:t>
            </a:r>
            <a:endParaRPr lang="hu-HU" b="1" dirty="0"/>
          </a:p>
        </p:txBody>
      </p:sp>
      <p:sp>
        <p:nvSpPr>
          <p:cNvPr id="9" name="Ellipszis 8"/>
          <p:cNvSpPr/>
          <p:nvPr/>
        </p:nvSpPr>
        <p:spPr>
          <a:xfrm>
            <a:off x="6175536" y="1845358"/>
            <a:ext cx="987264" cy="4120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197</a:t>
            </a:r>
            <a:endParaRPr lang="hu-HU" b="1" dirty="0"/>
          </a:p>
        </p:txBody>
      </p:sp>
      <p:sp>
        <p:nvSpPr>
          <p:cNvPr id="10" name="Ellipszis 9"/>
          <p:cNvSpPr/>
          <p:nvPr/>
        </p:nvSpPr>
        <p:spPr>
          <a:xfrm>
            <a:off x="4946811" y="1807258"/>
            <a:ext cx="987264" cy="4120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199</a:t>
            </a:r>
            <a:endParaRPr lang="hu-HU" b="1" dirty="0"/>
          </a:p>
        </p:txBody>
      </p:sp>
      <p:sp>
        <p:nvSpPr>
          <p:cNvPr id="12" name="Ellipszis 11"/>
          <p:cNvSpPr/>
          <p:nvPr/>
        </p:nvSpPr>
        <p:spPr>
          <a:xfrm>
            <a:off x="3746661" y="1750108"/>
            <a:ext cx="987264" cy="4120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202</a:t>
            </a:r>
            <a:endParaRPr lang="hu-HU" b="1" dirty="0"/>
          </a:p>
        </p:txBody>
      </p:sp>
      <p:sp>
        <p:nvSpPr>
          <p:cNvPr id="13" name="Ellipszis 12"/>
          <p:cNvSpPr/>
          <p:nvPr/>
        </p:nvSpPr>
        <p:spPr>
          <a:xfrm>
            <a:off x="2536986" y="1569133"/>
            <a:ext cx="987264" cy="4120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213</a:t>
            </a:r>
            <a:endParaRPr lang="hu-HU" b="1" dirty="0"/>
          </a:p>
        </p:txBody>
      </p:sp>
      <p:sp>
        <p:nvSpPr>
          <p:cNvPr id="14" name="Ellipszis 13"/>
          <p:cNvSpPr/>
          <p:nvPr/>
        </p:nvSpPr>
        <p:spPr>
          <a:xfrm>
            <a:off x="1298736" y="1483408"/>
            <a:ext cx="987264" cy="4120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218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"/>
          <p:cNvSpPr txBox="1">
            <a:spLocks/>
          </p:cNvSpPr>
          <p:nvPr/>
        </p:nvSpPr>
        <p:spPr bwMode="auto">
          <a:xfrm>
            <a:off x="390526" y="3942184"/>
            <a:ext cx="2032000" cy="1143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67 Mrd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Cím 1"/>
          <p:cNvSpPr txBox="1">
            <a:spLocks/>
          </p:cNvSpPr>
          <p:nvPr/>
        </p:nvSpPr>
        <p:spPr bwMode="auto">
          <a:xfrm>
            <a:off x="6819899" y="2654961"/>
            <a:ext cx="2032000" cy="11430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hu-HU" sz="2000" b="1" dirty="0" smtClean="0"/>
              <a:t>Gépjármű-biztosítások </a:t>
            </a:r>
            <a:r>
              <a:rPr kumimoji="0" lang="hu-HU" sz="2000" b="1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hu-HU" sz="2000" b="1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hu-HU" sz="2000" b="1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+4,4%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ím 1"/>
          <p:cNvSpPr txBox="1">
            <a:spLocks/>
          </p:cNvSpPr>
          <p:nvPr/>
        </p:nvSpPr>
        <p:spPr bwMode="auto">
          <a:xfrm>
            <a:off x="416379" y="2636912"/>
            <a:ext cx="2032000" cy="1143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hu-HU" sz="2000" b="1" dirty="0" smtClean="0"/>
              <a:t>Egyszeri díjas életbiztosítás </a:t>
            </a:r>
            <a:r>
              <a:rPr kumimoji="0" lang="hu-H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hu-H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hu-H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-18,6%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9207" y="404664"/>
            <a:ext cx="8389257" cy="1143000"/>
          </a:xfrm>
          <a:solidFill>
            <a:srgbClr val="008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hu-HU" sz="2800" b="1" dirty="0" smtClean="0"/>
              <a:t>2014 első félévében a biztosítási szektor díjbevétele</a:t>
            </a:r>
            <a:br>
              <a:rPr lang="hu-HU" sz="2800" b="1" dirty="0" smtClean="0"/>
            </a:br>
            <a:r>
              <a:rPr lang="hu-HU" sz="2800" b="1" dirty="0" smtClean="0"/>
              <a:t> 435 Mrd Ft volt (+1,5%)</a:t>
            </a:r>
            <a:endParaRPr lang="hu-HU" sz="2800" b="1" dirty="0"/>
          </a:p>
        </p:txBody>
      </p:sp>
      <p:sp>
        <p:nvSpPr>
          <p:cNvPr id="4" name="Cím 1"/>
          <p:cNvSpPr txBox="1">
            <a:spLocks/>
          </p:cNvSpPr>
          <p:nvPr/>
        </p:nvSpPr>
        <p:spPr bwMode="auto">
          <a:xfrm>
            <a:off x="377372" y="5216728"/>
            <a:ext cx="8505371" cy="1271158"/>
          </a:xfrm>
          <a:prstGeom prst="rec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hu-HU" sz="2400" b="1" dirty="0" smtClean="0"/>
              <a:t>2014 első félévében a biztosítási szektor </a:t>
            </a:r>
            <a:br>
              <a:rPr lang="hu-HU" sz="2400" b="1" dirty="0" smtClean="0"/>
            </a:br>
            <a:r>
              <a:rPr lang="hu-HU" sz="2400" b="1" dirty="0" smtClean="0"/>
              <a:t>biztosítástechnikai eredménye  7,4 Mrd Ft volt </a:t>
            </a:r>
            <a:br>
              <a:rPr lang="hu-HU" sz="2400" b="1" dirty="0" smtClean="0"/>
            </a:br>
            <a:r>
              <a:rPr lang="hu-HU" sz="2400" b="1" dirty="0" smtClean="0"/>
              <a:t>(ezen belül  a nem-élet ág 0,3 </a:t>
            </a:r>
            <a:r>
              <a:rPr lang="hu-HU" sz="2400" b="1" dirty="0" err="1" smtClean="0"/>
              <a:t>Mrd-os</a:t>
            </a:r>
            <a:r>
              <a:rPr lang="hu-HU" sz="2400" b="1" dirty="0" smtClean="0"/>
              <a:t> veszteséggel zárt).</a:t>
            </a:r>
            <a:endParaRPr lang="hu-HU" sz="2400" b="1" dirty="0"/>
          </a:p>
        </p:txBody>
      </p:sp>
      <p:sp>
        <p:nvSpPr>
          <p:cNvPr id="6" name="Cím 1"/>
          <p:cNvSpPr txBox="1">
            <a:spLocks/>
          </p:cNvSpPr>
          <p:nvPr/>
        </p:nvSpPr>
        <p:spPr bwMode="auto">
          <a:xfrm>
            <a:off x="2518230" y="2636912"/>
            <a:ext cx="2032000" cy="11430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hu-HU" sz="2000" b="1" dirty="0" smtClean="0"/>
              <a:t>Folyamatos díjas</a:t>
            </a:r>
            <a:br>
              <a:rPr lang="hu-HU" sz="2000" b="1" dirty="0" smtClean="0"/>
            </a:br>
            <a:r>
              <a:rPr lang="hu-HU" sz="2000" b="1" dirty="0" smtClean="0"/>
              <a:t>életbiztosítások</a:t>
            </a:r>
            <a:br>
              <a:rPr lang="hu-HU" sz="2000" b="1" dirty="0" smtClean="0"/>
            </a:br>
            <a:r>
              <a:rPr lang="hu-HU" sz="2000" b="1" dirty="0" smtClean="0"/>
              <a:t>+10,1%</a:t>
            </a:r>
            <a:endParaRPr lang="hu-HU" sz="2000" b="1" dirty="0"/>
          </a:p>
        </p:txBody>
      </p:sp>
      <p:sp>
        <p:nvSpPr>
          <p:cNvPr id="7" name="Cím 1"/>
          <p:cNvSpPr txBox="1">
            <a:spLocks/>
          </p:cNvSpPr>
          <p:nvPr/>
        </p:nvSpPr>
        <p:spPr bwMode="auto">
          <a:xfrm>
            <a:off x="4724399" y="2646040"/>
            <a:ext cx="2032000" cy="11430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Vagyon</a:t>
            </a:r>
            <a:r>
              <a:rPr kumimoji="0" lang="hu-HU" sz="2000" b="1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és egyéb</a:t>
            </a:r>
            <a:br>
              <a:rPr kumimoji="0" lang="hu-HU" sz="2000" b="1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hu-HU" sz="2000" b="1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biztosítások</a:t>
            </a:r>
            <a:br>
              <a:rPr kumimoji="0" lang="hu-HU" sz="2000" b="1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hu-HU" sz="2000" b="1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+2,8%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ím 1"/>
          <p:cNvSpPr txBox="1">
            <a:spLocks/>
          </p:cNvSpPr>
          <p:nvPr/>
        </p:nvSpPr>
        <p:spPr bwMode="auto">
          <a:xfrm>
            <a:off x="6818993" y="3942184"/>
            <a:ext cx="2032000" cy="1143000"/>
          </a:xfrm>
          <a:prstGeom prst="rect">
            <a:avLst/>
          </a:prstGeom>
          <a:ln>
            <a:solidFill>
              <a:srgbClr val="00800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noProof="0" dirty="0" smtClean="0">
                <a:solidFill>
                  <a:schemeClr val="tx1"/>
                </a:solidFill>
              </a:rPr>
              <a:t>80 Mrd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ím 1"/>
          <p:cNvSpPr txBox="1">
            <a:spLocks/>
          </p:cNvSpPr>
          <p:nvPr/>
        </p:nvSpPr>
        <p:spPr bwMode="auto">
          <a:xfrm>
            <a:off x="2540002" y="3942184"/>
            <a:ext cx="2032000" cy="1143000"/>
          </a:xfrm>
          <a:prstGeom prst="rect">
            <a:avLst/>
          </a:prstGeom>
          <a:ln>
            <a:solidFill>
              <a:srgbClr val="00800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hu-HU" sz="2000" b="1" dirty="0" smtClean="0">
                <a:solidFill>
                  <a:schemeClr val="tx1"/>
                </a:solidFill>
              </a:rPr>
              <a:t>164 Mrd</a:t>
            </a:r>
            <a:endParaRPr lang="hu-HU" sz="2000" b="1" dirty="0">
              <a:solidFill>
                <a:schemeClr val="tx1"/>
              </a:solidFill>
            </a:endParaRPr>
          </a:p>
        </p:txBody>
      </p:sp>
      <p:sp>
        <p:nvSpPr>
          <p:cNvPr id="11" name="Cím 1"/>
          <p:cNvSpPr txBox="1">
            <a:spLocks/>
          </p:cNvSpPr>
          <p:nvPr/>
        </p:nvSpPr>
        <p:spPr bwMode="auto">
          <a:xfrm>
            <a:off x="4717142" y="3942184"/>
            <a:ext cx="2032000" cy="1143000"/>
          </a:xfrm>
          <a:prstGeom prst="rect">
            <a:avLst/>
          </a:prstGeom>
          <a:ln>
            <a:solidFill>
              <a:srgbClr val="00800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124 </a:t>
            </a:r>
            <a:r>
              <a:rPr kumimoji="0" lang="hu-H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Mrd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8011883" y="6503442"/>
            <a:ext cx="963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Forrás: MNB</a:t>
            </a:r>
            <a:endParaRPr lang="hu-HU" sz="1200" dirty="0"/>
          </a:p>
        </p:txBody>
      </p:sp>
      <p:sp>
        <p:nvSpPr>
          <p:cNvPr id="14" name="Ellipszis 13"/>
          <p:cNvSpPr/>
          <p:nvPr/>
        </p:nvSpPr>
        <p:spPr>
          <a:xfrm>
            <a:off x="1407889" y="1772816"/>
            <a:ext cx="2119085" cy="609600"/>
          </a:xfrm>
          <a:prstGeom prst="ellipse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/>
              <a:t>-0,1%</a:t>
            </a:r>
            <a:endParaRPr lang="hu-HU" sz="2800" b="1" dirty="0"/>
          </a:p>
        </p:txBody>
      </p:sp>
      <p:sp>
        <p:nvSpPr>
          <p:cNvPr id="15" name="Ellipszis 14"/>
          <p:cNvSpPr/>
          <p:nvPr/>
        </p:nvSpPr>
        <p:spPr>
          <a:xfrm>
            <a:off x="5676449" y="1794587"/>
            <a:ext cx="2119085" cy="609600"/>
          </a:xfrm>
          <a:prstGeom prst="ellipse">
            <a:avLst/>
          </a:prstGeom>
          <a:solidFill>
            <a:srgbClr val="008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chemeClr val="lt1"/>
                </a:solidFill>
              </a:rPr>
              <a:t>+3,4%</a:t>
            </a:r>
            <a:endParaRPr lang="hu-HU" sz="28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r>
              <a:rPr lang="hu-HU" sz="2800" dirty="0" smtClean="0"/>
              <a:t>Az életbiztosítási díjtartalékok 2014/Q2-ben</a:t>
            </a:r>
            <a:br>
              <a:rPr lang="hu-HU" sz="2800" dirty="0" smtClean="0"/>
            </a:br>
            <a:r>
              <a:rPr lang="hu-HU" sz="2800" dirty="0" smtClean="0"/>
              <a:t>1668 Mrd Ft-ról (Q1) 1717 Mrd Ft-ra nőttek.</a:t>
            </a:r>
            <a:endParaRPr lang="hu-HU" sz="2800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467544" y="1556792"/>
          <a:ext cx="8352928" cy="4945453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4536504"/>
                <a:gridCol w="2240401"/>
                <a:gridCol w="1576023"/>
              </a:tblGrid>
              <a:tr h="707199"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Háztartások pénzügyi eszközei 2014Q2 végén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Mrd Ft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59040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Készpénz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2 816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9040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Betétek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7 342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9040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Befektetési jegyek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3 761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9040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Életbiztosítási díjtartalékok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1 717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85357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Nem életbiztosítási díjtartalékok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9040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Nyugdíjpénztári díjtartalékok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1 319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1184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Tőzsdei és nem tőzsdei részvények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1 687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5112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Egyéb </a:t>
                      </a:r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tulajdonosi részesedések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8 379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79435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Hitelviszonyt megtest. értékpapírok, hitelek, egyéb követelések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8 125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9040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35 476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7092280" y="6597352"/>
            <a:ext cx="2575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Forrás: MNB-adatok alapján</a:t>
            </a:r>
            <a:endParaRPr lang="hu-H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" y="1309687"/>
            <a:ext cx="9000000" cy="444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hu-HU" sz="3200" b="1" dirty="0" smtClean="0"/>
              <a:t>A biztosítóintézetek befektetései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" y="5805264"/>
            <a:ext cx="9144000" cy="954107"/>
          </a:xfrm>
          <a:solidFill>
            <a:srgbClr val="6699FF"/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  <a:buNone/>
            </a:pPr>
            <a:r>
              <a:rPr lang="hu-HU" sz="2800" dirty="0" smtClean="0">
                <a:solidFill>
                  <a:schemeClr val="tx1"/>
                </a:solidFill>
              </a:rPr>
              <a:t>A biztosítási szektor  jelentős mértékben hozzájárul </a:t>
            </a:r>
            <a:br>
              <a:rPr lang="hu-HU" sz="2800" dirty="0" smtClean="0">
                <a:solidFill>
                  <a:schemeClr val="tx1"/>
                </a:solidFill>
              </a:rPr>
            </a:br>
            <a:r>
              <a:rPr lang="hu-HU" sz="2800" b="1" dirty="0" smtClean="0">
                <a:solidFill>
                  <a:schemeClr val="tx1"/>
                </a:solidFill>
              </a:rPr>
              <a:t>az állam hosszú távú és stabil </a:t>
            </a:r>
            <a:r>
              <a:rPr lang="hu-HU" sz="2800" dirty="0" smtClean="0">
                <a:solidFill>
                  <a:schemeClr val="tx1"/>
                </a:solidFill>
              </a:rPr>
              <a:t>finanszírozásához.</a:t>
            </a:r>
          </a:p>
        </p:txBody>
      </p:sp>
      <p:sp>
        <p:nvSpPr>
          <p:cNvPr id="5" name="Szövegdoboz 4"/>
          <p:cNvSpPr txBox="1"/>
          <p:nvPr/>
        </p:nvSpPr>
        <p:spPr>
          <a:xfrm flipH="1">
            <a:off x="95530" y="1009933"/>
            <a:ext cx="98264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Mrd Ft</a:t>
            </a:r>
            <a:endParaRPr lang="hu-HU" sz="1400" dirty="0"/>
          </a:p>
        </p:txBody>
      </p:sp>
      <p:sp>
        <p:nvSpPr>
          <p:cNvPr id="9" name="Szövegdoboz 8"/>
          <p:cNvSpPr txBox="1"/>
          <p:nvPr/>
        </p:nvSpPr>
        <p:spPr>
          <a:xfrm flipH="1">
            <a:off x="7928154" y="5473242"/>
            <a:ext cx="98264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1100" dirty="0" smtClean="0"/>
              <a:t>Forrás: MNB</a:t>
            </a:r>
            <a:endParaRPr lang="hu-H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2375</TotalTime>
  <Words>622</Words>
  <Application>Microsoft Office PowerPoint</Application>
  <PresentationFormat>Diavetítés a képernyőre (4:3 oldalarány)</PresentationFormat>
  <Paragraphs>304</Paragraphs>
  <Slides>19</Slides>
  <Notes>10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0" baseType="lpstr">
      <vt:lpstr>Office-téma</vt:lpstr>
      <vt:lpstr>   A magyar biztosítási piac helyzete  Pandurics Anett MABISZ Konferencia  2014.  november 6.  Budapest Corinthia Hotel</vt:lpstr>
      <vt:lpstr>2. dia</vt:lpstr>
      <vt:lpstr>A piaci erőviszonyok nem változtak jelentősen (bruttó díjbevétel – 2014. első félév)</vt:lpstr>
      <vt:lpstr>4. dia</vt:lpstr>
      <vt:lpstr>5. dia</vt:lpstr>
      <vt:lpstr>6. dia</vt:lpstr>
      <vt:lpstr>2014 első félévében a biztosítási szektor díjbevétele  435 Mrd Ft volt (+1,5%)</vt:lpstr>
      <vt:lpstr>Az életbiztosítási díjtartalékok 2014/Q2-ben 1668 Mrd Ft-ról (Q1) 1717 Mrd Ft-ra nőttek.</vt:lpstr>
      <vt:lpstr>A biztosítóintézetek befektetései</vt:lpstr>
      <vt:lpstr>A szakmát érintő szabályozási kérdések</vt:lpstr>
      <vt:lpstr>A biztosítókat érintő EU-szabályok státusza </vt:lpstr>
      <vt:lpstr>12. dia</vt:lpstr>
      <vt:lpstr>Minimum harmonizáció dilemmái</vt:lpstr>
      <vt:lpstr>A MABISZ stratégiai prioritásai</vt:lpstr>
      <vt:lpstr>Amit a szektor a MABISZ keretein belül  tesz az Ügyfelekért</vt:lpstr>
      <vt:lpstr>16. dia</vt:lpstr>
      <vt:lpstr>A lehetséges kitörési pontok nem változtak</vt:lpstr>
      <vt:lpstr>A biztosítási szakma új tudományos folyóirata</vt:lpstr>
      <vt:lpstr>19.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Sáfrány Attila Zsolt</dc:creator>
  <cp:lastModifiedBy>Panduricsa Anett</cp:lastModifiedBy>
  <cp:revision>222</cp:revision>
  <dcterms:created xsi:type="dcterms:W3CDTF">2010-10-25T12:27:23Z</dcterms:created>
  <dcterms:modified xsi:type="dcterms:W3CDTF">2014-11-06T00:28:37Z</dcterms:modified>
</cp:coreProperties>
</file>