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Override8.xml" ContentType="application/vnd.openxmlformats-officedocument.themeOverr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70" r:id="rId4"/>
    <p:sldId id="271" r:id="rId5"/>
    <p:sldId id="261" r:id="rId6"/>
    <p:sldId id="275" r:id="rId7"/>
    <p:sldId id="274" r:id="rId8"/>
    <p:sldId id="260" r:id="rId9"/>
    <p:sldId id="263" r:id="rId10"/>
    <p:sldId id="267" r:id="rId11"/>
    <p:sldId id="262" r:id="rId12"/>
    <p:sldId id="272" r:id="rId13"/>
    <p:sldId id="273" r:id="rId14"/>
    <p:sldId id="264" r:id="rId15"/>
    <p:sldId id="265" r:id="rId16"/>
    <p:sldId id="268" r:id="rId17"/>
  </p:sldIdLst>
  <p:sldSz cx="9144000" cy="6858000" type="screen4x3"/>
  <p:notesSz cx="6877050" cy="1000125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258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ethlendi.Andras\AppData\Local\Microsoft\Windows\Temporary%20Internet%20Files\Content.Outlook\HJFPB9D7\2012%2010%20%20Swissre%20adatok%20PENETR&#193;CI&#211;%20(2)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utykaE\AppData\Local\Microsoft\Windows\Temporary%20Internet%20Files\Content.Outlook\VYG2KSI4\KJ_BFFnek_&#225;tadott%20(3).xls" TargetMode="External"/><Relationship Id="rId1" Type="http://schemas.openxmlformats.org/officeDocument/2006/relationships/themeOverride" Target="../theme/themeOverride8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utykaE\AppData\Local\Microsoft\Windows\Temporary%20Internet%20Files\Content.Outlook\VYG2KSI4\KJ_BFFnek_&#225;tadott%20(3)%20(2).xls" TargetMode="External"/><Relationship Id="rId1" Type="http://schemas.openxmlformats.org/officeDocument/2006/relationships/themeOverride" Target="../theme/themeOverride9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utykaE\AppData\Local\Microsoft\Windows\Temporary%20Internet%20Files\Content.Outlook\VYG2KSI4\T&#337;kemegfelel&#233;s%20Reninek%20(3).xls" TargetMode="External"/><Relationship Id="rId1" Type="http://schemas.openxmlformats.org/officeDocument/2006/relationships/themeOverride" Target="../theme/themeOverride10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file\users\ButykaE\MABISZ%20konferencia%202012\2012%2010%20%20Swissre%20adatok%20PENETR&#193;CI&#211;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file\users\ButykaE\MABISZ%20konferencia%202012\2012%2010%20%20Swissre%20adatok%20PENETR&#193;CI&#211;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file\users\Bethlendi.Andras\2012%2010%20%20Swissre%20adatok%20PENETR&#193;CI&#211;%20(2)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ethlendi.Andras\AppData\Local\Microsoft\Windows\Temporary%20Internet%20Files\Content.Outlook\HJFPB9D7\BA-nak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ethlendi.Andras\AppData\Local\Microsoft\Windows\Temporary%20Internet%20Files\Content.Outlook\HJFPB9D7\BA-nak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ethlendi.Andras\AppData\Local\Microsoft\Windows\Temporary%20Internet%20Files\Content.Outlook\HJFPB9D7\BA-nak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nyar.Jozsef\Desktop\2011.%20K&#246;lts&#233;gelemz&#233;s\2012.03.07.%20Mutat&#243;%20t&#225;bla%20-%202012%20m&#225;rcius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nyar.Jozsef\Desktop\2011.%20K&#246;lts&#233;gelemz&#233;s\2012.03.07.%20Mutat&#243;%20t&#225;bla%20-%202012%20m&#225;rciu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hu-HU" sz="1600"/>
              <a:t>Penetráció (Díjbevétel/GDP)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Munka2!$B$100</c:f>
              <c:strCache>
                <c:ptCount val="1"/>
                <c:pt idx="0">
                  <c:v>2009</c:v>
                </c:pt>
              </c:strCache>
            </c:strRef>
          </c:tx>
          <c:cat>
            <c:strRef>
              <c:f>Munka2!$A$101:$A$109</c:f>
              <c:strCache>
                <c:ptCount val="9"/>
                <c:pt idx="0">
                  <c:v>EU15</c:v>
                </c:pt>
                <c:pt idx="1">
                  <c:v>CEE7</c:v>
                </c:pt>
                <c:pt idx="2">
                  <c:v>SL</c:v>
                </c:pt>
                <c:pt idx="3">
                  <c:v>CZ</c:v>
                </c:pt>
                <c:pt idx="4">
                  <c:v>PL</c:v>
                </c:pt>
                <c:pt idx="5">
                  <c:v>HU</c:v>
                </c:pt>
                <c:pt idx="6">
                  <c:v>SK</c:v>
                </c:pt>
                <c:pt idx="7">
                  <c:v>BG</c:v>
                </c:pt>
                <c:pt idx="8">
                  <c:v>RO</c:v>
                </c:pt>
              </c:strCache>
            </c:strRef>
          </c:cat>
          <c:val>
            <c:numRef>
              <c:f>Munka2!$B$101:$B$109</c:f>
              <c:numCache>
                <c:formatCode>0.0%</c:formatCode>
                <c:ptCount val="9"/>
                <c:pt idx="0">
                  <c:v>9.4587841386555155E-2</c:v>
                </c:pt>
                <c:pt idx="1">
                  <c:v>3.359078830823737E-2</c:v>
                </c:pt>
                <c:pt idx="2">
                  <c:v>6.0312500000000414E-2</c:v>
                </c:pt>
                <c:pt idx="3">
                  <c:v>3.9187165775401232E-2</c:v>
                </c:pt>
                <c:pt idx="4">
                  <c:v>3.796270396270407E-2</c:v>
                </c:pt>
                <c:pt idx="5">
                  <c:v>3.1385826771653698E-2</c:v>
                </c:pt>
                <c:pt idx="6">
                  <c:v>3.1044444444444517E-2</c:v>
                </c:pt>
                <c:pt idx="7">
                  <c:v>2.5425531914893641E-2</c:v>
                </c:pt>
                <c:pt idx="8">
                  <c:v>1.7670731707317207E-2</c:v>
                </c:pt>
              </c:numCache>
            </c:numRef>
          </c:val>
        </c:ser>
        <c:ser>
          <c:idx val="1"/>
          <c:order val="1"/>
          <c:tx>
            <c:strRef>
              <c:f>Munka2!$C$100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Munka2!$A$101:$A$109</c:f>
              <c:strCache>
                <c:ptCount val="9"/>
                <c:pt idx="0">
                  <c:v>EU15</c:v>
                </c:pt>
                <c:pt idx="1">
                  <c:v>CEE7</c:v>
                </c:pt>
                <c:pt idx="2">
                  <c:v>SL</c:v>
                </c:pt>
                <c:pt idx="3">
                  <c:v>CZ</c:v>
                </c:pt>
                <c:pt idx="4">
                  <c:v>PL</c:v>
                </c:pt>
                <c:pt idx="5">
                  <c:v>HU</c:v>
                </c:pt>
                <c:pt idx="6">
                  <c:v>SK</c:v>
                </c:pt>
                <c:pt idx="7">
                  <c:v>BG</c:v>
                </c:pt>
                <c:pt idx="8">
                  <c:v>RO</c:v>
                </c:pt>
              </c:strCache>
            </c:strRef>
          </c:cat>
          <c:val>
            <c:numRef>
              <c:f>Munka2!$C$101:$C$109</c:f>
              <c:numCache>
                <c:formatCode>0.0%</c:formatCode>
                <c:ptCount val="9"/>
                <c:pt idx="0">
                  <c:v>8.2000000000000003E-2</c:v>
                </c:pt>
                <c:pt idx="1">
                  <c:v>3.3000000000000002E-2</c:v>
                </c:pt>
                <c:pt idx="2">
                  <c:v>5.8000000000000114E-2</c:v>
                </c:pt>
                <c:pt idx="3">
                  <c:v>3.9000000000000146E-2</c:v>
                </c:pt>
                <c:pt idx="4">
                  <c:v>3.7000000000000137E-2</c:v>
                </c:pt>
                <c:pt idx="5">
                  <c:v>2.7000000000000132E-2</c:v>
                </c:pt>
                <c:pt idx="6">
                  <c:v>2.9000000000000057E-2</c:v>
                </c:pt>
                <c:pt idx="7">
                  <c:v>2.1000000000000085E-2</c:v>
                </c:pt>
                <c:pt idx="8">
                  <c:v>1.4999999999999998E-2</c:v>
                </c:pt>
              </c:numCache>
            </c:numRef>
          </c:val>
        </c:ser>
        <c:axId val="125639680"/>
        <c:axId val="126632704"/>
      </c:barChart>
      <c:catAx>
        <c:axId val="125639680"/>
        <c:scaling>
          <c:orientation val="minMax"/>
        </c:scaling>
        <c:axPos val="b"/>
        <c:majorTickMark val="none"/>
        <c:tickLblPos val="nextTo"/>
        <c:crossAx val="126632704"/>
        <c:crosses val="autoZero"/>
        <c:auto val="1"/>
        <c:lblAlgn val="ctr"/>
        <c:lblOffset val="100"/>
      </c:catAx>
      <c:valAx>
        <c:axId val="126632704"/>
        <c:scaling>
          <c:orientation val="minMax"/>
        </c:scaling>
        <c:axPos val="l"/>
        <c:majorGridlines/>
        <c:numFmt formatCode="0%" sourceLinked="0"/>
        <c:tickLblPos val="nextTo"/>
        <c:crossAx val="125639680"/>
        <c:crosses val="autoZero"/>
        <c:crossBetween val="between"/>
      </c:valAx>
    </c:plotArea>
    <c:legend>
      <c:legendPos val="r"/>
      <c:layout/>
    </c:legend>
    <c:plotVisOnly val="1"/>
  </c:chart>
  <c:spPr>
    <a:ln w="19050">
      <a:solidFill>
        <a:srgbClr val="9E0000"/>
      </a:solidFill>
    </a:ln>
  </c:spPr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style val="18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1"/>
          <c:order val="0"/>
          <c:tx>
            <c:strRef>
              <c:f>Munka1!$B$25:$C$25</c:f>
              <c:strCache>
                <c:ptCount val="1"/>
                <c:pt idx="0">
                  <c:v>Bruttó hozam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Munka1!$D$23:$AF$23</c:f>
              <c:strCache>
                <c:ptCount val="29"/>
                <c:pt idx="0">
                  <c:v>2005Q2</c:v>
                </c:pt>
                <c:pt idx="1">
                  <c:v>2005Q3</c:v>
                </c:pt>
                <c:pt idx="2">
                  <c:v>2005Q4</c:v>
                </c:pt>
                <c:pt idx="3">
                  <c:v>2006Q1</c:v>
                </c:pt>
                <c:pt idx="4">
                  <c:v>2006Q2</c:v>
                </c:pt>
                <c:pt idx="5">
                  <c:v>2006Q3</c:v>
                </c:pt>
                <c:pt idx="6">
                  <c:v>2006Q4</c:v>
                </c:pt>
                <c:pt idx="7">
                  <c:v>2007Q1</c:v>
                </c:pt>
                <c:pt idx="8">
                  <c:v>2007Q2</c:v>
                </c:pt>
                <c:pt idx="9">
                  <c:v>2007Q3</c:v>
                </c:pt>
                <c:pt idx="10">
                  <c:v>2007Q4</c:v>
                </c:pt>
                <c:pt idx="11">
                  <c:v>2008Q1</c:v>
                </c:pt>
                <c:pt idx="12">
                  <c:v>2008Q2</c:v>
                </c:pt>
                <c:pt idx="13">
                  <c:v>2008Q3</c:v>
                </c:pt>
                <c:pt idx="14">
                  <c:v>2008Q4</c:v>
                </c:pt>
                <c:pt idx="15">
                  <c:v>2009Q1</c:v>
                </c:pt>
                <c:pt idx="16">
                  <c:v>2009Q2</c:v>
                </c:pt>
                <c:pt idx="17">
                  <c:v>2009Q3</c:v>
                </c:pt>
                <c:pt idx="18">
                  <c:v>2009Q4</c:v>
                </c:pt>
                <c:pt idx="19">
                  <c:v>2010Q1</c:v>
                </c:pt>
                <c:pt idx="20">
                  <c:v>2010Q2</c:v>
                </c:pt>
                <c:pt idx="21">
                  <c:v>2010Q3</c:v>
                </c:pt>
                <c:pt idx="22">
                  <c:v>2010Q4</c:v>
                </c:pt>
                <c:pt idx="23">
                  <c:v>2011Q1</c:v>
                </c:pt>
                <c:pt idx="24">
                  <c:v>2011Q2</c:v>
                </c:pt>
                <c:pt idx="25">
                  <c:v>2011Q3</c:v>
                </c:pt>
                <c:pt idx="26">
                  <c:v>2011Q4</c:v>
                </c:pt>
                <c:pt idx="27">
                  <c:v>2012Q1</c:v>
                </c:pt>
                <c:pt idx="28">
                  <c:v>2012Q2</c:v>
                </c:pt>
              </c:strCache>
            </c:strRef>
          </c:cat>
          <c:val>
            <c:numRef>
              <c:f>Munka1!$D$25:$AF$25</c:f>
              <c:numCache>
                <c:formatCode>0%</c:formatCode>
                <c:ptCount val="29"/>
                <c:pt idx="0">
                  <c:v>1.8912245986061102E-2</c:v>
                </c:pt>
                <c:pt idx="1">
                  <c:v>2.0417061352391023E-2</c:v>
                </c:pt>
                <c:pt idx="2">
                  <c:v>1.9674548273893103E-2</c:v>
                </c:pt>
                <c:pt idx="3">
                  <c:v>1.8519398724557153E-2</c:v>
                </c:pt>
                <c:pt idx="4">
                  <c:v>1.6728401803575963E-2</c:v>
                </c:pt>
                <c:pt idx="5">
                  <c:v>1.6675474971932367E-2</c:v>
                </c:pt>
                <c:pt idx="6">
                  <c:v>1.9323345014322368E-2</c:v>
                </c:pt>
                <c:pt idx="7">
                  <c:v>1.8175748929009132E-2</c:v>
                </c:pt>
                <c:pt idx="8">
                  <c:v>1.9241923088497613E-2</c:v>
                </c:pt>
                <c:pt idx="9">
                  <c:v>1.8981707094683796E-2</c:v>
                </c:pt>
                <c:pt idx="10">
                  <c:v>1.694795208677435E-2</c:v>
                </c:pt>
                <c:pt idx="11">
                  <c:v>1.766820733385659E-2</c:v>
                </c:pt>
                <c:pt idx="12">
                  <c:v>1.2807611167422269E-2</c:v>
                </c:pt>
                <c:pt idx="13">
                  <c:v>1.8531145702057921E-2</c:v>
                </c:pt>
                <c:pt idx="14">
                  <c:v>1.4661714069936901E-2</c:v>
                </c:pt>
                <c:pt idx="15">
                  <c:v>1.6791489827709106E-2</c:v>
                </c:pt>
                <c:pt idx="16">
                  <c:v>1.8738560850606767E-2</c:v>
                </c:pt>
                <c:pt idx="17">
                  <c:v>1.8654819693496121E-2</c:v>
                </c:pt>
                <c:pt idx="18">
                  <c:v>1.6865971981591989E-2</c:v>
                </c:pt>
                <c:pt idx="19">
                  <c:v>1.8517578498342145E-2</c:v>
                </c:pt>
                <c:pt idx="20">
                  <c:v>1.9161491206047453E-2</c:v>
                </c:pt>
                <c:pt idx="21">
                  <c:v>1.7349964471991938E-2</c:v>
                </c:pt>
                <c:pt idx="22">
                  <c:v>1.805555683387006E-2</c:v>
                </c:pt>
                <c:pt idx="23">
                  <c:v>1.6831529843144219E-2</c:v>
                </c:pt>
                <c:pt idx="24">
                  <c:v>1.7373264265673177E-2</c:v>
                </c:pt>
                <c:pt idx="25">
                  <c:v>1.7644716781744306E-2</c:v>
                </c:pt>
                <c:pt idx="26">
                  <c:v>1.518788256396154E-2</c:v>
                </c:pt>
                <c:pt idx="27">
                  <c:v>1.8207777948135034E-2</c:v>
                </c:pt>
                <c:pt idx="28">
                  <c:v>1.9829057581870983E-2</c:v>
                </c:pt>
              </c:numCache>
            </c:numRef>
          </c:val>
        </c:ser>
        <c:ser>
          <c:idx val="0"/>
          <c:order val="1"/>
          <c:tx>
            <c:strRef>
              <c:f>Munka1!$B$24:$C$24</c:f>
              <c:strCache>
                <c:ptCount val="1"/>
                <c:pt idx="0">
                  <c:v>Ügyféloldali hozam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trendline>
            <c:spPr>
              <a:ln w="38100">
                <a:solidFill>
                  <a:schemeClr val="accent3">
                    <a:lumMod val="75000"/>
                  </a:schemeClr>
                </a:solidFill>
                <a:prstDash val="sysDash"/>
              </a:ln>
            </c:spPr>
            <c:trendlineType val="linear"/>
          </c:trendline>
          <c:cat>
            <c:strRef>
              <c:f>Munka1!$D$23:$AF$23</c:f>
              <c:strCache>
                <c:ptCount val="29"/>
                <c:pt idx="0">
                  <c:v>2005Q2</c:v>
                </c:pt>
                <c:pt idx="1">
                  <c:v>2005Q3</c:v>
                </c:pt>
                <c:pt idx="2">
                  <c:v>2005Q4</c:v>
                </c:pt>
                <c:pt idx="3">
                  <c:v>2006Q1</c:v>
                </c:pt>
                <c:pt idx="4">
                  <c:v>2006Q2</c:v>
                </c:pt>
                <c:pt idx="5">
                  <c:v>2006Q3</c:v>
                </c:pt>
                <c:pt idx="6">
                  <c:v>2006Q4</c:v>
                </c:pt>
                <c:pt idx="7">
                  <c:v>2007Q1</c:v>
                </c:pt>
                <c:pt idx="8">
                  <c:v>2007Q2</c:v>
                </c:pt>
                <c:pt idx="9">
                  <c:v>2007Q3</c:v>
                </c:pt>
                <c:pt idx="10">
                  <c:v>2007Q4</c:v>
                </c:pt>
                <c:pt idx="11">
                  <c:v>2008Q1</c:v>
                </c:pt>
                <c:pt idx="12">
                  <c:v>2008Q2</c:v>
                </c:pt>
                <c:pt idx="13">
                  <c:v>2008Q3</c:v>
                </c:pt>
                <c:pt idx="14">
                  <c:v>2008Q4</c:v>
                </c:pt>
                <c:pt idx="15">
                  <c:v>2009Q1</c:v>
                </c:pt>
                <c:pt idx="16">
                  <c:v>2009Q2</c:v>
                </c:pt>
                <c:pt idx="17">
                  <c:v>2009Q3</c:v>
                </c:pt>
                <c:pt idx="18">
                  <c:v>2009Q4</c:v>
                </c:pt>
                <c:pt idx="19">
                  <c:v>2010Q1</c:v>
                </c:pt>
                <c:pt idx="20">
                  <c:v>2010Q2</c:v>
                </c:pt>
                <c:pt idx="21">
                  <c:v>2010Q3</c:v>
                </c:pt>
                <c:pt idx="22">
                  <c:v>2010Q4</c:v>
                </c:pt>
                <c:pt idx="23">
                  <c:v>2011Q1</c:v>
                </c:pt>
                <c:pt idx="24">
                  <c:v>2011Q2</c:v>
                </c:pt>
                <c:pt idx="25">
                  <c:v>2011Q3</c:v>
                </c:pt>
                <c:pt idx="26">
                  <c:v>2011Q4</c:v>
                </c:pt>
                <c:pt idx="27">
                  <c:v>2012Q1</c:v>
                </c:pt>
                <c:pt idx="28">
                  <c:v>2012Q2</c:v>
                </c:pt>
              </c:strCache>
            </c:strRef>
          </c:cat>
          <c:val>
            <c:numRef>
              <c:f>Munka1!$D$24:$AF$24</c:f>
              <c:numCache>
                <c:formatCode>0%</c:formatCode>
                <c:ptCount val="29"/>
                <c:pt idx="0">
                  <c:v>-4.3918887777277827E-5</c:v>
                </c:pt>
                <c:pt idx="1">
                  <c:v>-4.4696260982091254E-4</c:v>
                </c:pt>
                <c:pt idx="2">
                  <c:v>-6.7282993034201433E-3</c:v>
                </c:pt>
                <c:pt idx="3">
                  <c:v>-4.0080706116394152E-3</c:v>
                </c:pt>
                <c:pt idx="4">
                  <c:v>2.0726974961181909E-3</c:v>
                </c:pt>
                <c:pt idx="5">
                  <c:v>1.8125444810589424E-3</c:v>
                </c:pt>
                <c:pt idx="6">
                  <c:v>-7.7046214410961388E-3</c:v>
                </c:pt>
                <c:pt idx="7">
                  <c:v>-4.0089843480912045E-3</c:v>
                </c:pt>
                <c:pt idx="8">
                  <c:v>1.3843179791340576E-3</c:v>
                </c:pt>
                <c:pt idx="9">
                  <c:v>6.6924932034352332E-4</c:v>
                </c:pt>
                <c:pt idx="10">
                  <c:v>-5.7873461683647124E-3</c:v>
                </c:pt>
                <c:pt idx="11">
                  <c:v>-3.742991224494376E-3</c:v>
                </c:pt>
                <c:pt idx="12">
                  <c:v>1.1462855764904684E-3</c:v>
                </c:pt>
                <c:pt idx="13">
                  <c:v>-1.6493973907868139E-3</c:v>
                </c:pt>
                <c:pt idx="14">
                  <c:v>-7.2452546180766294E-3</c:v>
                </c:pt>
                <c:pt idx="15">
                  <c:v>-4.8804590937345776E-3</c:v>
                </c:pt>
                <c:pt idx="16">
                  <c:v>3.0805847570476263E-4</c:v>
                </c:pt>
                <c:pt idx="17">
                  <c:v>5.3467261637710527E-3</c:v>
                </c:pt>
                <c:pt idx="18">
                  <c:v>-4.9663142165909105E-3</c:v>
                </c:pt>
                <c:pt idx="19">
                  <c:v>1.8221680649737261E-3</c:v>
                </c:pt>
                <c:pt idx="20">
                  <c:v>-1.080155296288281E-4</c:v>
                </c:pt>
                <c:pt idx="21">
                  <c:v>2.2304199212403258E-3</c:v>
                </c:pt>
                <c:pt idx="22">
                  <c:v>-5.0006797492881489E-3</c:v>
                </c:pt>
                <c:pt idx="23">
                  <c:v>-8.8009750628700711E-3</c:v>
                </c:pt>
                <c:pt idx="24">
                  <c:v>-4.282545073417879E-3</c:v>
                </c:pt>
                <c:pt idx="25">
                  <c:v>1.6175596162887435E-3</c:v>
                </c:pt>
                <c:pt idx="26">
                  <c:v>-6.7705418603654106E-3</c:v>
                </c:pt>
                <c:pt idx="27">
                  <c:v>-6.1312676011105807E-3</c:v>
                </c:pt>
                <c:pt idx="28">
                  <c:v>-2.6361501178365802E-3</c:v>
                </c:pt>
              </c:numCache>
            </c:numRef>
          </c:val>
        </c:ser>
        <c:marker val="1"/>
        <c:axId val="127604608"/>
        <c:axId val="127606144"/>
      </c:lineChart>
      <c:catAx>
        <c:axId val="127604608"/>
        <c:scaling>
          <c:orientation val="minMax"/>
        </c:scaling>
        <c:axPos val="b"/>
        <c:numFmt formatCode="General" sourceLinked="1"/>
        <c:tickLblPos val="nextTo"/>
        <c:crossAx val="127606144"/>
        <c:crosses val="autoZero"/>
        <c:auto val="1"/>
        <c:lblAlgn val="ctr"/>
        <c:lblOffset val="100"/>
      </c:catAx>
      <c:valAx>
        <c:axId val="127606144"/>
        <c:scaling>
          <c:orientation val="minMax"/>
          <c:max val="0.1"/>
          <c:min val="-0.12000000000000002"/>
        </c:scaling>
        <c:axPos val="l"/>
        <c:majorGridlines/>
        <c:numFmt formatCode="0%" sourceLinked="1"/>
        <c:tickLblPos val="nextTo"/>
        <c:crossAx val="127604608"/>
        <c:crosses val="autoZero"/>
        <c:crossBetween val="between"/>
        <c:majorUnit val="2.0000000000000011E-2"/>
      </c:valAx>
    </c:plotArea>
    <c:legend>
      <c:legendPos val="t"/>
      <c:layout/>
    </c:legend>
    <c:plotVisOnly val="1"/>
    <c:dispBlanksAs val="gap"/>
  </c:chart>
  <c:spPr>
    <a:ln w="19050">
      <a:solidFill>
        <a:srgbClr val="9E0000"/>
      </a:solidFill>
    </a:ln>
  </c:sp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style val="18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0034951881014849"/>
          <c:y val="0.17988063593961567"/>
          <c:w val="0.82742825896762917"/>
          <c:h val="0.76871892605781056"/>
        </c:manualLayout>
      </c:layout>
      <c:lineChart>
        <c:grouping val="standard"/>
        <c:ser>
          <c:idx val="0"/>
          <c:order val="0"/>
          <c:tx>
            <c:strRef>
              <c:f>Munka1!$B$3:$C$3</c:f>
              <c:strCache>
                <c:ptCount val="1"/>
                <c:pt idx="0">
                  <c:v>Bruttó hozam</c:v>
                </c:pt>
              </c:strCache>
            </c:strRef>
          </c:tx>
          <c:marker>
            <c:symbol val="none"/>
          </c:marker>
          <c:cat>
            <c:strRef>
              <c:f>Munka1!$D$2:$AB$2</c:f>
              <c:strCache>
                <c:ptCount val="25"/>
                <c:pt idx="0">
                  <c:v>2006Q2</c:v>
                </c:pt>
                <c:pt idx="1">
                  <c:v>2006Q3</c:v>
                </c:pt>
                <c:pt idx="2">
                  <c:v>2006Q4</c:v>
                </c:pt>
                <c:pt idx="3">
                  <c:v>2007Q1</c:v>
                </c:pt>
                <c:pt idx="4">
                  <c:v>2007Q2</c:v>
                </c:pt>
                <c:pt idx="5">
                  <c:v>2007Q3</c:v>
                </c:pt>
                <c:pt idx="6">
                  <c:v>2007Q4</c:v>
                </c:pt>
                <c:pt idx="7">
                  <c:v>2008Q1</c:v>
                </c:pt>
                <c:pt idx="8">
                  <c:v>2008Q2</c:v>
                </c:pt>
                <c:pt idx="9">
                  <c:v>2008Q3</c:v>
                </c:pt>
                <c:pt idx="10">
                  <c:v>2008Q4</c:v>
                </c:pt>
                <c:pt idx="11">
                  <c:v>2009Q1</c:v>
                </c:pt>
                <c:pt idx="12">
                  <c:v>2009Q2</c:v>
                </c:pt>
                <c:pt idx="13">
                  <c:v>2009Q3</c:v>
                </c:pt>
                <c:pt idx="14">
                  <c:v>2009Q4</c:v>
                </c:pt>
                <c:pt idx="15">
                  <c:v>2010Q1</c:v>
                </c:pt>
                <c:pt idx="16">
                  <c:v>2010Q2</c:v>
                </c:pt>
                <c:pt idx="17">
                  <c:v>2010Q3</c:v>
                </c:pt>
                <c:pt idx="18">
                  <c:v>2010Q4</c:v>
                </c:pt>
                <c:pt idx="19">
                  <c:v>2011Q1</c:v>
                </c:pt>
                <c:pt idx="20">
                  <c:v>2011Q2</c:v>
                </c:pt>
                <c:pt idx="21">
                  <c:v>2011Q3</c:v>
                </c:pt>
                <c:pt idx="22">
                  <c:v>2011Q4</c:v>
                </c:pt>
                <c:pt idx="23">
                  <c:v>2012Q1</c:v>
                </c:pt>
                <c:pt idx="24">
                  <c:v>2012Q2</c:v>
                </c:pt>
              </c:strCache>
            </c:strRef>
          </c:cat>
          <c:val>
            <c:numRef>
              <c:f>Munka1!$D$3:$AB$3</c:f>
              <c:numCache>
                <c:formatCode>0%</c:formatCode>
                <c:ptCount val="25"/>
                <c:pt idx="0">
                  <c:v>-1.5669605029569631E-2</c:v>
                </c:pt>
                <c:pt idx="1">
                  <c:v>3.0096727543374637E-2</c:v>
                </c:pt>
                <c:pt idx="2">
                  <c:v>5.8815199531515594E-2</c:v>
                </c:pt>
                <c:pt idx="3">
                  <c:v>5.0575143180056365E-3</c:v>
                </c:pt>
                <c:pt idx="4">
                  <c:v>5.0988111504727818E-2</c:v>
                </c:pt>
                <c:pt idx="5">
                  <c:v>2.6924380586587152E-2</c:v>
                </c:pt>
                <c:pt idx="6">
                  <c:v>-1.0546494513060055E-2</c:v>
                </c:pt>
                <c:pt idx="7">
                  <c:v>-9.0358098929298705E-2</c:v>
                </c:pt>
                <c:pt idx="8">
                  <c:v>-4.3706061391839718E-2</c:v>
                </c:pt>
                <c:pt idx="9">
                  <c:v>-3.3252872115268672E-2</c:v>
                </c:pt>
                <c:pt idx="10">
                  <c:v>-5.4283131521137111E-2</c:v>
                </c:pt>
                <c:pt idx="11">
                  <c:v>1.6468818880235981E-2</c:v>
                </c:pt>
                <c:pt idx="12">
                  <c:v>7.4271241039709904E-2</c:v>
                </c:pt>
                <c:pt idx="13">
                  <c:v>9.3869265832827647E-2</c:v>
                </c:pt>
                <c:pt idx="14">
                  <c:v>4.3582140023256694E-2</c:v>
                </c:pt>
                <c:pt idx="15">
                  <c:v>4.6779916960499865E-2</c:v>
                </c:pt>
                <c:pt idx="16">
                  <c:v>2.1856555623676891E-2</c:v>
                </c:pt>
                <c:pt idx="17">
                  <c:v>2.5616201245260001E-2</c:v>
                </c:pt>
                <c:pt idx="18">
                  <c:v>2.1605229766325042E-2</c:v>
                </c:pt>
                <c:pt idx="19">
                  <c:v>-2.0006127133437003E-2</c:v>
                </c:pt>
                <c:pt idx="20">
                  <c:v>-4.0923605046535669E-3</c:v>
                </c:pt>
                <c:pt idx="21">
                  <c:v>-2.5457526628587541E-2</c:v>
                </c:pt>
                <c:pt idx="22">
                  <c:v>3.7541597867971233E-2</c:v>
                </c:pt>
                <c:pt idx="23">
                  <c:v>2.7718463693197939E-2</c:v>
                </c:pt>
                <c:pt idx="24">
                  <c:v>-1.0003340228248015E-2</c:v>
                </c:pt>
              </c:numCache>
            </c:numRef>
          </c:val>
        </c:ser>
        <c:ser>
          <c:idx val="1"/>
          <c:order val="1"/>
          <c:tx>
            <c:strRef>
              <c:f>Munka1!$B$4:$C$4</c:f>
              <c:strCache>
                <c:ptCount val="1"/>
                <c:pt idx="0">
                  <c:v>Ügyféloldali hozam</c:v>
                </c:pt>
              </c:strCache>
            </c:strRef>
          </c:tx>
          <c:marker>
            <c:symbol val="none"/>
          </c:marker>
          <c:trendline>
            <c:spPr>
              <a:ln w="38100">
                <a:solidFill>
                  <a:schemeClr val="accent3">
                    <a:lumMod val="75000"/>
                  </a:schemeClr>
                </a:solidFill>
                <a:prstDash val="sysDash"/>
              </a:ln>
            </c:spPr>
            <c:trendlineType val="linear"/>
          </c:trendline>
          <c:cat>
            <c:strRef>
              <c:f>Munka1!$D$2:$AB$2</c:f>
              <c:strCache>
                <c:ptCount val="25"/>
                <c:pt idx="0">
                  <c:v>2006Q2</c:v>
                </c:pt>
                <c:pt idx="1">
                  <c:v>2006Q3</c:v>
                </c:pt>
                <c:pt idx="2">
                  <c:v>2006Q4</c:v>
                </c:pt>
                <c:pt idx="3">
                  <c:v>2007Q1</c:v>
                </c:pt>
                <c:pt idx="4">
                  <c:v>2007Q2</c:v>
                </c:pt>
                <c:pt idx="5">
                  <c:v>2007Q3</c:v>
                </c:pt>
                <c:pt idx="6">
                  <c:v>2007Q4</c:v>
                </c:pt>
                <c:pt idx="7">
                  <c:v>2008Q1</c:v>
                </c:pt>
                <c:pt idx="8">
                  <c:v>2008Q2</c:v>
                </c:pt>
                <c:pt idx="9">
                  <c:v>2008Q3</c:v>
                </c:pt>
                <c:pt idx="10">
                  <c:v>2008Q4</c:v>
                </c:pt>
                <c:pt idx="11">
                  <c:v>2009Q1</c:v>
                </c:pt>
                <c:pt idx="12">
                  <c:v>2009Q2</c:v>
                </c:pt>
                <c:pt idx="13">
                  <c:v>2009Q3</c:v>
                </c:pt>
                <c:pt idx="14">
                  <c:v>2009Q4</c:v>
                </c:pt>
                <c:pt idx="15">
                  <c:v>2010Q1</c:v>
                </c:pt>
                <c:pt idx="16">
                  <c:v>2010Q2</c:v>
                </c:pt>
                <c:pt idx="17">
                  <c:v>2010Q3</c:v>
                </c:pt>
                <c:pt idx="18">
                  <c:v>2010Q4</c:v>
                </c:pt>
                <c:pt idx="19">
                  <c:v>2011Q1</c:v>
                </c:pt>
                <c:pt idx="20">
                  <c:v>2011Q2</c:v>
                </c:pt>
                <c:pt idx="21">
                  <c:v>2011Q3</c:v>
                </c:pt>
                <c:pt idx="22">
                  <c:v>2011Q4</c:v>
                </c:pt>
                <c:pt idx="23">
                  <c:v>2012Q1</c:v>
                </c:pt>
                <c:pt idx="24">
                  <c:v>2012Q2</c:v>
                </c:pt>
              </c:strCache>
            </c:strRef>
          </c:cat>
          <c:val>
            <c:numRef>
              <c:f>Munka1!$D$4:$AB$4</c:f>
              <c:numCache>
                <c:formatCode>0%</c:formatCode>
                <c:ptCount val="25"/>
                <c:pt idx="0">
                  <c:v>-3.7063205977340009E-2</c:v>
                </c:pt>
                <c:pt idx="1">
                  <c:v>1.247829996272277E-2</c:v>
                </c:pt>
                <c:pt idx="2">
                  <c:v>1.9537106099694973E-2</c:v>
                </c:pt>
                <c:pt idx="3">
                  <c:v>-1.8786965631301125E-2</c:v>
                </c:pt>
                <c:pt idx="4">
                  <c:v>3.5038353144521694E-2</c:v>
                </c:pt>
                <c:pt idx="5">
                  <c:v>1.6270098622735067E-3</c:v>
                </c:pt>
                <c:pt idx="6">
                  <c:v>-3.5868900493776563E-2</c:v>
                </c:pt>
                <c:pt idx="7">
                  <c:v>-0.11205219457584255</c:v>
                </c:pt>
                <c:pt idx="8">
                  <c:v>-5.7442292821125375E-2</c:v>
                </c:pt>
                <c:pt idx="9">
                  <c:v>-4.9316993475113056E-2</c:v>
                </c:pt>
                <c:pt idx="10">
                  <c:v>-7.0005139721472043E-2</c:v>
                </c:pt>
                <c:pt idx="11">
                  <c:v>-1.3876333371540419E-4</c:v>
                </c:pt>
                <c:pt idx="12">
                  <c:v>4.7087120146192499E-2</c:v>
                </c:pt>
                <c:pt idx="13">
                  <c:v>7.0052898150023163E-2</c:v>
                </c:pt>
                <c:pt idx="14">
                  <c:v>2.4116660509256913E-2</c:v>
                </c:pt>
                <c:pt idx="15">
                  <c:v>2.5637115986717793E-2</c:v>
                </c:pt>
                <c:pt idx="16">
                  <c:v>5.4101084976339734E-3</c:v>
                </c:pt>
                <c:pt idx="17">
                  <c:v>1.5630846199019485E-3</c:v>
                </c:pt>
                <c:pt idx="18">
                  <c:v>1.0410586177520512E-2</c:v>
                </c:pt>
                <c:pt idx="19">
                  <c:v>-3.806067313986794E-2</c:v>
                </c:pt>
                <c:pt idx="20">
                  <c:v>-2.2734954614712831E-2</c:v>
                </c:pt>
                <c:pt idx="21">
                  <c:v>-3.652052307224752E-2</c:v>
                </c:pt>
                <c:pt idx="22">
                  <c:v>1.8805229412142764E-2</c:v>
                </c:pt>
                <c:pt idx="23">
                  <c:v>8.0360688017642855E-3</c:v>
                </c:pt>
                <c:pt idx="24">
                  <c:v>-2.673686870956473E-2</c:v>
                </c:pt>
              </c:numCache>
            </c:numRef>
          </c:val>
        </c:ser>
        <c:marker val="1"/>
        <c:axId val="127630720"/>
        <c:axId val="127657088"/>
      </c:lineChart>
      <c:catAx>
        <c:axId val="127630720"/>
        <c:scaling>
          <c:orientation val="minMax"/>
        </c:scaling>
        <c:axPos val="b"/>
        <c:numFmt formatCode="General" sourceLinked="1"/>
        <c:tickLblPos val="nextTo"/>
        <c:crossAx val="127657088"/>
        <c:crosses val="autoZero"/>
        <c:auto val="1"/>
        <c:lblAlgn val="ctr"/>
        <c:lblOffset val="100"/>
      </c:catAx>
      <c:valAx>
        <c:axId val="127657088"/>
        <c:scaling>
          <c:orientation val="minMax"/>
          <c:max val="0.1"/>
          <c:min val="-0.12000000000000002"/>
        </c:scaling>
        <c:axPos val="l"/>
        <c:majorGridlines/>
        <c:numFmt formatCode="0%" sourceLinked="1"/>
        <c:tickLblPos val="nextTo"/>
        <c:crossAx val="127630720"/>
        <c:crosses val="autoZero"/>
        <c:crossBetween val="between"/>
        <c:majorUnit val="2.0000000000000011E-2"/>
      </c:valAx>
    </c:plotArea>
    <c:legend>
      <c:legendPos val="t"/>
      <c:layout/>
    </c:legend>
    <c:plotVisOnly val="1"/>
    <c:dispBlanksAs val="gap"/>
  </c:chart>
  <c:spPr>
    <a:ln w="19050">
      <a:solidFill>
        <a:srgbClr val="9E0000"/>
      </a:solidFill>
    </a:ln>
  </c:spPr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style val="28"/>
  <c:clrMapOvr bg1="lt1" tx1="dk1" bg2="lt2" tx2="dk2" accent1="accent1" accent2="accent2" accent3="accent3" accent4="accent4" accent5="accent5" accent6="accent6" hlink="hlink" folHlink="folHlink"/>
  <c:chart>
    <c:title>
      <c:layout/>
      <c:txPr>
        <a:bodyPr/>
        <a:lstStyle/>
        <a:p>
          <a:pPr>
            <a:defRPr sz="1400"/>
          </a:pPr>
          <a:endParaRPr lang="hu-HU"/>
        </a:p>
      </c:txPr>
    </c:title>
    <c:plotArea>
      <c:layout/>
      <c:lineChart>
        <c:grouping val="standard"/>
        <c:ser>
          <c:idx val="0"/>
          <c:order val="0"/>
          <c:tx>
            <c:strRef>
              <c:f>Munka1!$B$3</c:f>
              <c:strCache>
                <c:ptCount val="1"/>
                <c:pt idx="0">
                  <c:v>Tőkefeltöltöttség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hu-HU"/>
              </a:p>
            </c:txPr>
            <c:dLblPos val="t"/>
            <c:showVal val="1"/>
          </c:dLbls>
          <c:cat>
            <c:numRef>
              <c:f>Munka1!$C$2:$G$2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Munka1!$C$3:$G$3</c:f>
              <c:numCache>
                <c:formatCode>0%</c:formatCode>
                <c:ptCount val="5"/>
                <c:pt idx="0">
                  <c:v>2.0369485676019878</c:v>
                </c:pt>
                <c:pt idx="1">
                  <c:v>2.1104275240147237</c:v>
                </c:pt>
                <c:pt idx="2">
                  <c:v>2.151335644295814</c:v>
                </c:pt>
                <c:pt idx="3">
                  <c:v>1.8410818207646884</c:v>
                </c:pt>
                <c:pt idx="4">
                  <c:v>1.8600936888372919</c:v>
                </c:pt>
              </c:numCache>
            </c:numRef>
          </c:val>
        </c:ser>
        <c:marker val="1"/>
        <c:axId val="126908672"/>
        <c:axId val="127688704"/>
      </c:lineChart>
      <c:catAx>
        <c:axId val="126908672"/>
        <c:scaling>
          <c:orientation val="minMax"/>
        </c:scaling>
        <c:axPos val="b"/>
        <c:numFmt formatCode="General" sourceLinked="1"/>
        <c:tickLblPos val="nextTo"/>
        <c:crossAx val="127688704"/>
        <c:crosses val="autoZero"/>
        <c:auto val="1"/>
        <c:lblAlgn val="ctr"/>
        <c:lblOffset val="100"/>
      </c:catAx>
      <c:valAx>
        <c:axId val="127688704"/>
        <c:scaling>
          <c:orientation val="minMax"/>
        </c:scaling>
        <c:axPos val="l"/>
        <c:majorGridlines/>
        <c:numFmt formatCode="0%" sourceLinked="1"/>
        <c:tickLblPos val="nextTo"/>
        <c:crossAx val="126908672"/>
        <c:crosses val="autoZero"/>
        <c:crossBetween val="between"/>
      </c:valAx>
    </c:plotArea>
    <c:plotVisOnly val="1"/>
  </c:chart>
  <c:spPr>
    <a:ln w="19050">
      <a:solidFill>
        <a:srgbClr val="9E0000"/>
      </a:solidFill>
    </a:ln>
  </c:sp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hu-HU" sz="1200"/>
              <a:t>Élet ági penetráció (Díjbevétel/GDP)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Munka2!$B$89</c:f>
              <c:strCache>
                <c:ptCount val="1"/>
                <c:pt idx="0">
                  <c:v>2009</c:v>
                </c:pt>
              </c:strCache>
            </c:strRef>
          </c:tx>
          <c:cat>
            <c:strRef>
              <c:f>Munka2!$A$90:$A$98</c:f>
              <c:strCache>
                <c:ptCount val="9"/>
                <c:pt idx="0">
                  <c:v>EU15</c:v>
                </c:pt>
                <c:pt idx="1">
                  <c:v>CEE7</c:v>
                </c:pt>
                <c:pt idx="2">
                  <c:v>SL</c:v>
                </c:pt>
                <c:pt idx="3">
                  <c:v>CZ</c:v>
                </c:pt>
                <c:pt idx="4">
                  <c:v>PL</c:v>
                </c:pt>
                <c:pt idx="5">
                  <c:v>HU</c:v>
                </c:pt>
                <c:pt idx="6">
                  <c:v>SK</c:v>
                </c:pt>
                <c:pt idx="7">
                  <c:v>BG</c:v>
                </c:pt>
                <c:pt idx="8">
                  <c:v>RO</c:v>
                </c:pt>
              </c:strCache>
            </c:strRef>
          </c:cat>
          <c:val>
            <c:numRef>
              <c:f>Munka2!$B$90:$B$98</c:f>
              <c:numCache>
                <c:formatCode>0.0%</c:formatCode>
                <c:ptCount val="9"/>
                <c:pt idx="0">
                  <c:v>5.8393907563025503E-2</c:v>
                </c:pt>
                <c:pt idx="1">
                  <c:v>1.4558015943312666E-2</c:v>
                </c:pt>
                <c:pt idx="2">
                  <c:v>1.8312499999999999E-2</c:v>
                </c:pt>
                <c:pt idx="3">
                  <c:v>1.6588235294117789E-2</c:v>
                </c:pt>
                <c:pt idx="4">
                  <c:v>1.9321678321678411E-2</c:v>
                </c:pt>
                <c:pt idx="5">
                  <c:v>1.5976377952755905E-2</c:v>
                </c:pt>
                <c:pt idx="6">
                  <c:v>1.4488888888888905E-2</c:v>
                </c:pt>
                <c:pt idx="7">
                  <c:v>3.0212765957446804E-3</c:v>
                </c:pt>
                <c:pt idx="8">
                  <c:v>3.2500000000000146E-3</c:v>
                </c:pt>
              </c:numCache>
            </c:numRef>
          </c:val>
        </c:ser>
        <c:ser>
          <c:idx val="1"/>
          <c:order val="1"/>
          <c:tx>
            <c:strRef>
              <c:f>Munka2!$C$89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Munka2!$A$90:$A$98</c:f>
              <c:strCache>
                <c:ptCount val="9"/>
                <c:pt idx="0">
                  <c:v>EU15</c:v>
                </c:pt>
                <c:pt idx="1">
                  <c:v>CEE7</c:v>
                </c:pt>
                <c:pt idx="2">
                  <c:v>SL</c:v>
                </c:pt>
                <c:pt idx="3">
                  <c:v>CZ</c:v>
                </c:pt>
                <c:pt idx="4">
                  <c:v>PL</c:v>
                </c:pt>
                <c:pt idx="5">
                  <c:v>HU</c:v>
                </c:pt>
                <c:pt idx="6">
                  <c:v>SK</c:v>
                </c:pt>
                <c:pt idx="7">
                  <c:v>BG</c:v>
                </c:pt>
                <c:pt idx="8">
                  <c:v>RO</c:v>
                </c:pt>
              </c:strCache>
            </c:strRef>
          </c:cat>
          <c:val>
            <c:numRef>
              <c:f>Munka2!$C$90:$C$98</c:f>
              <c:numCache>
                <c:formatCode>0.0%</c:formatCode>
                <c:ptCount val="9"/>
                <c:pt idx="0">
                  <c:v>4.9000000000000113E-2</c:v>
                </c:pt>
                <c:pt idx="1">
                  <c:v>1.4999999999999998E-2</c:v>
                </c:pt>
                <c:pt idx="2">
                  <c:v>1.7999999999999999E-2</c:v>
                </c:pt>
                <c:pt idx="3">
                  <c:v>1.7999999999999999E-2</c:v>
                </c:pt>
                <c:pt idx="4">
                  <c:v>1.7999999999999999E-2</c:v>
                </c:pt>
                <c:pt idx="5">
                  <c:v>1.4999999999999998E-2</c:v>
                </c:pt>
                <c:pt idx="6">
                  <c:v>1.4E-2</c:v>
                </c:pt>
                <c:pt idx="7">
                  <c:v>3.0000000000000092E-3</c:v>
                </c:pt>
                <c:pt idx="8">
                  <c:v>3.0000000000000092E-3</c:v>
                </c:pt>
              </c:numCache>
            </c:numRef>
          </c:val>
        </c:ser>
        <c:axId val="126657664"/>
        <c:axId val="126659200"/>
      </c:barChart>
      <c:catAx>
        <c:axId val="126657664"/>
        <c:scaling>
          <c:orientation val="minMax"/>
        </c:scaling>
        <c:axPos val="b"/>
        <c:majorTickMark val="none"/>
        <c:tickLblPos val="nextTo"/>
        <c:crossAx val="126659200"/>
        <c:crosses val="autoZero"/>
        <c:auto val="1"/>
        <c:lblAlgn val="ctr"/>
        <c:lblOffset val="100"/>
      </c:catAx>
      <c:valAx>
        <c:axId val="126659200"/>
        <c:scaling>
          <c:orientation val="minMax"/>
        </c:scaling>
        <c:axPos val="l"/>
        <c:majorGridlines/>
        <c:numFmt formatCode="0%" sourceLinked="0"/>
        <c:tickLblPos val="nextTo"/>
        <c:crossAx val="126657664"/>
        <c:crosses val="autoZero"/>
        <c:crossBetween val="between"/>
      </c:valAx>
    </c:plotArea>
    <c:legend>
      <c:legendPos val="r"/>
      <c:layout/>
    </c:legend>
    <c:plotVisOnly val="1"/>
  </c:chart>
  <c:spPr>
    <a:ln w="19050">
      <a:solidFill>
        <a:srgbClr val="9E0000"/>
      </a:solidFill>
    </a:ln>
  </c:sp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Nem élet ági penetráció (Díjbevétel/GDP)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Munka2!$B$77</c:f>
              <c:strCache>
                <c:ptCount val="1"/>
                <c:pt idx="0">
                  <c:v>2009</c:v>
                </c:pt>
              </c:strCache>
            </c:strRef>
          </c:tx>
          <c:cat>
            <c:strRef>
              <c:f>Munka2!$A$78:$A$86</c:f>
              <c:strCache>
                <c:ptCount val="9"/>
                <c:pt idx="0">
                  <c:v>EU15</c:v>
                </c:pt>
                <c:pt idx="1">
                  <c:v>CEE7</c:v>
                </c:pt>
                <c:pt idx="2">
                  <c:v>SL</c:v>
                </c:pt>
                <c:pt idx="3">
                  <c:v>CZ</c:v>
                </c:pt>
                <c:pt idx="4">
                  <c:v>PL</c:v>
                </c:pt>
                <c:pt idx="5">
                  <c:v>HU</c:v>
                </c:pt>
                <c:pt idx="6">
                  <c:v>SK</c:v>
                </c:pt>
                <c:pt idx="7">
                  <c:v>BG</c:v>
                </c:pt>
                <c:pt idx="8">
                  <c:v>RO</c:v>
                </c:pt>
              </c:strCache>
            </c:strRef>
          </c:cat>
          <c:val>
            <c:numRef>
              <c:f>Munka2!$B$78:$B$86</c:f>
              <c:numCache>
                <c:formatCode>0.0%</c:formatCode>
                <c:ptCount val="9"/>
                <c:pt idx="0">
                  <c:v>3.6193933823529638E-2</c:v>
                </c:pt>
                <c:pt idx="1">
                  <c:v>1.9032772364924715E-2</c:v>
                </c:pt>
                <c:pt idx="2">
                  <c:v>4.2000000000000023E-2</c:v>
                </c:pt>
                <c:pt idx="3">
                  <c:v>2.2598930481283589E-2</c:v>
                </c:pt>
                <c:pt idx="4">
                  <c:v>1.8641025641025783E-2</c:v>
                </c:pt>
                <c:pt idx="5">
                  <c:v>1.5409448818897643E-2</c:v>
                </c:pt>
                <c:pt idx="6">
                  <c:v>1.6555555555555639E-2</c:v>
                </c:pt>
                <c:pt idx="7">
                  <c:v>2.2404255319148941E-2</c:v>
                </c:pt>
                <c:pt idx="8">
                  <c:v>1.4420731707317188E-2</c:v>
                </c:pt>
              </c:numCache>
            </c:numRef>
          </c:val>
        </c:ser>
        <c:ser>
          <c:idx val="1"/>
          <c:order val="1"/>
          <c:tx>
            <c:strRef>
              <c:f>Munka2!$C$77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Munka2!$A$78:$A$86</c:f>
              <c:strCache>
                <c:ptCount val="9"/>
                <c:pt idx="0">
                  <c:v>EU15</c:v>
                </c:pt>
                <c:pt idx="1">
                  <c:v>CEE7</c:v>
                </c:pt>
                <c:pt idx="2">
                  <c:v>SL</c:v>
                </c:pt>
                <c:pt idx="3">
                  <c:v>CZ</c:v>
                </c:pt>
                <c:pt idx="4">
                  <c:v>PL</c:v>
                </c:pt>
                <c:pt idx="5">
                  <c:v>HU</c:v>
                </c:pt>
                <c:pt idx="6">
                  <c:v>SK</c:v>
                </c:pt>
                <c:pt idx="7">
                  <c:v>BG</c:v>
                </c:pt>
                <c:pt idx="8">
                  <c:v>RO</c:v>
                </c:pt>
              </c:strCache>
            </c:strRef>
          </c:cat>
          <c:val>
            <c:numRef>
              <c:f>Munka2!$C$78:$C$86</c:f>
              <c:numCache>
                <c:formatCode>0.0%</c:formatCode>
                <c:ptCount val="9"/>
                <c:pt idx="0">
                  <c:v>3.3000000000000002E-2</c:v>
                </c:pt>
                <c:pt idx="1">
                  <c:v>1.7999999999999999E-2</c:v>
                </c:pt>
                <c:pt idx="2">
                  <c:v>4.0000000000000022E-2</c:v>
                </c:pt>
                <c:pt idx="3">
                  <c:v>2.1000000000000012E-2</c:v>
                </c:pt>
                <c:pt idx="4">
                  <c:v>1.9000000000000086E-2</c:v>
                </c:pt>
                <c:pt idx="5">
                  <c:v>1.2E-2</c:v>
                </c:pt>
                <c:pt idx="6">
                  <c:v>1.4999999999999998E-2</c:v>
                </c:pt>
                <c:pt idx="7">
                  <c:v>1.7999999999999999E-2</c:v>
                </c:pt>
                <c:pt idx="8">
                  <c:v>1.2E-2</c:v>
                </c:pt>
              </c:numCache>
            </c:numRef>
          </c:val>
        </c:ser>
        <c:axId val="127282176"/>
        <c:axId val="127292160"/>
      </c:barChart>
      <c:catAx>
        <c:axId val="127282176"/>
        <c:scaling>
          <c:orientation val="minMax"/>
        </c:scaling>
        <c:axPos val="b"/>
        <c:majorTickMark val="none"/>
        <c:tickLblPos val="nextTo"/>
        <c:crossAx val="127292160"/>
        <c:crosses val="autoZero"/>
        <c:auto val="1"/>
        <c:lblAlgn val="ctr"/>
        <c:lblOffset val="100"/>
      </c:catAx>
      <c:valAx>
        <c:axId val="127292160"/>
        <c:scaling>
          <c:orientation val="minMax"/>
        </c:scaling>
        <c:axPos val="l"/>
        <c:majorGridlines/>
        <c:numFmt formatCode="0%" sourceLinked="0"/>
        <c:tickLblPos val="nextTo"/>
        <c:crossAx val="127282176"/>
        <c:crosses val="autoZero"/>
        <c:crossBetween val="between"/>
        <c:majorUnit val="1.0000000000000005E-2"/>
      </c:valAx>
    </c:plotArea>
    <c:legend>
      <c:legendPos val="r"/>
      <c:layout/>
    </c:legend>
    <c:plotVisOnly val="1"/>
  </c:chart>
  <c:spPr>
    <a:ln w="19050">
      <a:solidFill>
        <a:srgbClr val="9E0000"/>
      </a:solidFill>
    </a:ln>
  </c:sp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hu-HU" sz="1200" dirty="0"/>
              <a:t>Élet ági díjbevétel aránya a teljesen belül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Munka2!$B$112</c:f>
              <c:strCache>
                <c:ptCount val="1"/>
                <c:pt idx="0">
                  <c:v>2009</c:v>
                </c:pt>
              </c:strCache>
            </c:strRef>
          </c:tx>
          <c:cat>
            <c:strRef>
              <c:f>Munka2!$A$113:$A$121</c:f>
              <c:strCache>
                <c:ptCount val="9"/>
                <c:pt idx="0">
                  <c:v>EU15</c:v>
                </c:pt>
                <c:pt idx="1">
                  <c:v>CEE7</c:v>
                </c:pt>
                <c:pt idx="2">
                  <c:v>SL</c:v>
                </c:pt>
                <c:pt idx="3">
                  <c:v>CZ</c:v>
                </c:pt>
                <c:pt idx="4">
                  <c:v>PL</c:v>
                </c:pt>
                <c:pt idx="5">
                  <c:v>HU</c:v>
                </c:pt>
                <c:pt idx="6">
                  <c:v>SK</c:v>
                </c:pt>
                <c:pt idx="7">
                  <c:v>BG</c:v>
                </c:pt>
                <c:pt idx="8">
                  <c:v>RO</c:v>
                </c:pt>
              </c:strCache>
            </c:strRef>
          </c:cat>
          <c:val>
            <c:numRef>
              <c:f>Munka2!$B$113:$B$121</c:f>
              <c:numCache>
                <c:formatCode>0%</c:formatCode>
                <c:ptCount val="9"/>
                <c:pt idx="0">
                  <c:v>0.61735109615606265</c:v>
                </c:pt>
                <c:pt idx="1">
                  <c:v>0.43339310199346276</c:v>
                </c:pt>
                <c:pt idx="2">
                  <c:v>0.30362694300518261</c:v>
                </c:pt>
                <c:pt idx="3">
                  <c:v>0.42330786026201139</c:v>
                </c:pt>
                <c:pt idx="4">
                  <c:v>0.50896475500429816</c:v>
                </c:pt>
                <c:pt idx="5">
                  <c:v>0.50903161063723035</c:v>
                </c:pt>
                <c:pt idx="6">
                  <c:v>0.46671438797423265</c:v>
                </c:pt>
                <c:pt idx="7">
                  <c:v>0.11882845188284515</c:v>
                </c:pt>
                <c:pt idx="8">
                  <c:v>0.18391994478951082</c:v>
                </c:pt>
              </c:numCache>
            </c:numRef>
          </c:val>
        </c:ser>
        <c:ser>
          <c:idx val="1"/>
          <c:order val="1"/>
          <c:tx>
            <c:strRef>
              <c:f>Munka2!$C$112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Munka2!$A$113:$A$121</c:f>
              <c:strCache>
                <c:ptCount val="9"/>
                <c:pt idx="0">
                  <c:v>EU15</c:v>
                </c:pt>
                <c:pt idx="1">
                  <c:v>CEE7</c:v>
                </c:pt>
                <c:pt idx="2">
                  <c:v>SL</c:v>
                </c:pt>
                <c:pt idx="3">
                  <c:v>CZ</c:v>
                </c:pt>
                <c:pt idx="4">
                  <c:v>PL</c:v>
                </c:pt>
                <c:pt idx="5">
                  <c:v>HU</c:v>
                </c:pt>
                <c:pt idx="6">
                  <c:v>SK</c:v>
                </c:pt>
                <c:pt idx="7">
                  <c:v>BG</c:v>
                </c:pt>
                <c:pt idx="8">
                  <c:v>RO</c:v>
                </c:pt>
              </c:strCache>
            </c:strRef>
          </c:cat>
          <c:val>
            <c:numRef>
              <c:f>Munka2!$C$113:$C$121</c:f>
              <c:numCache>
                <c:formatCode>0%</c:formatCode>
                <c:ptCount val="9"/>
                <c:pt idx="0">
                  <c:v>0.59756097560975308</c:v>
                </c:pt>
                <c:pt idx="1">
                  <c:v>0.45454545454545453</c:v>
                </c:pt>
                <c:pt idx="2">
                  <c:v>0.3103448275862084</c:v>
                </c:pt>
                <c:pt idx="3">
                  <c:v>0.46153846153846267</c:v>
                </c:pt>
                <c:pt idx="4">
                  <c:v>0.48648648648648773</c:v>
                </c:pt>
                <c:pt idx="5">
                  <c:v>0.55555555555555569</c:v>
                </c:pt>
                <c:pt idx="6">
                  <c:v>0.48275862068965691</c:v>
                </c:pt>
                <c:pt idx="7">
                  <c:v>0.14285714285714382</c:v>
                </c:pt>
                <c:pt idx="8">
                  <c:v>0.2</c:v>
                </c:pt>
              </c:numCache>
            </c:numRef>
          </c:val>
        </c:ser>
        <c:axId val="127308928"/>
        <c:axId val="127310464"/>
      </c:barChart>
      <c:catAx>
        <c:axId val="127308928"/>
        <c:scaling>
          <c:orientation val="minMax"/>
        </c:scaling>
        <c:axPos val="b"/>
        <c:majorTickMark val="none"/>
        <c:tickLblPos val="nextTo"/>
        <c:crossAx val="127310464"/>
        <c:crosses val="autoZero"/>
        <c:auto val="1"/>
        <c:lblAlgn val="ctr"/>
        <c:lblOffset val="100"/>
      </c:catAx>
      <c:valAx>
        <c:axId val="127310464"/>
        <c:scaling>
          <c:orientation val="minMax"/>
        </c:scaling>
        <c:axPos val="l"/>
        <c:majorGridlines/>
        <c:numFmt formatCode="0%" sourceLinked="0"/>
        <c:tickLblPos val="nextTo"/>
        <c:crossAx val="127308928"/>
        <c:crosses val="autoZero"/>
        <c:crossBetween val="between"/>
      </c:valAx>
    </c:plotArea>
    <c:legend>
      <c:legendPos val="r"/>
      <c:layout/>
    </c:legend>
    <c:plotVisOnly val="1"/>
  </c:chart>
  <c:spPr>
    <a:ln w="19050">
      <a:solidFill>
        <a:srgbClr val="C00000"/>
      </a:solidFill>
    </a:ln>
  </c:sp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1"/>
          <c:order val="0"/>
          <c:tx>
            <c:strRef>
              <c:f>'Nem-élet'!$D$134</c:f>
              <c:strCache>
                <c:ptCount val="1"/>
                <c:pt idx="0">
                  <c:v>Kgfb károk</c:v>
                </c:pt>
              </c:strCache>
            </c:strRef>
          </c:tx>
          <c:spPr>
            <a:ln>
              <a:prstDash val="dash"/>
            </a:ln>
          </c:spPr>
          <c:marker>
            <c:symbol val="none"/>
          </c:marker>
          <c:cat>
            <c:numRef>
              <c:f>'Nem-élet'!$E$133:$O$133</c:f>
              <c:numCache>
                <c:formatCode>0</c:formatCode>
                <c:ptCount val="1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</c:numCache>
            </c:numRef>
          </c:cat>
          <c:val>
            <c:numRef>
              <c:f>'Nem-élet'!$E$134:$O$134</c:f>
              <c:numCache>
                <c:formatCode>0.0%</c:formatCode>
                <c:ptCount val="11"/>
                <c:pt idx="0">
                  <c:v>0.80993843322633363</c:v>
                </c:pt>
                <c:pt idx="1">
                  <c:v>0.78853977730674751</c:v>
                </c:pt>
                <c:pt idx="2">
                  <c:v>0.78641525630503595</c:v>
                </c:pt>
                <c:pt idx="3">
                  <c:v>0.81694741865652198</c:v>
                </c:pt>
                <c:pt idx="4">
                  <c:v>0.77418987609077905</c:v>
                </c:pt>
                <c:pt idx="5">
                  <c:v>0.74658922103348002</c:v>
                </c:pt>
                <c:pt idx="6">
                  <c:v>0.78306101730085764</c:v>
                </c:pt>
                <c:pt idx="7">
                  <c:v>0.68528152884548887</c:v>
                </c:pt>
                <c:pt idx="8">
                  <c:v>0.51174818761530383</c:v>
                </c:pt>
                <c:pt idx="9">
                  <c:v>0.55511722262937713</c:v>
                </c:pt>
                <c:pt idx="10">
                  <c:v>0.5902005660501175</c:v>
                </c:pt>
              </c:numCache>
            </c:numRef>
          </c:val>
        </c:ser>
        <c:ser>
          <c:idx val="0"/>
          <c:order val="1"/>
          <c:tx>
            <c:strRef>
              <c:f>'Nem-élet'!$D$147</c:f>
              <c:strCache>
                <c:ptCount val="1"/>
                <c:pt idx="0">
                  <c:v>Egyéb nem élet károk</c:v>
                </c:pt>
              </c:strCache>
            </c:strRef>
          </c:tx>
          <c:marker>
            <c:symbol val="none"/>
          </c:marker>
          <c:cat>
            <c:numRef>
              <c:f>'Nem-élet'!$E$133:$O$133</c:f>
              <c:numCache>
                <c:formatCode>0</c:formatCode>
                <c:ptCount val="1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</c:numCache>
            </c:numRef>
          </c:cat>
          <c:val>
            <c:numRef>
              <c:f>'Nem-élet'!$E$147:$O$147</c:f>
              <c:numCache>
                <c:formatCode>0.0%</c:formatCode>
                <c:ptCount val="11"/>
                <c:pt idx="0">
                  <c:v>0.60885173160538009</c:v>
                </c:pt>
                <c:pt idx="1">
                  <c:v>0.56290179008785224</c:v>
                </c:pt>
                <c:pt idx="2">
                  <c:v>0.56247804948396429</c:v>
                </c:pt>
                <c:pt idx="3">
                  <c:v>0.55211582357888289</c:v>
                </c:pt>
                <c:pt idx="4">
                  <c:v>0.54930332652880465</c:v>
                </c:pt>
                <c:pt idx="5">
                  <c:v>0.5398971368144877</c:v>
                </c:pt>
                <c:pt idx="6">
                  <c:v>0.55393828816448265</c:v>
                </c:pt>
                <c:pt idx="7">
                  <c:v>0.54329251778887977</c:v>
                </c:pt>
                <c:pt idx="8">
                  <c:v>0.46240152140135626</c:v>
                </c:pt>
                <c:pt idx="9">
                  <c:v>0.55853593814544644</c:v>
                </c:pt>
                <c:pt idx="10">
                  <c:v>0.47080585076032178</c:v>
                </c:pt>
              </c:numCache>
            </c:numRef>
          </c:val>
        </c:ser>
        <c:marker val="1"/>
        <c:axId val="127267584"/>
        <c:axId val="127269120"/>
      </c:lineChart>
      <c:catAx>
        <c:axId val="127267584"/>
        <c:scaling>
          <c:orientation val="minMax"/>
        </c:scaling>
        <c:axPos val="b"/>
        <c:numFmt formatCode="0" sourceLinked="1"/>
        <c:tickLblPos val="nextTo"/>
        <c:crossAx val="127269120"/>
        <c:crosses val="autoZero"/>
        <c:auto val="1"/>
        <c:lblAlgn val="ctr"/>
        <c:lblOffset val="100"/>
      </c:catAx>
      <c:valAx>
        <c:axId val="127269120"/>
        <c:scaling>
          <c:orientation val="minMax"/>
          <c:min val="0.30000000000000032"/>
        </c:scaling>
        <c:axPos val="l"/>
        <c:majorGridlines/>
        <c:numFmt formatCode="0%" sourceLinked="0"/>
        <c:tickLblPos val="nextTo"/>
        <c:crossAx val="12726758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b="1"/>
          </a:pPr>
          <a:endParaRPr lang="hu-HU"/>
        </a:p>
      </c:txPr>
    </c:legend>
    <c:plotVisOnly val="1"/>
  </c:chart>
  <c:spPr>
    <a:ln w="19050">
      <a:solidFill>
        <a:srgbClr val="C00000"/>
      </a:solidFill>
    </a:ln>
  </c:sp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2"/>
          <c:order val="0"/>
          <c:tx>
            <c:strRef>
              <c:f>'Nem-élet'!$D$92</c:f>
              <c:strCache>
                <c:ptCount val="1"/>
                <c:pt idx="0">
                  <c:v>Jutalékköltségek</c:v>
                </c:pt>
              </c:strCache>
            </c:strRef>
          </c:tx>
          <c:spPr>
            <a:ln>
              <a:prstDash val="sysDot"/>
            </a:ln>
          </c:spPr>
          <c:marker>
            <c:symbol val="none"/>
          </c:marker>
          <c:cat>
            <c:numRef>
              <c:f>'Nem-élet'!$E$91:$L$91</c:f>
              <c:numCache>
                <c:formatCode>0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'Nem-élet'!$E$92:$L$92</c:f>
              <c:numCache>
                <c:formatCode>0.0%</c:formatCode>
                <c:ptCount val="8"/>
                <c:pt idx="0">
                  <c:v>0.11546702187491446</c:v>
                </c:pt>
                <c:pt idx="1">
                  <c:v>0.10972126944742776</c:v>
                </c:pt>
                <c:pt idx="2">
                  <c:v>0.11221467799559666</c:v>
                </c:pt>
                <c:pt idx="3">
                  <c:v>0.11837810796670582</c:v>
                </c:pt>
                <c:pt idx="4">
                  <c:v>0.12418403409458571</c:v>
                </c:pt>
                <c:pt idx="5">
                  <c:v>0.12537100806929702</c:v>
                </c:pt>
                <c:pt idx="6">
                  <c:v>0.13022995051963271</c:v>
                </c:pt>
                <c:pt idx="7">
                  <c:v>0.14061535224457314</c:v>
                </c:pt>
              </c:numCache>
            </c:numRef>
          </c:val>
        </c:ser>
        <c:ser>
          <c:idx val="3"/>
          <c:order val="1"/>
          <c:tx>
            <c:strRef>
              <c:f>'Nem-élet'!$D$93</c:f>
              <c:strCache>
                <c:ptCount val="1"/>
                <c:pt idx="0">
                  <c:v>Egyéb szerzési költségek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numRef>
              <c:f>'Nem-élet'!$E$91:$L$91</c:f>
              <c:numCache>
                <c:formatCode>0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'Nem-élet'!$E$93:$L$93</c:f>
              <c:numCache>
                <c:formatCode>0.0%</c:formatCode>
                <c:ptCount val="8"/>
                <c:pt idx="0">
                  <c:v>5.7497784909194632E-2</c:v>
                </c:pt>
                <c:pt idx="1">
                  <c:v>5.7423809616712153E-2</c:v>
                </c:pt>
                <c:pt idx="2">
                  <c:v>5.5638917271575612E-2</c:v>
                </c:pt>
                <c:pt idx="3">
                  <c:v>5.6542903783362145E-2</c:v>
                </c:pt>
                <c:pt idx="4">
                  <c:v>7.2438046241754844E-2</c:v>
                </c:pt>
                <c:pt idx="5">
                  <c:v>7.8496934158756068E-2</c:v>
                </c:pt>
                <c:pt idx="6">
                  <c:v>7.1579226820824293E-2</c:v>
                </c:pt>
                <c:pt idx="7">
                  <c:v>6.6822152435876886E-2</c:v>
                </c:pt>
              </c:numCache>
            </c:numRef>
          </c:val>
        </c:ser>
        <c:ser>
          <c:idx val="4"/>
          <c:order val="2"/>
          <c:tx>
            <c:strRef>
              <c:f>'Nem-élet'!$D$94</c:f>
              <c:strCache>
                <c:ptCount val="1"/>
                <c:pt idx="0">
                  <c:v>Kárrendezési költségek</c:v>
                </c:pt>
              </c:strCache>
            </c:strRef>
          </c:tx>
          <c:marker>
            <c:symbol val="diamond"/>
            <c:size val="5"/>
          </c:marker>
          <c:cat>
            <c:numRef>
              <c:f>'Nem-élet'!$E$91:$L$91</c:f>
              <c:numCache>
                <c:formatCode>0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'Nem-élet'!$E$94:$L$94</c:f>
              <c:numCache>
                <c:formatCode>0.0%</c:formatCode>
                <c:ptCount val="8"/>
                <c:pt idx="0">
                  <c:v>3.8401917852599998E-2</c:v>
                </c:pt>
                <c:pt idx="1">
                  <c:v>3.9423115249447298E-2</c:v>
                </c:pt>
                <c:pt idx="2">
                  <c:v>3.9197370444174137E-2</c:v>
                </c:pt>
                <c:pt idx="3">
                  <c:v>4.0746841411299743E-2</c:v>
                </c:pt>
                <c:pt idx="4">
                  <c:v>4.6327419326875792E-2</c:v>
                </c:pt>
                <c:pt idx="5">
                  <c:v>4.8892687405251718E-2</c:v>
                </c:pt>
                <c:pt idx="6">
                  <c:v>5.3597478840476664E-2</c:v>
                </c:pt>
                <c:pt idx="7">
                  <c:v>5.1167270370212632E-2</c:v>
                </c:pt>
              </c:numCache>
            </c:numRef>
          </c:val>
        </c:ser>
        <c:ser>
          <c:idx val="5"/>
          <c:order val="3"/>
          <c:tx>
            <c:strRef>
              <c:f>'Nem-élet'!$D$95</c:f>
              <c:strCache>
                <c:ptCount val="1"/>
                <c:pt idx="0">
                  <c:v>Igazgatási költségek</c:v>
                </c:pt>
              </c:strCache>
            </c:strRef>
          </c:tx>
          <c:spPr>
            <a:ln>
              <a:prstDash val="dash"/>
            </a:ln>
          </c:spPr>
          <c:marker>
            <c:symbol val="none"/>
          </c:marker>
          <c:cat>
            <c:numRef>
              <c:f>'Nem-élet'!$E$91:$L$91</c:f>
              <c:numCache>
                <c:formatCode>0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'Nem-élet'!$E$95:$L$95</c:f>
              <c:numCache>
                <c:formatCode>0.0%</c:formatCode>
                <c:ptCount val="8"/>
                <c:pt idx="0">
                  <c:v>0.11728802700657012</c:v>
                </c:pt>
                <c:pt idx="1">
                  <c:v>0.11690970253726067</c:v>
                </c:pt>
                <c:pt idx="2">
                  <c:v>0.11622886420600256</c:v>
                </c:pt>
                <c:pt idx="3">
                  <c:v>0.12198191816628974</c:v>
                </c:pt>
                <c:pt idx="4">
                  <c:v>0.11761196153743912</c:v>
                </c:pt>
                <c:pt idx="5">
                  <c:v>0.10901465485718372</c:v>
                </c:pt>
                <c:pt idx="6">
                  <c:v>0.11344702842287974</c:v>
                </c:pt>
                <c:pt idx="7">
                  <c:v>0.11880126616807614</c:v>
                </c:pt>
              </c:numCache>
            </c:numRef>
          </c:val>
        </c:ser>
        <c:ser>
          <c:idx val="6"/>
          <c:order val="4"/>
          <c:tx>
            <c:strRef>
              <c:f>'Nem-élet'!$D$96</c:f>
              <c:strCache>
                <c:ptCount val="1"/>
                <c:pt idx="0">
                  <c:v>Összes költség</c:v>
                </c:pt>
              </c:strCache>
            </c:strRef>
          </c:tx>
          <c:marker>
            <c:symbol val="none"/>
          </c:marker>
          <c:cat>
            <c:numRef>
              <c:f>'Nem-élet'!$E$91:$L$91</c:f>
              <c:numCache>
                <c:formatCode>0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'Nem-élet'!$E$96:$L$96</c:f>
              <c:numCache>
                <c:formatCode>0.0%</c:formatCode>
                <c:ptCount val="8"/>
                <c:pt idx="0">
                  <c:v>0.32865475164327973</c:v>
                </c:pt>
                <c:pt idx="1">
                  <c:v>0.3234778968508501</c:v>
                </c:pt>
                <c:pt idx="2">
                  <c:v>0.32327982991735038</c:v>
                </c:pt>
                <c:pt idx="3">
                  <c:v>0.33764977132765978</c:v>
                </c:pt>
                <c:pt idx="4">
                  <c:v>0.3605614612006573</c:v>
                </c:pt>
                <c:pt idx="5">
                  <c:v>0.36177528449048757</c:v>
                </c:pt>
                <c:pt idx="6">
                  <c:v>0.36885368460381418</c:v>
                </c:pt>
                <c:pt idx="7">
                  <c:v>0.37740604121873961</c:v>
                </c:pt>
              </c:numCache>
            </c:numRef>
          </c:val>
        </c:ser>
        <c:marker val="1"/>
        <c:axId val="127427328"/>
        <c:axId val="127428864"/>
      </c:lineChart>
      <c:catAx>
        <c:axId val="127427328"/>
        <c:scaling>
          <c:orientation val="minMax"/>
        </c:scaling>
        <c:axPos val="b"/>
        <c:numFmt formatCode="0" sourceLinked="1"/>
        <c:tickLblPos val="nextTo"/>
        <c:crossAx val="127428864"/>
        <c:crosses val="autoZero"/>
        <c:auto val="1"/>
        <c:lblAlgn val="ctr"/>
        <c:lblOffset val="100"/>
      </c:catAx>
      <c:valAx>
        <c:axId val="127428864"/>
        <c:scaling>
          <c:orientation val="minMax"/>
        </c:scaling>
        <c:axPos val="l"/>
        <c:majorGridlines/>
        <c:numFmt formatCode="0%" sourceLinked="0"/>
        <c:tickLblPos val="nextTo"/>
        <c:crossAx val="127427328"/>
        <c:crosses val="autoZero"/>
        <c:crossBetween val="between"/>
      </c:valAx>
    </c:plotArea>
    <c:legend>
      <c:legendPos val="r"/>
      <c:layout/>
    </c:legend>
    <c:plotVisOnly val="1"/>
  </c:chart>
  <c:spPr>
    <a:ln w="19050">
      <a:solidFill>
        <a:srgbClr val="C00000"/>
      </a:solidFill>
    </a:ln>
  </c:sp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9.1849518810148481E-2"/>
          <c:y val="5.1400554097404488E-2"/>
          <c:w val="0.65116579177602796"/>
          <c:h val="0.8326195683872849"/>
        </c:manualLayout>
      </c:layout>
      <c:barChart>
        <c:barDir val="col"/>
        <c:grouping val="clustered"/>
        <c:ser>
          <c:idx val="1"/>
          <c:order val="0"/>
          <c:tx>
            <c:strRef>
              <c:f>'Nem-élet'!$D$114</c:f>
              <c:strCache>
                <c:ptCount val="1"/>
                <c:pt idx="0">
                  <c:v>Jutalék- és egyéb szerzési költségek</c:v>
                </c:pt>
              </c:strCache>
            </c:strRef>
          </c:tx>
          <c:cat>
            <c:numRef>
              <c:f>'Nem-élet'!$E$113:$L$113</c:f>
              <c:numCache>
                <c:formatCode>0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'Nem-élet'!$E$114:$L$114</c:f>
              <c:numCache>
                <c:formatCode>0.0%</c:formatCode>
                <c:ptCount val="8"/>
                <c:pt idx="0">
                  <c:v>0.52628116867102059</c:v>
                </c:pt>
                <c:pt idx="1">
                  <c:v>0.51671251943748253</c:v>
                </c:pt>
                <c:pt idx="2">
                  <c:v>0.5192207485078375</c:v>
                </c:pt>
                <c:pt idx="3">
                  <c:v>0.51805458378446056</c:v>
                </c:pt>
                <c:pt idx="4">
                  <c:v>0.54532195338236311</c:v>
                </c:pt>
                <c:pt idx="5">
                  <c:v>0.56352092298171652</c:v>
                </c:pt>
                <c:pt idx="6">
                  <c:v>0.54712528507671221</c:v>
                </c:pt>
                <c:pt idx="7">
                  <c:v>0.54964012767411785</c:v>
                </c:pt>
              </c:numCache>
            </c:numRef>
          </c:val>
        </c:ser>
        <c:ser>
          <c:idx val="2"/>
          <c:order val="1"/>
          <c:tx>
            <c:strRef>
              <c:f>'Nem-élet'!$D$115</c:f>
              <c:strCache>
                <c:ptCount val="1"/>
                <c:pt idx="0">
                  <c:v>Kárrendezési és igazgatási költségek</c:v>
                </c:pt>
              </c:strCache>
            </c:strRef>
          </c:tx>
          <c:cat>
            <c:numRef>
              <c:f>'Nem-élet'!$E$113:$L$113</c:f>
              <c:numCache>
                <c:formatCode>0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'Nem-élet'!$E$115:$L$115</c:f>
              <c:numCache>
                <c:formatCode>0.0%</c:formatCode>
                <c:ptCount val="8"/>
                <c:pt idx="0">
                  <c:v>0.47371883132898035</c:v>
                </c:pt>
                <c:pt idx="1">
                  <c:v>0.4832874805625173</c:v>
                </c:pt>
                <c:pt idx="2">
                  <c:v>0.48077925149216244</c:v>
                </c:pt>
                <c:pt idx="3">
                  <c:v>0.48194541621553871</c:v>
                </c:pt>
                <c:pt idx="4">
                  <c:v>0.45467804661763689</c:v>
                </c:pt>
                <c:pt idx="5">
                  <c:v>0.43647907701828448</c:v>
                </c:pt>
                <c:pt idx="6">
                  <c:v>0.45287471492328873</c:v>
                </c:pt>
                <c:pt idx="7">
                  <c:v>0.45035987232588592</c:v>
                </c:pt>
              </c:numCache>
            </c:numRef>
          </c:val>
        </c:ser>
        <c:axId val="127445248"/>
        <c:axId val="127475712"/>
      </c:barChart>
      <c:catAx>
        <c:axId val="127445248"/>
        <c:scaling>
          <c:orientation val="minMax"/>
        </c:scaling>
        <c:axPos val="b"/>
        <c:numFmt formatCode="0" sourceLinked="1"/>
        <c:tickLblPos val="nextTo"/>
        <c:crossAx val="127475712"/>
        <c:crosses val="autoZero"/>
        <c:auto val="1"/>
        <c:lblAlgn val="ctr"/>
        <c:lblOffset val="100"/>
      </c:catAx>
      <c:valAx>
        <c:axId val="127475712"/>
        <c:scaling>
          <c:orientation val="minMax"/>
          <c:max val="0.55000000000000004"/>
          <c:min val="0.35000000000000031"/>
        </c:scaling>
        <c:axPos val="l"/>
        <c:majorGridlines/>
        <c:numFmt formatCode="0%" sourceLinked="0"/>
        <c:tickLblPos val="nextTo"/>
        <c:crossAx val="127445248"/>
        <c:crosses val="autoZero"/>
        <c:crossBetween val="between"/>
        <c:majorUnit val="0.05"/>
      </c:valAx>
    </c:plotArea>
    <c:legend>
      <c:legendPos val="r"/>
      <c:layout>
        <c:manualLayout>
          <c:xMode val="edge"/>
          <c:yMode val="edge"/>
          <c:x val="0.7430153105861802"/>
          <c:y val="0.14738043161271541"/>
          <c:w val="0.24031802274715691"/>
          <c:h val="0.49227617381160854"/>
        </c:manualLayout>
      </c:layout>
    </c:legend>
    <c:plotVisOnly val="1"/>
  </c:chart>
  <c:spPr>
    <a:ln w="19050">
      <a:solidFill>
        <a:srgbClr val="C00000"/>
      </a:solidFill>
    </a:ln>
  </c:sp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0.22509300600080706"/>
          <c:y val="0.11363922128856042"/>
          <c:w val="0.75066078301203198"/>
          <c:h val="0.60088556682429839"/>
        </c:manualLayout>
      </c:layout>
      <c:lineChart>
        <c:grouping val="standard"/>
        <c:ser>
          <c:idx val="1"/>
          <c:order val="0"/>
          <c:tx>
            <c:strRef>
              <c:f>'Nem-élet'!$D$239</c:f>
              <c:strCache>
                <c:ptCount val="1"/>
                <c:pt idx="0">
                  <c:v>Költségek - KGFB</c:v>
                </c:pt>
              </c:strCache>
            </c:strRef>
          </c:tx>
          <c:spPr>
            <a:ln>
              <a:prstDash val="dash"/>
            </a:ln>
          </c:spPr>
          <c:marker>
            <c:symbol val="none"/>
          </c:marker>
          <c:cat>
            <c:numRef>
              <c:f>'Nem-élet'!$E$238:$K$238</c:f>
              <c:numCache>
                <c:formatCode>General</c:formatCode>
                <c:ptCount val="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</c:numCache>
            </c:numRef>
          </c:cat>
          <c:val>
            <c:numRef>
              <c:f>'Nem-élet'!$E$239:$K$239</c:f>
              <c:numCache>
                <c:formatCode>0.0%</c:formatCode>
                <c:ptCount val="7"/>
                <c:pt idx="0">
                  <c:v>0.3219370090427574</c:v>
                </c:pt>
                <c:pt idx="1">
                  <c:v>0.29715692767768626</c:v>
                </c:pt>
                <c:pt idx="2">
                  <c:v>0.29395992954384287</c:v>
                </c:pt>
                <c:pt idx="3">
                  <c:v>0.31952451956761441</c:v>
                </c:pt>
                <c:pt idx="4">
                  <c:v>0.35476542876707318</c:v>
                </c:pt>
                <c:pt idx="5">
                  <c:v>0.3421664652448585</c:v>
                </c:pt>
                <c:pt idx="6">
                  <c:v>0.35554929184033857</c:v>
                </c:pt>
              </c:numCache>
            </c:numRef>
          </c:val>
        </c:ser>
        <c:ser>
          <c:idx val="2"/>
          <c:order val="1"/>
          <c:tx>
            <c:strRef>
              <c:f>'Nem-élet'!$D$240</c:f>
              <c:strCache>
                <c:ptCount val="1"/>
                <c:pt idx="0">
                  <c:v>Költségek - nemélet</c:v>
                </c:pt>
              </c:strCache>
            </c:strRef>
          </c:tx>
          <c:marker>
            <c:symbol val="none"/>
          </c:marker>
          <c:cat>
            <c:numRef>
              <c:f>'Nem-élet'!$E$238:$K$238</c:f>
              <c:numCache>
                <c:formatCode>General</c:formatCode>
                <c:ptCount val="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</c:numCache>
            </c:numRef>
          </c:cat>
          <c:val>
            <c:numRef>
              <c:f>'Nem-élet'!$E$240:$K$240</c:f>
              <c:numCache>
                <c:formatCode>0.0%</c:formatCode>
                <c:ptCount val="7"/>
                <c:pt idx="0">
                  <c:v>0.32865475164327895</c:v>
                </c:pt>
                <c:pt idx="1">
                  <c:v>0.32347789685084793</c:v>
                </c:pt>
                <c:pt idx="2">
                  <c:v>0.32327982991734905</c:v>
                </c:pt>
                <c:pt idx="3">
                  <c:v>0.33764977132765761</c:v>
                </c:pt>
                <c:pt idx="4">
                  <c:v>0.36056146120065563</c:v>
                </c:pt>
                <c:pt idx="5">
                  <c:v>0.36177528449048757</c:v>
                </c:pt>
                <c:pt idx="6">
                  <c:v>0.36885368460381335</c:v>
                </c:pt>
              </c:numCache>
            </c:numRef>
          </c:val>
        </c:ser>
        <c:marker val="1"/>
        <c:axId val="127501056"/>
        <c:axId val="127502592"/>
      </c:lineChart>
      <c:catAx>
        <c:axId val="127501056"/>
        <c:scaling>
          <c:orientation val="minMax"/>
        </c:scaling>
        <c:axPos val="b"/>
        <c:numFmt formatCode="General" sourceLinked="1"/>
        <c:tickLblPos val="nextTo"/>
        <c:crossAx val="127502592"/>
        <c:crosses val="autoZero"/>
        <c:auto val="1"/>
        <c:lblAlgn val="ctr"/>
        <c:lblOffset val="100"/>
      </c:catAx>
      <c:valAx>
        <c:axId val="127502592"/>
        <c:scaling>
          <c:orientation val="minMax"/>
        </c:scaling>
        <c:axPos val="l"/>
        <c:majorGridlines/>
        <c:numFmt formatCode="0.0%" sourceLinked="1"/>
        <c:tickLblPos val="nextTo"/>
        <c:crossAx val="127501056"/>
        <c:crosses val="autoZero"/>
        <c:crossBetween val="between"/>
      </c:valAx>
      <c:dTable>
        <c:showHorzBorder val="1"/>
        <c:showVertBorder val="1"/>
        <c:showOutline val="1"/>
      </c:dTable>
    </c:plotArea>
    <c:legend>
      <c:legendPos val="b"/>
      <c:layout/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/>
      <c:barChart>
        <c:barDir val="col"/>
        <c:grouping val="clustered"/>
        <c:ser>
          <c:idx val="0"/>
          <c:order val="0"/>
          <c:tx>
            <c:strRef>
              <c:f>'Nem-élet'!$O$208</c:f>
              <c:strCache>
                <c:ptCount val="1"/>
                <c:pt idx="0">
                  <c:v>Jutalék és egyéb szerzési költségek - KGFB</c:v>
                </c:pt>
              </c:strCache>
            </c:strRef>
          </c:tx>
          <c:cat>
            <c:numRef>
              <c:f>'Nem-élet'!$P$207:$AC$207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</c:numCache>
            </c:numRef>
          </c:cat>
          <c:val>
            <c:numRef>
              <c:f>'Nem-élet'!$P$208:$AC$208</c:f>
              <c:numCache>
                <c:formatCode>0.0%</c:formatCode>
                <c:ptCount val="14"/>
                <c:pt idx="0">
                  <c:v>0.14646182250592193</c:v>
                </c:pt>
                <c:pt idx="1">
                  <c:v>0.13294903195079846</c:v>
                </c:pt>
                <c:pt idx="2">
                  <c:v>0.13489843454578643</c:v>
                </c:pt>
                <c:pt idx="3">
                  <c:v>0.14245464916222553</c:v>
                </c:pt>
                <c:pt idx="4">
                  <c:v>0.17554472386308878</c:v>
                </c:pt>
                <c:pt idx="5">
                  <c:v>0.16555374737662071</c:v>
                </c:pt>
                <c:pt idx="6">
                  <c:v>0.16561134353663193</c:v>
                </c:pt>
              </c:numCache>
            </c:numRef>
          </c:val>
        </c:ser>
        <c:ser>
          <c:idx val="1"/>
          <c:order val="1"/>
          <c:tx>
            <c:strRef>
              <c:f>'Nem-élet'!$O$209</c:f>
              <c:strCache>
                <c:ptCount val="1"/>
                <c:pt idx="0">
                  <c:v>Kárrendezési és igazgatási költségek - KGFB</c:v>
                </c:pt>
              </c:strCache>
            </c:strRef>
          </c:tx>
          <c:cat>
            <c:numRef>
              <c:f>'Nem-élet'!$P$207:$AC$207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</c:numCache>
            </c:numRef>
          </c:cat>
          <c:val>
            <c:numRef>
              <c:f>'Nem-élet'!$P$209:$AC$209</c:f>
              <c:numCache>
                <c:formatCode>0.0%</c:formatCode>
                <c:ptCount val="14"/>
                <c:pt idx="0">
                  <c:v>0.17547518653683553</c:v>
                </c:pt>
                <c:pt idx="1">
                  <c:v>0.16420789572688771</c:v>
                </c:pt>
                <c:pt idx="2">
                  <c:v>0.15906149499805641</c:v>
                </c:pt>
                <c:pt idx="3">
                  <c:v>0.17706987040538885</c:v>
                </c:pt>
                <c:pt idx="4">
                  <c:v>0.17922070490398437</c:v>
                </c:pt>
                <c:pt idx="5">
                  <c:v>0.17661271786823748</c:v>
                </c:pt>
                <c:pt idx="6">
                  <c:v>0.18993794830370675</c:v>
                </c:pt>
              </c:numCache>
            </c:numRef>
          </c:val>
        </c:ser>
        <c:ser>
          <c:idx val="2"/>
          <c:order val="2"/>
          <c:tx>
            <c:strRef>
              <c:f>'Nem-élet'!$O$210</c:f>
              <c:strCache>
                <c:ptCount val="1"/>
                <c:pt idx="0">
                  <c:v>Jutalék és egyéb szerzési költségek - nemélet</c:v>
                </c:pt>
              </c:strCache>
            </c:strRef>
          </c:tx>
          <c:cat>
            <c:numRef>
              <c:f>'Nem-élet'!$P$207:$AC$207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</c:numCache>
            </c:numRef>
          </c:cat>
          <c:val>
            <c:numRef>
              <c:f>'Nem-élet'!$P$210:$AC$210</c:f>
              <c:numCache>
                <c:formatCode>General</c:formatCode>
                <c:ptCount val="14"/>
                <c:pt idx="7" formatCode="0.0%">
                  <c:v>0.17296480678410889</c:v>
                </c:pt>
                <c:pt idx="8" formatCode="0.0%">
                  <c:v>0.16714507906413961</c:v>
                </c:pt>
                <c:pt idx="9" formatCode="0.0%">
                  <c:v>0.16785359526717225</c:v>
                </c:pt>
                <c:pt idx="10" formatCode="0.0%">
                  <c:v>0.17492101175006808</c:v>
                </c:pt>
                <c:pt idx="11" formatCode="0.0%">
                  <c:v>0.19662208033634054</c:v>
                </c:pt>
                <c:pt idx="12" formatCode="0.0%">
                  <c:v>0.20386794222805268</c:v>
                </c:pt>
                <c:pt idx="13" formatCode="0.0%">
                  <c:v>0.20180917734045695</c:v>
                </c:pt>
              </c:numCache>
            </c:numRef>
          </c:val>
        </c:ser>
        <c:ser>
          <c:idx val="3"/>
          <c:order val="3"/>
          <c:tx>
            <c:strRef>
              <c:f>'Nem-élet'!$O$211</c:f>
              <c:strCache>
                <c:ptCount val="1"/>
                <c:pt idx="0">
                  <c:v>Kárrendezési és igazgatási költségek - nemélet</c:v>
                </c:pt>
              </c:strCache>
            </c:strRef>
          </c:tx>
          <c:cat>
            <c:numRef>
              <c:f>'Nem-élet'!$P$207:$AC$207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</c:numCache>
            </c:numRef>
          </c:cat>
          <c:val>
            <c:numRef>
              <c:f>'Nem-élet'!$P$211:$AC$211</c:f>
              <c:numCache>
                <c:formatCode>General</c:formatCode>
                <c:ptCount val="14"/>
                <c:pt idx="7" formatCode="0.0%">
                  <c:v>0.15568994485917001</c:v>
                </c:pt>
                <c:pt idx="8" formatCode="0.0%">
                  <c:v>0.15633281778670796</c:v>
                </c:pt>
                <c:pt idx="9" formatCode="0.0%">
                  <c:v>0.15542623465017666</c:v>
                </c:pt>
                <c:pt idx="10" formatCode="0.0%">
                  <c:v>0.16272875957758925</c:v>
                </c:pt>
                <c:pt idx="11" formatCode="0.0%">
                  <c:v>0.163939380864315</c:v>
                </c:pt>
                <c:pt idx="12" formatCode="0.0%">
                  <c:v>0.157907342262435</c:v>
                </c:pt>
                <c:pt idx="13" formatCode="0.0%">
                  <c:v>0.16704450726335618</c:v>
                </c:pt>
              </c:numCache>
            </c:numRef>
          </c:val>
        </c:ser>
        <c:axId val="127526400"/>
        <c:axId val="127527936"/>
      </c:barChart>
      <c:catAx>
        <c:axId val="127526400"/>
        <c:scaling>
          <c:orientation val="minMax"/>
        </c:scaling>
        <c:axPos val="b"/>
        <c:numFmt formatCode="General" sourceLinked="1"/>
        <c:tickLblPos val="nextTo"/>
        <c:crossAx val="127527936"/>
        <c:crosses val="autoZero"/>
        <c:auto val="1"/>
        <c:lblAlgn val="ctr"/>
        <c:lblOffset val="100"/>
      </c:catAx>
      <c:valAx>
        <c:axId val="127527936"/>
        <c:scaling>
          <c:orientation val="minMax"/>
        </c:scaling>
        <c:axPos val="l"/>
        <c:majorGridlines/>
        <c:numFmt formatCode="0.0%" sourceLinked="1"/>
        <c:tickLblPos val="nextTo"/>
        <c:crossAx val="127526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9521434820647414E-2"/>
          <c:y val="0.67026423143364633"/>
          <c:w val="0.92984580052493471"/>
          <c:h val="0.30398577464902982"/>
        </c:manualLayout>
      </c:layout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1325" cy="500063"/>
          </a:xfrm>
          <a:prstGeom prst="rect">
            <a:avLst/>
          </a:prstGeom>
        </p:spPr>
        <p:txBody>
          <a:bodyPr vert="horz" lIns="96437" tIns="48218" rIns="96437" bIns="48218" rtlCol="0"/>
          <a:lstStyle>
            <a:lvl1pPr algn="l">
              <a:defRPr sz="13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94138" y="0"/>
            <a:ext cx="2981325" cy="500063"/>
          </a:xfrm>
          <a:prstGeom prst="rect">
            <a:avLst/>
          </a:prstGeom>
        </p:spPr>
        <p:txBody>
          <a:bodyPr vert="horz" lIns="96437" tIns="48218" rIns="96437" bIns="48218" rtlCol="0"/>
          <a:lstStyle>
            <a:lvl1pPr algn="r">
              <a:defRPr sz="1300"/>
            </a:lvl1pPr>
          </a:lstStyle>
          <a:p>
            <a:pPr>
              <a:defRPr/>
            </a:pPr>
            <a:fld id="{B367C833-6166-4CD7-9608-C80674E1CEA8}" type="datetimeFigureOut">
              <a:rPr lang="hu-HU"/>
              <a:pPr>
                <a:defRPr/>
              </a:pPr>
              <a:t>2012.11.12.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99600"/>
            <a:ext cx="2981325" cy="500063"/>
          </a:xfrm>
          <a:prstGeom prst="rect">
            <a:avLst/>
          </a:prstGeom>
        </p:spPr>
        <p:txBody>
          <a:bodyPr vert="horz" lIns="96437" tIns="48218" rIns="96437" bIns="48218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94138" y="9499600"/>
            <a:ext cx="2981325" cy="500063"/>
          </a:xfrm>
          <a:prstGeom prst="rect">
            <a:avLst/>
          </a:prstGeom>
        </p:spPr>
        <p:txBody>
          <a:bodyPr vert="horz" lIns="96437" tIns="48218" rIns="96437" bIns="48218" rtlCol="0" anchor="b"/>
          <a:lstStyle>
            <a:lvl1pPr algn="r">
              <a:defRPr sz="1300"/>
            </a:lvl1pPr>
          </a:lstStyle>
          <a:p>
            <a:pPr>
              <a:defRPr/>
            </a:pPr>
            <a:fld id="{EFE9968C-1A5A-44F6-B636-7FC564C0151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1325" cy="500063"/>
          </a:xfrm>
          <a:prstGeom prst="rect">
            <a:avLst/>
          </a:prstGeom>
        </p:spPr>
        <p:txBody>
          <a:bodyPr vert="horz" lIns="96437" tIns="48218" rIns="96437" bIns="4821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94138" y="0"/>
            <a:ext cx="2981325" cy="500063"/>
          </a:xfrm>
          <a:prstGeom prst="rect">
            <a:avLst/>
          </a:prstGeom>
        </p:spPr>
        <p:txBody>
          <a:bodyPr vert="horz" lIns="96437" tIns="48218" rIns="96437" bIns="4821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549C1D36-14D4-4D93-91B4-0C34477D5B78}" type="datetimeFigureOut">
              <a:rPr lang="hu-HU"/>
              <a:pPr>
                <a:defRPr/>
              </a:pPr>
              <a:t>2012.11.12.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49300"/>
            <a:ext cx="5000625" cy="37512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37" tIns="48218" rIns="96437" bIns="48218" rtlCol="0" anchor="ctr"/>
          <a:lstStyle/>
          <a:p>
            <a:pPr lvl="0"/>
            <a:endParaRPr lang="hu-HU" noProof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8975" y="4751388"/>
            <a:ext cx="5499100" cy="4500562"/>
          </a:xfrm>
          <a:prstGeom prst="rect">
            <a:avLst/>
          </a:prstGeom>
        </p:spPr>
        <p:txBody>
          <a:bodyPr vert="horz" lIns="96437" tIns="48218" rIns="96437" bIns="48218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99600"/>
            <a:ext cx="2981325" cy="500063"/>
          </a:xfrm>
          <a:prstGeom prst="rect">
            <a:avLst/>
          </a:prstGeom>
        </p:spPr>
        <p:txBody>
          <a:bodyPr vert="horz" lIns="96437" tIns="48218" rIns="96437" bIns="4821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94138" y="9499600"/>
            <a:ext cx="2981325" cy="500063"/>
          </a:xfrm>
          <a:prstGeom prst="rect">
            <a:avLst/>
          </a:prstGeom>
        </p:spPr>
        <p:txBody>
          <a:bodyPr vert="horz" lIns="96437" tIns="48218" rIns="96437" bIns="4821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1BCF8739-DDCA-4008-A82B-6623BD14B07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80D228-7CEE-4156-8884-D55959FA7569}" type="slidenum">
              <a:rPr lang="hu-HU" smtClean="0"/>
              <a:pPr>
                <a:defRPr/>
              </a:pPr>
              <a:t>13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6" descr="pszaf-nagy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8175" y="333375"/>
            <a:ext cx="2879725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979712" y="1844824"/>
            <a:ext cx="6406480" cy="1467594"/>
          </a:xfrm>
        </p:spPr>
        <p:txBody>
          <a:bodyPr>
            <a:normAutofit/>
          </a:bodyPr>
          <a:lstStyle>
            <a:lvl1pPr algn="ctr">
              <a:defRPr sz="4000">
                <a:solidFill>
                  <a:srgbClr val="9E0000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267744" y="3501008"/>
            <a:ext cx="5720680" cy="122413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>
          <a:xfrm>
            <a:off x="7019925" y="5876925"/>
            <a:ext cx="1223963" cy="365125"/>
          </a:xfrm>
        </p:spPr>
        <p:txBody>
          <a:bodyPr/>
          <a:lstStyle>
            <a:lvl1pPr>
              <a:defRPr sz="14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DA82E4D-418D-46EB-BABA-E76EF1054CEF}" type="datetime1">
              <a:rPr lang="hu-HU"/>
              <a:pPr>
                <a:defRPr/>
              </a:pPr>
              <a:t>2012.11.12.</a:t>
            </a:fld>
            <a:endParaRPr lang="hu-HU" dirty="0"/>
          </a:p>
        </p:txBody>
      </p:sp>
    </p:spTree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0106"/>
          </a:xfrm>
        </p:spPr>
        <p:txBody>
          <a:bodyPr>
            <a:normAutofit/>
          </a:bodyPr>
          <a:lstStyle>
            <a:lvl1pPr algn="l">
              <a:defRPr sz="4000">
                <a:solidFill>
                  <a:srgbClr val="9E0000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536503"/>
          </a:xfrm>
        </p:spPr>
        <p:txBody>
          <a:bodyPr/>
          <a:lstStyle>
            <a:lvl1pPr>
              <a:buClr>
                <a:srgbClr val="9E0000"/>
              </a:buClr>
              <a:buFont typeface="Wingdings" pitchFamily="2" charset="2"/>
              <a:buChar char="§"/>
              <a:defRPr/>
            </a:lvl1pPr>
            <a:lvl2pPr>
              <a:buClr>
                <a:srgbClr val="9E0000"/>
              </a:buClr>
              <a:defRPr/>
            </a:lvl2pPr>
            <a:lvl3pPr>
              <a:buClr>
                <a:srgbClr val="9E0000"/>
              </a:buClr>
              <a:defRPr/>
            </a:lvl3pPr>
            <a:lvl4pPr>
              <a:buClr>
                <a:srgbClr val="9E0000"/>
              </a:buClr>
              <a:defRPr/>
            </a:lvl4pPr>
            <a:lvl5pPr>
              <a:buClr>
                <a:srgbClr val="9E0000"/>
              </a:buClr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0"/>
          </p:nvPr>
        </p:nvSpPr>
        <p:spPr>
          <a:xfrm>
            <a:off x="3563938" y="6237288"/>
            <a:ext cx="2133600" cy="293687"/>
          </a:xfrm>
        </p:spPr>
        <p:txBody>
          <a:bodyPr/>
          <a:lstStyle>
            <a:lvl1pPr algn="ctr">
              <a:defRPr sz="1100">
                <a:solidFill>
                  <a:srgbClr val="9E0000"/>
                </a:solidFill>
              </a:defRPr>
            </a:lvl1pPr>
          </a:lstStyle>
          <a:p>
            <a:pPr>
              <a:defRPr/>
            </a:pPr>
            <a:fld id="{F89DFDBB-BCE9-4933-84C6-2E1A66CD95F9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>
            <a:lvl1pPr algn="l">
              <a:defRPr sz="4000">
                <a:solidFill>
                  <a:srgbClr val="9E0000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4525963"/>
          </a:xfrm>
        </p:spPr>
        <p:txBody>
          <a:bodyPr/>
          <a:lstStyle>
            <a:lvl1pPr>
              <a:buClr>
                <a:srgbClr val="9E0000"/>
              </a:buClr>
              <a:buFont typeface="Wingdings" pitchFamily="2" charset="2"/>
              <a:buChar char="§"/>
              <a:defRPr sz="2800"/>
            </a:lvl1pPr>
            <a:lvl2pPr>
              <a:buClr>
                <a:srgbClr val="9E0000"/>
              </a:buClr>
              <a:defRPr sz="2400"/>
            </a:lvl2pPr>
            <a:lvl3pPr>
              <a:buClr>
                <a:srgbClr val="9E0000"/>
              </a:buClr>
              <a:defRPr sz="2000"/>
            </a:lvl3pPr>
            <a:lvl4pPr>
              <a:buClr>
                <a:srgbClr val="9E0000"/>
              </a:buClr>
              <a:defRPr sz="1800"/>
            </a:lvl4pPr>
            <a:lvl5pPr>
              <a:buClr>
                <a:srgbClr val="9E000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4525963"/>
          </a:xfrm>
        </p:spPr>
        <p:txBody>
          <a:bodyPr/>
          <a:lstStyle>
            <a:lvl1pPr>
              <a:buClr>
                <a:srgbClr val="9E0000"/>
              </a:buClr>
              <a:buFont typeface="Wingdings" pitchFamily="2" charset="2"/>
              <a:buChar char="§"/>
              <a:defRPr sz="2800"/>
            </a:lvl1pPr>
            <a:lvl2pPr>
              <a:buClr>
                <a:srgbClr val="9E0000"/>
              </a:buClr>
              <a:defRPr sz="2400"/>
            </a:lvl2pPr>
            <a:lvl3pPr>
              <a:buClr>
                <a:srgbClr val="9E0000"/>
              </a:buClr>
              <a:defRPr sz="2000"/>
            </a:lvl3pPr>
            <a:lvl4pPr>
              <a:buClr>
                <a:srgbClr val="9E0000"/>
              </a:buClr>
              <a:defRPr sz="1800"/>
            </a:lvl4pPr>
            <a:lvl5pPr>
              <a:buClr>
                <a:srgbClr val="9E000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5" name="Dia számának helye 6"/>
          <p:cNvSpPr>
            <a:spLocks noGrp="1"/>
          </p:cNvSpPr>
          <p:nvPr>
            <p:ph type="sldNum" sz="quarter" idx="10"/>
          </p:nvPr>
        </p:nvSpPr>
        <p:spPr>
          <a:xfrm>
            <a:off x="3563938" y="6237288"/>
            <a:ext cx="2133600" cy="287337"/>
          </a:xfrm>
        </p:spPr>
        <p:txBody>
          <a:bodyPr/>
          <a:lstStyle>
            <a:lvl1pPr algn="ctr">
              <a:defRPr lang="hu-HU" sz="1100" kern="1200">
                <a:solidFill>
                  <a:srgbClr val="9E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AAFA030-379D-4B78-AADE-99E7FF020F59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hu-HU" sz="4000" kern="1200" dirty="0" smtClean="0">
                <a:solidFill>
                  <a:srgbClr val="9E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988840"/>
            <a:ext cx="4040188" cy="3951288"/>
          </a:xfrm>
        </p:spPr>
        <p:txBody>
          <a:bodyPr/>
          <a:lstStyle>
            <a:lvl1pPr>
              <a:buClr>
                <a:srgbClr val="9E0000"/>
              </a:buClr>
              <a:buFont typeface="Wingdings" pitchFamily="2" charset="2"/>
              <a:buChar char="§"/>
              <a:defRPr sz="2400"/>
            </a:lvl1pPr>
            <a:lvl2pPr>
              <a:buClr>
                <a:srgbClr val="9E0000"/>
              </a:buClr>
              <a:defRPr sz="2000"/>
            </a:lvl2pPr>
            <a:lvl3pPr>
              <a:buClr>
                <a:srgbClr val="9E0000"/>
              </a:buClr>
              <a:defRPr sz="1800"/>
            </a:lvl3pPr>
            <a:lvl4pPr>
              <a:buClr>
                <a:srgbClr val="9E0000"/>
              </a:buClr>
              <a:defRPr sz="1600"/>
            </a:lvl4pPr>
            <a:lvl5pPr>
              <a:buClr>
                <a:srgbClr val="9E0000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34076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988840"/>
            <a:ext cx="4041775" cy="3951288"/>
          </a:xfrm>
        </p:spPr>
        <p:txBody>
          <a:bodyPr/>
          <a:lstStyle>
            <a:lvl1pPr>
              <a:buClr>
                <a:srgbClr val="9E0000"/>
              </a:buClr>
              <a:buFont typeface="Wingdings" pitchFamily="2" charset="2"/>
              <a:buChar char="§"/>
              <a:defRPr sz="2400"/>
            </a:lvl1pPr>
            <a:lvl2pPr>
              <a:buClr>
                <a:srgbClr val="9E0000"/>
              </a:buClr>
              <a:defRPr sz="2000"/>
            </a:lvl2pPr>
            <a:lvl3pPr>
              <a:buClr>
                <a:srgbClr val="9E0000"/>
              </a:buClr>
              <a:defRPr sz="1800"/>
            </a:lvl3pPr>
            <a:lvl4pPr>
              <a:buClr>
                <a:srgbClr val="9E0000"/>
              </a:buClr>
              <a:defRPr sz="1600"/>
            </a:lvl4pPr>
            <a:lvl5pPr>
              <a:buClr>
                <a:srgbClr val="9E0000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7" name="Dia számának helye 8"/>
          <p:cNvSpPr>
            <a:spLocks noGrp="1"/>
          </p:cNvSpPr>
          <p:nvPr>
            <p:ph type="sldNum" sz="quarter" idx="10"/>
          </p:nvPr>
        </p:nvSpPr>
        <p:spPr>
          <a:xfrm>
            <a:off x="3419475" y="6237288"/>
            <a:ext cx="2133600" cy="287337"/>
          </a:xfrm>
        </p:spPr>
        <p:txBody>
          <a:bodyPr/>
          <a:lstStyle>
            <a:lvl1pPr marL="0" algn="ctr" defTabSz="914400" rtl="0" eaLnBrk="1" latinLnBrk="0" hangingPunct="1">
              <a:defRPr lang="hu-HU" sz="1100" kern="1200">
                <a:solidFill>
                  <a:srgbClr val="9E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BFDBE0D-7C41-4563-BCBF-94FF885869B7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hu-HU" sz="4000" kern="1200" dirty="0" smtClean="0">
                <a:solidFill>
                  <a:srgbClr val="9E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Dia számának helye 4"/>
          <p:cNvSpPr>
            <a:spLocks noGrp="1"/>
          </p:cNvSpPr>
          <p:nvPr>
            <p:ph type="sldNum" sz="quarter" idx="10"/>
          </p:nvPr>
        </p:nvSpPr>
        <p:spPr>
          <a:xfrm>
            <a:off x="3348038" y="6237288"/>
            <a:ext cx="2133600" cy="287337"/>
          </a:xfrm>
        </p:spPr>
        <p:txBody>
          <a:bodyPr/>
          <a:lstStyle>
            <a:lvl1pPr marL="0" algn="ctr" defTabSz="914400" rtl="0" eaLnBrk="1" latinLnBrk="0" hangingPunct="1">
              <a:defRPr lang="hu-HU" sz="1100" kern="1200">
                <a:solidFill>
                  <a:srgbClr val="9E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D3D9DD7-F4DA-4BA5-A3E1-852F3AB309FD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499176" cy="707678"/>
          </a:xfrm>
        </p:spPr>
        <p:txBody>
          <a:bodyPr anchor="b">
            <a:noAutofit/>
          </a:bodyPr>
          <a:lstStyle>
            <a:lvl1pPr algn="l">
              <a:defRPr sz="4000" b="0">
                <a:solidFill>
                  <a:srgbClr val="9E0000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340768"/>
            <a:ext cx="5111750" cy="4608512"/>
          </a:xfrm>
        </p:spPr>
        <p:txBody>
          <a:bodyPr/>
          <a:lstStyle>
            <a:lvl1pPr>
              <a:buClr>
                <a:srgbClr val="9E0000"/>
              </a:buClr>
              <a:buFont typeface="Wingdings" pitchFamily="2" charset="2"/>
              <a:buChar char="§"/>
              <a:defRPr sz="3200"/>
            </a:lvl1pPr>
            <a:lvl2pPr>
              <a:buClr>
                <a:srgbClr val="9E0000"/>
              </a:buClr>
              <a:defRPr sz="2800"/>
            </a:lvl2pPr>
            <a:lvl3pPr>
              <a:buClr>
                <a:srgbClr val="9E0000"/>
              </a:buClr>
              <a:defRPr sz="2400"/>
            </a:lvl3pPr>
            <a:lvl4pPr>
              <a:buClr>
                <a:srgbClr val="9E0000"/>
              </a:buClr>
              <a:defRPr sz="2000"/>
            </a:lvl4pPr>
            <a:lvl5pPr>
              <a:buClr>
                <a:srgbClr val="9E0000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340768"/>
            <a:ext cx="3008313" cy="460851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ia számának helye 6"/>
          <p:cNvSpPr>
            <a:spLocks noGrp="1"/>
          </p:cNvSpPr>
          <p:nvPr>
            <p:ph type="sldNum" sz="quarter" idx="10"/>
          </p:nvPr>
        </p:nvSpPr>
        <p:spPr>
          <a:xfrm>
            <a:off x="3348038" y="6237288"/>
            <a:ext cx="2133600" cy="287337"/>
          </a:xfrm>
        </p:spPr>
        <p:txBody>
          <a:bodyPr/>
          <a:lstStyle>
            <a:lvl1pPr algn="ctr">
              <a:defRPr lang="hu-HU" sz="1100" kern="1200">
                <a:solidFill>
                  <a:srgbClr val="9E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A421BAF-B018-41F9-823C-1C3828D0AA4E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9E0000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 smtClean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ia számának helye 6"/>
          <p:cNvSpPr>
            <a:spLocks noGrp="1"/>
          </p:cNvSpPr>
          <p:nvPr>
            <p:ph type="sldNum" sz="quarter" idx="10"/>
          </p:nvPr>
        </p:nvSpPr>
        <p:spPr>
          <a:xfrm>
            <a:off x="3059113" y="6308725"/>
            <a:ext cx="2133600" cy="365125"/>
          </a:xfrm>
        </p:spPr>
        <p:txBody>
          <a:bodyPr/>
          <a:lstStyle>
            <a:lvl1pPr algn="ctr">
              <a:defRPr sz="1100" i="1">
                <a:solidFill>
                  <a:srgbClr val="9E0000"/>
                </a:solidFill>
              </a:defRPr>
            </a:lvl1pPr>
          </a:lstStyle>
          <a:p>
            <a:pPr>
              <a:defRPr/>
            </a:pPr>
            <a:fld id="{E5BD35A4-303C-4391-A0B9-81D08C687B4B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DA822F-7020-4B01-8D79-24148D6707D7}" type="datetimeFigureOut">
              <a:rPr lang="hu-HU"/>
              <a:pPr>
                <a:defRPr/>
              </a:pPr>
              <a:t>2012.11.12.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6F5741-2F86-4467-996F-89C1D313EA9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ím 1"/>
          <p:cNvSpPr>
            <a:spLocks noGrp="1"/>
          </p:cNvSpPr>
          <p:nvPr>
            <p:ph type="ctrTitle"/>
          </p:nvPr>
        </p:nvSpPr>
        <p:spPr>
          <a:xfrm>
            <a:off x="2268538" y="1700213"/>
            <a:ext cx="6403975" cy="1466850"/>
          </a:xfrm>
        </p:spPr>
        <p:txBody>
          <a:bodyPr/>
          <a:lstStyle/>
          <a:p>
            <a:pPr eaLnBrk="1" hangingPunct="1"/>
            <a:r>
              <a:rPr lang="hu-HU" sz="3200" b="1" smtClean="0"/>
              <a:t>A biztosítási piac tapasztalatai a Felügyelet szemszögéből</a:t>
            </a:r>
          </a:p>
        </p:txBody>
      </p:sp>
      <p:sp>
        <p:nvSpPr>
          <p:cNvPr id="9219" name="Alcím 2"/>
          <p:cNvSpPr>
            <a:spLocks noGrp="1"/>
          </p:cNvSpPr>
          <p:nvPr>
            <p:ph type="subTitle" idx="1"/>
          </p:nvPr>
        </p:nvSpPr>
        <p:spPr>
          <a:xfrm>
            <a:off x="2124075" y="3429000"/>
            <a:ext cx="6696075" cy="1223963"/>
          </a:xfrm>
        </p:spPr>
        <p:txBody>
          <a:bodyPr/>
          <a:lstStyle/>
          <a:p>
            <a:pPr eaLnBrk="1" hangingPunct="1">
              <a:defRPr/>
            </a:pPr>
            <a:endParaRPr lang="hu-HU" dirty="0" smtClean="0"/>
          </a:p>
          <a:p>
            <a:pPr eaLnBrk="1" hangingPunct="1">
              <a:defRPr/>
            </a:pPr>
            <a:r>
              <a:rPr lang="hu-HU" sz="2800" dirty="0" smtClean="0">
                <a:solidFill>
                  <a:srgbClr val="9E0000"/>
                </a:solidFill>
                <a:latin typeface="+mj-lt"/>
                <a:ea typeface="+mj-ea"/>
                <a:cs typeface="+mj-cs"/>
              </a:rPr>
              <a:t>Dr. Szász Károly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quarter" idx="10"/>
          </p:nvPr>
        </p:nvSpPr>
        <p:spPr>
          <a:xfrm>
            <a:off x="6588125" y="587692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hu-HU" dirty="0">
                <a:solidFill>
                  <a:srgbClr val="9E0000"/>
                </a:solidFill>
              </a:rPr>
              <a:t>2012. </a:t>
            </a:r>
            <a:r>
              <a:rPr lang="hu-HU" dirty="0">
                <a:solidFill>
                  <a:srgbClr val="9E0000"/>
                </a:solidFill>
              </a:rPr>
              <a:t>n</a:t>
            </a:r>
            <a:r>
              <a:rPr lang="hu-HU" dirty="0" smtClean="0">
                <a:solidFill>
                  <a:srgbClr val="9E0000"/>
                </a:solidFill>
              </a:rPr>
              <a:t>ovember 13.</a:t>
            </a:r>
            <a:endParaRPr lang="hu-HU" dirty="0">
              <a:solidFill>
                <a:srgbClr val="9E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ím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865187"/>
          </a:xfrm>
        </p:spPr>
        <p:txBody>
          <a:bodyPr/>
          <a:lstStyle/>
          <a:p>
            <a:pPr algn="ctr" eaLnBrk="1" hangingPunct="1"/>
            <a:r>
              <a:rPr lang="hu-HU" sz="2600" b="1" smtClean="0"/>
              <a:t>Következtetések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8ABCB2-A156-4E9F-BDE6-D8058243CF57}" type="slidenum">
              <a:rPr smtClean="0"/>
              <a:pPr>
                <a:defRPr/>
              </a:pPr>
              <a:t>10</a:t>
            </a:fld>
            <a:endParaRPr dirty="0"/>
          </a:p>
        </p:txBody>
      </p:sp>
      <p:sp>
        <p:nvSpPr>
          <p:cNvPr id="21510" name="Szövegdoboz 6"/>
          <p:cNvSpPr txBox="1">
            <a:spLocks noChangeArrowheads="1"/>
          </p:cNvSpPr>
          <p:nvPr/>
        </p:nvSpPr>
        <p:spPr bwMode="auto">
          <a:xfrm>
            <a:off x="395536" y="1412777"/>
            <a:ext cx="8353425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sz="2000" b="1" dirty="0">
                <a:solidFill>
                  <a:srgbClr val="9E0000"/>
                </a:solidFill>
                <a:latin typeface="+mn-lt"/>
              </a:rPr>
              <a:t>A bankszektorhoz hasonlóan, a magyar biztosítási piacon sincs a növekedésnek kínálati korlátja!</a:t>
            </a:r>
          </a:p>
          <a:p>
            <a:pPr>
              <a:defRPr/>
            </a:pPr>
            <a:endParaRPr lang="hu-HU" sz="2000" dirty="0">
              <a:latin typeface="+mn-lt"/>
              <a:cs typeface="Arial" pitchFamily="34" charset="0"/>
            </a:endParaRPr>
          </a:p>
          <a:p>
            <a:pPr algn="ctr">
              <a:defRPr/>
            </a:pPr>
            <a:r>
              <a:rPr lang="hu-HU" sz="2400" b="1" dirty="0">
                <a:latin typeface="+mn-lt"/>
                <a:cs typeface="Arial" pitchFamily="34" charset="0"/>
              </a:rPr>
              <a:t>→ a keresletet kell növelni!</a:t>
            </a:r>
          </a:p>
          <a:p>
            <a:pPr>
              <a:defRPr/>
            </a:pPr>
            <a:endParaRPr lang="hu-HU" sz="2000" dirty="0">
              <a:latin typeface="+mn-lt"/>
              <a:cs typeface="Arial" pitchFamily="34" charset="0"/>
            </a:endParaRPr>
          </a:p>
          <a:p>
            <a:pPr>
              <a:defRPr/>
            </a:pPr>
            <a:r>
              <a:rPr lang="hu-HU" dirty="0">
                <a:latin typeface="+mn-lt"/>
                <a:cs typeface="Arial" pitchFamily="34" charset="0"/>
              </a:rPr>
              <a:t>Természetesen: objektív korlátok (fejlettség, gazdasági növekedés), de:</a:t>
            </a:r>
          </a:p>
          <a:p>
            <a:pPr>
              <a:defRPr/>
            </a:pPr>
            <a:endParaRPr lang="hu-HU" sz="2000" dirty="0">
              <a:latin typeface="+mn-lt"/>
              <a:cs typeface="Arial" pitchFamily="34" charset="0"/>
            </a:endParaRPr>
          </a:p>
          <a:p>
            <a:pPr algn="ctr">
              <a:defRPr/>
            </a:pPr>
            <a:r>
              <a:rPr lang="hu-HU" sz="2000" b="1" dirty="0">
                <a:latin typeface="+mn-lt"/>
                <a:cs typeface="Arial" pitchFamily="34" charset="0"/>
              </a:rPr>
              <a:t>A szektor sokat tehet még azért, hogy vonzóbb legyen, növelje maga iránt az ügyfelek bizalmát. </a:t>
            </a:r>
          </a:p>
          <a:p>
            <a:pPr algn="ctr">
              <a:defRPr/>
            </a:pPr>
            <a:r>
              <a:rPr lang="hu-HU" dirty="0" smtClean="0">
                <a:latin typeface="+mn-lt"/>
                <a:cs typeface="Arial" pitchFamily="34" charset="0"/>
              </a:rPr>
              <a:t>Három területet </a:t>
            </a:r>
            <a:r>
              <a:rPr lang="hu-HU" dirty="0">
                <a:latin typeface="+mn-lt"/>
                <a:cs typeface="Arial" pitchFamily="34" charset="0"/>
              </a:rPr>
              <a:t>emelnénk ki:</a:t>
            </a:r>
          </a:p>
          <a:p>
            <a:pPr algn="ctr">
              <a:defRPr/>
            </a:pPr>
            <a:endParaRPr lang="hu-HU" sz="1000" dirty="0">
              <a:latin typeface="+mn-lt"/>
              <a:cs typeface="Arial" pitchFamily="34" charset="0"/>
            </a:endParaRPr>
          </a:p>
          <a:p>
            <a:pPr marL="457200" indent="-457200" algn="ctr">
              <a:buFontTx/>
              <a:buAutoNum type="arabicPeriod"/>
              <a:defRPr/>
            </a:pPr>
            <a:r>
              <a:rPr lang="hu-HU" sz="2400" dirty="0" smtClean="0">
                <a:latin typeface="+mn-lt"/>
                <a:cs typeface="Arial" pitchFamily="34" charset="0"/>
              </a:rPr>
              <a:t>A biztosítások költsége, illetve az életbiztosítások hozama (ld. korábban!)</a:t>
            </a:r>
          </a:p>
          <a:p>
            <a:pPr marL="457200" indent="-457200" algn="ctr">
              <a:buFontTx/>
              <a:buAutoNum type="arabicPeriod"/>
              <a:defRPr/>
            </a:pPr>
            <a:r>
              <a:rPr lang="hu-HU" sz="2400" dirty="0" smtClean="0">
                <a:latin typeface="+mn-lt"/>
                <a:cs typeface="Arial" pitchFamily="34" charset="0"/>
              </a:rPr>
              <a:t>Lakossági </a:t>
            </a:r>
            <a:r>
              <a:rPr lang="hu-HU" sz="2400" dirty="0">
                <a:latin typeface="+mn-lt"/>
                <a:cs typeface="Arial" pitchFamily="34" charset="0"/>
              </a:rPr>
              <a:t>biztosítások standardizálása</a:t>
            </a:r>
          </a:p>
          <a:p>
            <a:pPr marL="457200" indent="-457200" algn="ctr">
              <a:buFontTx/>
              <a:buAutoNum type="arabicPeriod"/>
              <a:defRPr/>
            </a:pPr>
            <a:r>
              <a:rPr lang="hu-HU" sz="2400" dirty="0" smtClean="0">
                <a:latin typeface="+mn-lt"/>
                <a:cs typeface="Arial" pitchFamily="34" charset="0"/>
              </a:rPr>
              <a:t>Közvetítők </a:t>
            </a:r>
            <a:r>
              <a:rPr lang="hu-HU" sz="2400" dirty="0">
                <a:latin typeface="+mn-lt"/>
                <a:cs typeface="Arial" pitchFamily="34" charset="0"/>
              </a:rPr>
              <a:t>szabályozása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ím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850900"/>
          </a:xfrm>
        </p:spPr>
        <p:txBody>
          <a:bodyPr/>
          <a:lstStyle/>
          <a:p>
            <a:pPr algn="ctr" eaLnBrk="1" hangingPunct="1"/>
            <a:r>
              <a:rPr lang="hu-HU" sz="2600" b="1" smtClean="0"/>
              <a:t>Lakossági biztosítások standardizálása</a:t>
            </a:r>
          </a:p>
        </p:txBody>
      </p:sp>
      <p:sp>
        <p:nvSpPr>
          <p:cNvPr id="18435" name="Tartalom helye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53707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hu-HU" sz="2000" smtClean="0">
                <a:solidFill>
                  <a:srgbClr val="9E0000"/>
                </a:solidFill>
              </a:rPr>
              <a:t>Minta: a KGFB termékek és piac!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hu-HU" sz="2000" smtClean="0">
                <a:solidFill>
                  <a:srgbClr val="9E0000"/>
                </a:solidFill>
              </a:rPr>
              <a:t>Megvalósítás </a:t>
            </a:r>
            <a:r>
              <a:rPr lang="hu-HU" sz="2000" smtClean="0">
                <a:solidFill>
                  <a:srgbClr val="9E0000"/>
                </a:solidFill>
                <a:cs typeface="Calibri" pitchFamily="34" charset="0"/>
              </a:rPr>
              <a:t>→ </a:t>
            </a:r>
            <a:r>
              <a:rPr lang="hu-HU" sz="2000" smtClean="0">
                <a:solidFill>
                  <a:srgbClr val="9E0000"/>
                </a:solidFill>
              </a:rPr>
              <a:t>Együttműködés</a:t>
            </a:r>
            <a:r>
              <a:rPr lang="hu-HU" sz="2000" smtClean="0"/>
              <a:t> a MABISZ-szal</a:t>
            </a:r>
          </a:p>
          <a:p>
            <a:pPr algn="just" eaLnBrk="1" hangingPunct="1"/>
            <a:r>
              <a:rPr lang="hu-HU" sz="2000" smtClean="0">
                <a:solidFill>
                  <a:srgbClr val="9E0000"/>
                </a:solidFill>
              </a:rPr>
              <a:t>Könnyen érthető, összehasonlítható termékek</a:t>
            </a:r>
          </a:p>
          <a:p>
            <a:pPr algn="just" eaLnBrk="1" hangingPunct="1"/>
            <a:r>
              <a:rPr lang="hu-HU" sz="2000" smtClean="0"/>
              <a:t>Első lépés: „standard termékvázlat” </a:t>
            </a:r>
            <a:r>
              <a:rPr lang="hu-HU" sz="2000" smtClean="0">
                <a:solidFill>
                  <a:srgbClr val="9E0000"/>
                </a:solidFill>
              </a:rPr>
              <a:t>lakásbiztosításokra</a:t>
            </a:r>
            <a:r>
              <a:rPr lang="hu-HU" sz="2000" smtClean="0"/>
              <a:t> – MABISZ ajánlásként, </a:t>
            </a:r>
            <a:r>
              <a:rPr lang="hu-HU" sz="2000" u="sng" smtClean="0"/>
              <a:t>felügyeleti elvárások:</a:t>
            </a:r>
          </a:p>
          <a:p>
            <a:pPr lvl="1" algn="just" eaLnBrk="1" hangingPunct="1">
              <a:buFont typeface="Calibri" pitchFamily="34" charset="0"/>
              <a:buChar char="→"/>
            </a:pPr>
            <a:r>
              <a:rPr lang="hu-HU" sz="2000" b="1" smtClean="0">
                <a:solidFill>
                  <a:srgbClr val="9E0000"/>
                </a:solidFill>
              </a:rPr>
              <a:t>Teljes körűség</a:t>
            </a:r>
          </a:p>
          <a:p>
            <a:pPr lvl="1" algn="just" eaLnBrk="1" hangingPunct="1">
              <a:buFont typeface="Calibri" pitchFamily="34" charset="0"/>
              <a:buChar char="→"/>
            </a:pPr>
            <a:r>
              <a:rPr lang="hu-HU" sz="2000" b="1" smtClean="0">
                <a:solidFill>
                  <a:srgbClr val="9E0000"/>
                </a:solidFill>
              </a:rPr>
              <a:t>Arányosság</a:t>
            </a:r>
          </a:p>
          <a:p>
            <a:pPr lvl="1" algn="just" eaLnBrk="1" hangingPunct="1">
              <a:buFont typeface="Calibri" pitchFamily="34" charset="0"/>
              <a:buChar char="→"/>
            </a:pPr>
            <a:r>
              <a:rPr lang="hu-HU" sz="2000" b="1" smtClean="0">
                <a:solidFill>
                  <a:srgbClr val="9E0000"/>
                </a:solidFill>
              </a:rPr>
              <a:t>Leírás</a:t>
            </a:r>
          </a:p>
          <a:p>
            <a:pPr lvl="1" algn="just" eaLnBrk="1" hangingPunct="1">
              <a:buFont typeface="Calibri" pitchFamily="34" charset="0"/>
              <a:buChar char="→"/>
            </a:pPr>
            <a:r>
              <a:rPr lang="hu-HU" sz="2000" b="1" smtClean="0">
                <a:solidFill>
                  <a:srgbClr val="9E0000"/>
                </a:solidFill>
              </a:rPr>
              <a:t>Transzparens elköteleződés a betartása mellett </a:t>
            </a:r>
            <a:r>
              <a:rPr lang="hu-HU" sz="2000" smtClean="0"/>
              <a:t>(Példa: a TKM Charta)</a:t>
            </a:r>
          </a:p>
          <a:p>
            <a:pPr algn="just" eaLnBrk="1" hangingPunct="1"/>
            <a:r>
              <a:rPr lang="hu-HU" sz="2000" smtClean="0"/>
              <a:t>További lehetőségek: </a:t>
            </a:r>
          </a:p>
          <a:p>
            <a:pPr lvl="1" algn="just" eaLnBrk="1" hangingPunct="1"/>
            <a:r>
              <a:rPr lang="hu-HU" sz="1800" smtClean="0"/>
              <a:t>Más termékekre kiterjeszteni!</a:t>
            </a:r>
          </a:p>
          <a:p>
            <a:pPr lvl="1" algn="just" eaLnBrk="1" hangingPunct="1"/>
            <a:r>
              <a:rPr lang="hu-HU" sz="1800" smtClean="0"/>
              <a:t>Minimum és standardizált termék(csomag) kialakítása a biztosítással nem rendelkező széles lakossági rétegeknek!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0887BB-4479-431B-AFE4-A7A1D49EE4E7}" type="slidenum">
              <a:rPr lang="hu-HU" smtClean="0"/>
              <a:pPr>
                <a:defRPr/>
              </a:pPr>
              <a:t>11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ím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850900"/>
          </a:xfrm>
        </p:spPr>
        <p:txBody>
          <a:bodyPr/>
          <a:lstStyle/>
          <a:p>
            <a:pPr algn="ctr" eaLnBrk="1" hangingPunct="1"/>
            <a:r>
              <a:rPr lang="hu-HU" sz="2600" b="1" smtClean="0"/>
              <a:t>Közvetítők szabályozása</a:t>
            </a:r>
          </a:p>
        </p:txBody>
      </p:sp>
      <p:sp>
        <p:nvSpPr>
          <p:cNvPr id="19459" name="Tartalom helye 2"/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5040313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hu-HU" sz="1800" b="1" dirty="0" smtClean="0"/>
              <a:t>A közvetítőkkel kapcsolatos problémák</a:t>
            </a:r>
          </a:p>
          <a:p>
            <a:pPr indent="0" algn="just" eaLnBrk="1" hangingPunct="1">
              <a:buFont typeface="Wingdings" pitchFamily="2" charset="2"/>
              <a:buNone/>
              <a:defRPr/>
            </a:pPr>
            <a:r>
              <a:rPr lang="hu-HU" sz="1600" dirty="0" smtClean="0">
                <a:solidFill>
                  <a:srgbClr val="9E0000"/>
                </a:solidFill>
              </a:rPr>
              <a:t>Alapja a biztosítói piac sajátossága (pl. a bankszektorhoz képest):  nem az ügyfél függ a szolgáltatótól, hanem fordítva </a:t>
            </a:r>
            <a:r>
              <a:rPr lang="hu-HU" sz="1600" dirty="0" smtClean="0">
                <a:solidFill>
                  <a:srgbClr val="9E0000"/>
                </a:solidFill>
                <a:cs typeface="Calibri"/>
              </a:rPr>
              <a:t>→</a:t>
            </a:r>
            <a:r>
              <a:rPr lang="hu-HU" sz="1600" dirty="0" smtClean="0">
                <a:solidFill>
                  <a:srgbClr val="9E0000"/>
                </a:solidFill>
              </a:rPr>
              <a:t> „</a:t>
            </a:r>
            <a:r>
              <a:rPr lang="hu-HU" sz="1600" dirty="0" err="1" smtClean="0">
                <a:solidFill>
                  <a:srgbClr val="9E0000"/>
                </a:solidFill>
              </a:rPr>
              <a:t>push</a:t>
            </a:r>
            <a:r>
              <a:rPr lang="hu-HU" sz="1600" dirty="0" smtClean="0">
                <a:solidFill>
                  <a:srgbClr val="9E0000"/>
                </a:solidFill>
              </a:rPr>
              <a:t>” eladási technikák </a:t>
            </a:r>
            <a:r>
              <a:rPr lang="hu-HU" sz="1600" dirty="0" smtClean="0">
                <a:solidFill>
                  <a:srgbClr val="9E0000"/>
                </a:solidFill>
                <a:cs typeface="Calibri"/>
              </a:rPr>
              <a:t>→ közvetítők → </a:t>
            </a:r>
            <a:r>
              <a:rPr lang="hu-HU" sz="1600" dirty="0" smtClean="0">
                <a:solidFill>
                  <a:srgbClr val="9E0000"/>
                </a:solidFill>
              </a:rPr>
              <a:t>önálló érdekek, amit segítenek a díjazás anomáliái (nem megbízó általi díjazás).  További problémák:</a:t>
            </a:r>
          </a:p>
          <a:p>
            <a:pPr lvl="1" algn="just" eaLnBrk="1" hangingPunct="1">
              <a:buFont typeface="Wingdings" pitchFamily="2" charset="2"/>
              <a:buChar char="Ø"/>
              <a:defRPr/>
            </a:pPr>
            <a:r>
              <a:rPr lang="hu-HU" sz="1600" dirty="0" smtClean="0">
                <a:solidFill>
                  <a:srgbClr val="9E0000"/>
                </a:solidFill>
              </a:rPr>
              <a:t>Nagy fluktuáció + Túl nagy létszám </a:t>
            </a:r>
            <a:r>
              <a:rPr lang="hu-HU" sz="1600" dirty="0" smtClean="0">
                <a:solidFill>
                  <a:srgbClr val="9E0000"/>
                </a:solidFill>
                <a:cs typeface="Calibri"/>
              </a:rPr>
              <a:t>→ rövid távra terveznek, nem „ruháznak be” a képzésükbe és a reputációjukba</a:t>
            </a:r>
            <a:endParaRPr lang="hu-HU" sz="1600" dirty="0" smtClean="0">
              <a:solidFill>
                <a:srgbClr val="9E0000"/>
              </a:solidFill>
            </a:endParaRPr>
          </a:p>
          <a:p>
            <a:pPr lvl="1" algn="just" eaLnBrk="1" hangingPunct="1">
              <a:buFont typeface="Wingdings" pitchFamily="2" charset="2"/>
              <a:buChar char="Ø"/>
              <a:defRPr/>
            </a:pPr>
            <a:r>
              <a:rPr lang="hu-HU" sz="1600" dirty="0" smtClean="0">
                <a:solidFill>
                  <a:srgbClr val="9E0000"/>
                </a:solidFill>
              </a:rPr>
              <a:t>Szektorok közötti indokolatlan eltérések a szabályozásban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hu-HU" sz="1800" b="1" dirty="0" smtClean="0"/>
              <a:t>A Felügyeletnek van átfogó koncepciója a problémák kezelésére – ez ismert</a:t>
            </a:r>
          </a:p>
          <a:p>
            <a:pPr lvl="1" algn="just" eaLnBrk="1" hangingPunct="1">
              <a:buFont typeface="Wingdings" pitchFamily="2" charset="2"/>
              <a:buChar char="Ø"/>
              <a:defRPr/>
            </a:pPr>
            <a:r>
              <a:rPr lang="hu-HU" sz="1600" dirty="0" smtClean="0">
                <a:solidFill>
                  <a:srgbClr val="9E0000"/>
                </a:solidFill>
              </a:rPr>
              <a:t>Egységes közvetítői törvény</a:t>
            </a:r>
          </a:p>
          <a:p>
            <a:pPr lvl="1" algn="just" eaLnBrk="1" hangingPunct="1">
              <a:buFont typeface="Wingdings" pitchFamily="2" charset="2"/>
              <a:buChar char="Ø"/>
              <a:defRPr/>
            </a:pPr>
            <a:r>
              <a:rPr lang="hu-HU" sz="1600" dirty="0" smtClean="0">
                <a:solidFill>
                  <a:srgbClr val="9E0000"/>
                </a:solidFill>
              </a:rPr>
              <a:t>Hosszú távra elkötelezett, képzett, kisebb létszámú közvetítői gárda</a:t>
            </a:r>
          </a:p>
          <a:p>
            <a:pPr lvl="2" algn="just" eaLnBrk="1" hangingPunct="1">
              <a:buFont typeface="Wingdings" pitchFamily="2" charset="2"/>
              <a:buChar char="ü"/>
              <a:defRPr/>
            </a:pPr>
            <a:r>
              <a:rPr lang="hu-HU" sz="1200" dirty="0" smtClean="0">
                <a:solidFill>
                  <a:srgbClr val="9E0000"/>
                </a:solidFill>
              </a:rPr>
              <a:t>Belépési korlátok emelése (képzettség, végzettség, jártasság)</a:t>
            </a:r>
          </a:p>
          <a:p>
            <a:pPr lvl="2" algn="just" eaLnBrk="1" hangingPunct="1">
              <a:buFont typeface="Wingdings" pitchFamily="2" charset="2"/>
              <a:buChar char="ü"/>
              <a:defRPr/>
            </a:pPr>
            <a:r>
              <a:rPr lang="hu-HU" sz="1200" dirty="0" smtClean="0">
                <a:solidFill>
                  <a:srgbClr val="9E0000"/>
                </a:solidFill>
              </a:rPr>
              <a:t>Jutalék terítése – csepegtetése</a:t>
            </a:r>
          </a:p>
          <a:p>
            <a:pPr lvl="2" algn="just" eaLnBrk="1" hangingPunct="1">
              <a:buFont typeface="Wingdings" pitchFamily="2" charset="2"/>
              <a:buChar char="ü"/>
              <a:defRPr/>
            </a:pPr>
            <a:r>
              <a:rPr lang="hu-HU" sz="1200" dirty="0" smtClean="0">
                <a:solidFill>
                  <a:srgbClr val="9E0000"/>
                </a:solidFill>
              </a:rPr>
              <a:t>Megbízó általi díjazás elve</a:t>
            </a:r>
          </a:p>
          <a:p>
            <a:pPr lvl="1" algn="just" eaLnBrk="1" hangingPunct="1">
              <a:buFont typeface="Wingdings" pitchFamily="2" charset="2"/>
              <a:buChar char="Ø"/>
              <a:defRPr/>
            </a:pPr>
            <a:r>
              <a:rPr lang="hu-HU" sz="1600" dirty="0" smtClean="0">
                <a:solidFill>
                  <a:srgbClr val="9E0000"/>
                </a:solidFill>
              </a:rPr>
              <a:t>Kevesebb közvetítő </a:t>
            </a:r>
            <a:r>
              <a:rPr lang="hu-HU" sz="1600" dirty="0" smtClean="0">
                <a:solidFill>
                  <a:srgbClr val="9E0000"/>
                </a:solidFill>
                <a:cs typeface="Calibri" pitchFamily="34" charset="0"/>
              </a:rPr>
              <a:t>→ a lakossági biztosítások standardizálása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hu-HU" sz="1800" b="1" dirty="0" smtClean="0"/>
              <a:t>Megvalósítás: kis lépésekben</a:t>
            </a:r>
          </a:p>
          <a:p>
            <a:pPr lvl="1" algn="just" eaLnBrk="1" hangingPunct="1">
              <a:buFont typeface="Wingdings" pitchFamily="2" charset="2"/>
              <a:buChar char="Ø"/>
              <a:defRPr/>
            </a:pPr>
            <a:r>
              <a:rPr lang="hu-HU" sz="1600" dirty="0" smtClean="0">
                <a:solidFill>
                  <a:srgbClr val="9E0000"/>
                </a:solidFill>
              </a:rPr>
              <a:t>Egységes PSZÁF rendelet a pénzügyi közvetítők képzésére és vizsgáztatására</a:t>
            </a:r>
          </a:p>
          <a:p>
            <a:pPr lvl="1" algn="just" eaLnBrk="1" hangingPunct="1">
              <a:buFont typeface="Wingdings" pitchFamily="2" charset="2"/>
              <a:buChar char="Ø"/>
              <a:defRPr/>
            </a:pPr>
            <a:r>
              <a:rPr lang="hu-HU" sz="1600" dirty="0" smtClean="0">
                <a:solidFill>
                  <a:srgbClr val="9E0000"/>
                </a:solidFill>
              </a:rPr>
              <a:t>A közvetítők felügyelésének átalakítása januártól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hu-HU" sz="1800" b="1" dirty="0" smtClean="0"/>
              <a:t>Európa is ebbe az irányba megy – IMD2 – nyilvános konzultáció alatt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E96F30-42CA-4831-8E84-C0253F6827DA}" type="slidenum">
              <a:rPr lang="hu-HU" smtClean="0"/>
              <a:pPr>
                <a:defRPr/>
              </a:pPr>
              <a:t>12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ím 1"/>
          <p:cNvSpPr>
            <a:spLocks noGrp="1"/>
          </p:cNvSpPr>
          <p:nvPr>
            <p:ph type="title"/>
          </p:nvPr>
        </p:nvSpPr>
        <p:spPr>
          <a:xfrm>
            <a:off x="323850" y="115888"/>
            <a:ext cx="8496300" cy="850900"/>
          </a:xfrm>
        </p:spPr>
        <p:txBody>
          <a:bodyPr/>
          <a:lstStyle/>
          <a:p>
            <a:pPr algn="ctr" eaLnBrk="1" hangingPunct="1"/>
            <a:r>
              <a:rPr lang="hu-HU" sz="1200" b="1" smtClean="0">
                <a:cs typeface="Times New Roman" pitchFamily="18" charset="0"/>
              </a:rPr>
              <a:t>A biztosításközvetítői és pénzügyi szolgáltatás közvetítői hatósági képzés és vizsgáztatás jogi környezete átalakításra szorul</a:t>
            </a:r>
            <a:br>
              <a:rPr lang="hu-HU" sz="1200" b="1" smtClean="0">
                <a:cs typeface="Times New Roman" pitchFamily="18" charset="0"/>
              </a:rPr>
            </a:br>
            <a:r>
              <a:rPr lang="hu-HU" sz="1200" b="1" smtClean="0">
                <a:cs typeface="Times New Roman" pitchFamily="18" charset="0"/>
              </a:rPr>
              <a:t>A Felügyelet újraszabályozási koncepciója</a:t>
            </a:r>
            <a:br>
              <a:rPr lang="hu-HU" sz="1200" b="1" smtClean="0">
                <a:cs typeface="Times New Roman" pitchFamily="18" charset="0"/>
              </a:rPr>
            </a:br>
            <a:r>
              <a:rPr lang="hu-HU" sz="1200" b="1" smtClean="0">
                <a:cs typeface="Times New Roman" pitchFamily="18" charset="0"/>
              </a:rPr>
              <a:t>Kapcsolatfelvétel a Nemzetgazdasági Minisztériummal</a:t>
            </a:r>
            <a:br>
              <a:rPr lang="hu-HU" sz="1200" b="1" smtClean="0">
                <a:cs typeface="Times New Roman" pitchFamily="18" charset="0"/>
              </a:rPr>
            </a:br>
            <a:r>
              <a:rPr lang="hu-HU" sz="1200" b="1" smtClean="0">
                <a:cs typeface="Times New Roman" pitchFamily="18" charset="0"/>
              </a:rPr>
              <a:t>A koncepció 2012. októbertől a szaktárcánál</a:t>
            </a:r>
            <a:endParaRPr lang="hu-HU" sz="1200" smtClean="0">
              <a:cs typeface="Times New Roman" pitchFamily="18" charset="0"/>
            </a:endParaRPr>
          </a:p>
        </p:txBody>
      </p:sp>
      <p:sp>
        <p:nvSpPr>
          <p:cNvPr id="20483" name="Dia számának helye 3"/>
          <p:cNvSpPr>
            <a:spLocks noGrp="1"/>
          </p:cNvSpPr>
          <p:nvPr>
            <p:ph type="sldNum" sz="quarter" idx="10"/>
          </p:nvPr>
        </p:nvSpPr>
        <p:spPr bwMode="auto">
          <a:xfrm>
            <a:off x="3563938" y="6381750"/>
            <a:ext cx="2133600" cy="2159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6A66038-1B4C-45CC-8F57-EF4ECE6FF39E}" type="slidenum">
              <a:rPr lang="hu-HU" sz="1000" smtClean="0">
                <a:latin typeface="Times New Roman" pitchFamily="18" charset="0"/>
                <a:cs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hu-HU" sz="1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96544"/>
          </a:xfrm>
        </p:spPr>
        <p:txBody>
          <a:bodyPr anchor="ctr"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hu-HU" sz="1200" b="1" kern="0" dirty="0" smtClean="0">
                <a:ln w="11430"/>
                <a:solidFill>
                  <a:srgbClr val="9E0000"/>
                </a:solidFill>
                <a:cs typeface="Times New Roman" pitchFamily="18" charset="0"/>
              </a:rPr>
              <a:t>Hatályos szabályozás</a:t>
            </a:r>
            <a:r>
              <a:rPr lang="hu-HU" sz="1200" b="1" kern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cs typeface="Times New Roman" pitchFamily="18" charset="0"/>
              </a:rPr>
              <a:t>	</a:t>
            </a:r>
            <a:r>
              <a:rPr lang="hu-HU" sz="1100" b="1" kern="0" dirty="0" smtClean="0">
                <a:ln w="11430"/>
                <a:ea typeface="+mj-ea"/>
                <a:cs typeface="Times New Roman" pitchFamily="18" charset="0"/>
              </a:rPr>
              <a:t>két PM rendelet</a:t>
            </a:r>
            <a:r>
              <a:rPr lang="hu-HU" sz="1100" kern="0" dirty="0" smtClean="0">
                <a:ln w="11430"/>
                <a:ea typeface="+mj-ea"/>
                <a:cs typeface="Times New Roman" pitchFamily="18" charset="0"/>
              </a:rPr>
              <a:t> (biztosításközvetítői 2008. június, pénzügyi szolgáltatás közvetítői 2010. május) és</a:t>
            </a:r>
          </a:p>
          <a:p>
            <a:pPr algn="just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hu-HU" sz="1100" b="1" kern="0" dirty="0" smtClean="0">
                <a:ln w="11430"/>
                <a:ea typeface="+mj-ea"/>
                <a:cs typeface="Times New Roman" pitchFamily="18" charset="0"/>
              </a:rPr>
              <a:t>			két </a:t>
            </a:r>
            <a:r>
              <a:rPr lang="hu-HU" sz="1100" kern="0" dirty="0" smtClean="0">
                <a:ln w="11430"/>
                <a:ea typeface="+mj-ea"/>
                <a:cs typeface="Times New Roman" pitchFamily="18" charset="0"/>
              </a:rPr>
              <a:t>Felügyelet által elkészített (legutóbb 2012.októberben aktualizált) </a:t>
            </a:r>
            <a:r>
              <a:rPr lang="hu-HU" sz="1100" b="1" kern="0" dirty="0" smtClean="0">
                <a:ln w="11430"/>
                <a:ea typeface="+mj-ea"/>
                <a:cs typeface="Times New Roman" pitchFamily="18" charset="0"/>
              </a:rPr>
              <a:t>vizsgaszabályzat</a:t>
            </a:r>
            <a:r>
              <a:rPr lang="hu-HU" sz="1100" kern="0" dirty="0" smtClean="0">
                <a:ln w="11430"/>
                <a:ea typeface="+mj-ea"/>
                <a:cs typeface="Times New Roman" pitchFamily="18" charset="0"/>
              </a:rPr>
              <a:t>.</a:t>
            </a:r>
          </a:p>
          <a:p>
            <a:pPr algn="just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endParaRPr lang="hu-HU" sz="1100" b="1" kern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a typeface="+mj-ea"/>
              <a:cs typeface="Times New Roman" pitchFamily="18" charset="0"/>
            </a:endParaRPr>
          </a:p>
          <a:p>
            <a:pPr algn="just" defTabSz="876300" eaLnBrk="1" hangingPunct="1">
              <a:spcBef>
                <a:spcPts val="0"/>
              </a:spcBef>
              <a:buFont typeface="Wingdings" pitchFamily="2" charset="2"/>
              <a:buNone/>
              <a:tabLst>
                <a:tab pos="1343025" algn="l"/>
              </a:tabLst>
              <a:defRPr/>
            </a:pPr>
            <a:r>
              <a:rPr lang="hu-HU" sz="1100" b="1" kern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a typeface="+mj-ea"/>
                <a:cs typeface="Times New Roman" pitchFamily="18" charset="0"/>
              </a:rPr>
              <a:t>	</a:t>
            </a:r>
            <a:r>
              <a:rPr lang="hu-HU" sz="1100" b="1" kern="0" dirty="0" smtClean="0">
                <a:ln w="11430"/>
                <a:ea typeface="+mj-ea"/>
                <a:cs typeface="Times New Roman" pitchFamily="18" charset="0"/>
              </a:rPr>
              <a:t>Hátrányai</a:t>
            </a:r>
            <a:r>
              <a:rPr lang="hu-HU" sz="1100" b="1" kern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a typeface="+mj-ea"/>
                <a:cs typeface="Times New Roman" pitchFamily="18" charset="0"/>
              </a:rPr>
              <a:t>	</a:t>
            </a:r>
            <a:r>
              <a:rPr lang="hu-HU" sz="1100" kern="0" dirty="0" smtClean="0">
                <a:ln w="11430"/>
                <a:ea typeface="+mj-ea"/>
                <a:cs typeface="Times New Roman" pitchFamily="18" charset="0"/>
              </a:rPr>
              <a:t>nem korszerű – indokolatlan szektorális különbségeket teremt – </a:t>
            </a:r>
            <a:r>
              <a:rPr lang="hu-HU" sz="1100" kern="0" dirty="0" smtClean="0">
                <a:ln w="11430"/>
                <a:cs typeface="Times New Roman" pitchFamily="18" charset="0"/>
              </a:rPr>
              <a:t>jogalkalmazási nehézségeket okoz – teret ad az 	esetleges visszaélésekre – hiányos hatósági ellenőrzési eszköztár.</a:t>
            </a:r>
          </a:p>
          <a:p>
            <a:pPr algn="just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endParaRPr lang="hu-HU" sz="1100" kern="0" dirty="0" smtClean="0">
              <a:ln w="11430"/>
              <a:cs typeface="Times New Roman" pitchFamily="18" charset="0"/>
            </a:endParaRPr>
          </a:p>
          <a:p>
            <a:pPr marL="361950" indent="-361950" algn="just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hu-HU" sz="1200" b="1" kern="0" dirty="0" smtClean="0">
                <a:ln w="11430"/>
                <a:solidFill>
                  <a:srgbClr val="9E0000"/>
                </a:solidFill>
                <a:cs typeface="Times New Roman" pitchFamily="18" charset="0"/>
              </a:rPr>
              <a:t>Felügyelet törekvése</a:t>
            </a:r>
            <a:r>
              <a:rPr lang="hu-HU" sz="1200" b="1" kern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cs typeface="Times New Roman" pitchFamily="18" charset="0"/>
              </a:rPr>
              <a:t>	</a:t>
            </a:r>
            <a:r>
              <a:rPr lang="hu-HU" sz="1100" kern="0" dirty="0" smtClean="0">
                <a:ln w="11430"/>
                <a:cs typeface="Times New Roman" pitchFamily="18" charset="0"/>
              </a:rPr>
              <a:t>a képzés és vizsgáztatás </a:t>
            </a:r>
            <a:r>
              <a:rPr lang="hu-HU" sz="1100" b="1" kern="0" dirty="0" smtClean="0">
                <a:ln w="11430"/>
                <a:cs typeface="Times New Roman" pitchFamily="18" charset="0"/>
              </a:rPr>
              <a:t>követelményeinek egységesítése</a:t>
            </a:r>
            <a:r>
              <a:rPr lang="hu-HU" sz="1100" kern="0" dirty="0" smtClean="0">
                <a:ln w="11430"/>
                <a:cs typeface="Times New Roman" pitchFamily="18" charset="0"/>
              </a:rPr>
              <a:t> és </a:t>
            </a:r>
            <a:r>
              <a:rPr lang="hu-HU" sz="1100" b="1" kern="0" dirty="0" smtClean="0">
                <a:ln w="11430"/>
                <a:cs typeface="Times New Roman" pitchFamily="18" charset="0"/>
              </a:rPr>
              <a:t>színvonalának emelése</a:t>
            </a:r>
            <a:r>
              <a:rPr lang="hu-HU" sz="1100" kern="0" dirty="0" smtClean="0">
                <a:ln w="11430"/>
                <a:cs typeface="Times New Roman" pitchFamily="18" charset="0"/>
              </a:rPr>
              <a:t>;</a:t>
            </a:r>
          </a:p>
          <a:p>
            <a:pPr marL="361950" indent="-361950" algn="just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hu-HU" sz="1100" kern="0" dirty="0" smtClean="0">
                <a:ln w="11430"/>
                <a:cs typeface="Times New Roman" pitchFamily="18" charset="0"/>
              </a:rPr>
              <a:t>			a kialakult </a:t>
            </a:r>
            <a:r>
              <a:rPr lang="hu-HU" sz="1100" b="1" kern="0" dirty="0" smtClean="0">
                <a:ln w="11430"/>
                <a:cs typeface="Times New Roman" pitchFamily="18" charset="0"/>
              </a:rPr>
              <a:t>helyes gyakorlat </a:t>
            </a:r>
            <a:r>
              <a:rPr lang="hu-HU" sz="1100" kern="0" dirty="0" smtClean="0">
                <a:ln w="11430"/>
                <a:cs typeface="Times New Roman" pitchFamily="18" charset="0"/>
              </a:rPr>
              <a:t>folyamatosan épüljön be a szabályozásba;</a:t>
            </a:r>
          </a:p>
          <a:p>
            <a:pPr marL="361950" indent="-361950" algn="just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hu-HU" sz="1100" kern="0" dirty="0" smtClean="0">
                <a:ln w="11430"/>
                <a:cs typeface="Times New Roman" pitchFamily="18" charset="0"/>
              </a:rPr>
              <a:t>			a technikai háttér (számítógépes vizsgáztató rendszer) és jogi szabályozás együttes </a:t>
            </a:r>
            <a:r>
              <a:rPr lang="hu-HU" sz="1100" b="1" kern="0" dirty="0" smtClean="0">
                <a:ln w="11430"/>
                <a:cs typeface="Times New Roman" pitchFamily="18" charset="0"/>
              </a:rPr>
              <a:t>modernizációja</a:t>
            </a:r>
            <a:r>
              <a:rPr lang="hu-HU" sz="1100" kern="0" dirty="0" smtClean="0">
                <a:ln w="11430"/>
                <a:cs typeface="Times New Roman" pitchFamily="18" charset="0"/>
              </a:rPr>
              <a:t>.</a:t>
            </a:r>
          </a:p>
          <a:p>
            <a:pPr algn="just" eaLnBrk="1" hangingPunct="1">
              <a:buFont typeface="Wingdings" pitchFamily="2" charset="2"/>
              <a:buNone/>
              <a:tabLst>
                <a:tab pos="180975" algn="l"/>
              </a:tabLst>
              <a:defRPr/>
            </a:pPr>
            <a:endParaRPr lang="hu-HU" sz="1100" b="1" kern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cs typeface="Times New Roman" pitchFamily="18" charset="0"/>
            </a:endParaRPr>
          </a:p>
          <a:p>
            <a:pPr algn="just" eaLnBrk="1" hangingPunct="1">
              <a:spcBef>
                <a:spcPts val="0"/>
              </a:spcBef>
              <a:buFont typeface="Wingdings" pitchFamily="2" charset="2"/>
              <a:buNone/>
              <a:tabLst>
                <a:tab pos="180975" algn="l"/>
              </a:tabLst>
              <a:defRPr/>
            </a:pPr>
            <a:r>
              <a:rPr lang="hu-HU" sz="1200" b="1" kern="0" dirty="0" smtClean="0">
                <a:ln w="11430"/>
                <a:solidFill>
                  <a:srgbClr val="9E0000"/>
                </a:solidFill>
                <a:cs typeface="Times New Roman" pitchFamily="18" charset="0"/>
              </a:rPr>
              <a:t>Felügyelet cselekvése</a:t>
            </a:r>
            <a:r>
              <a:rPr lang="hu-HU" sz="1200" b="1" kern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cs typeface="Times New Roman" pitchFamily="18" charset="0"/>
              </a:rPr>
              <a:t>	</a:t>
            </a:r>
            <a:r>
              <a:rPr lang="hu-HU" sz="1100" b="1" kern="0" dirty="0" smtClean="0">
                <a:ln w="11430"/>
                <a:cs typeface="Times New Roman" pitchFamily="18" charset="0"/>
              </a:rPr>
              <a:t>tájékoztató</a:t>
            </a:r>
            <a:r>
              <a:rPr lang="hu-HU" sz="1100" kern="0" dirty="0" smtClean="0">
                <a:ln w="11430"/>
                <a:cs typeface="Times New Roman" pitchFamily="18" charset="0"/>
              </a:rPr>
              <a:t> anyagok, v</a:t>
            </a:r>
            <a:r>
              <a:rPr lang="hu-HU" sz="1100" b="1" kern="0" dirty="0" smtClean="0">
                <a:ln w="11430"/>
                <a:cs typeface="Times New Roman" pitchFamily="18" charset="0"/>
              </a:rPr>
              <a:t>izsgaszabályzatok</a:t>
            </a:r>
            <a:r>
              <a:rPr lang="hu-HU" sz="1100" kern="0" dirty="0" smtClean="0">
                <a:ln w="11430"/>
                <a:cs typeface="Times New Roman" pitchFamily="18" charset="0"/>
              </a:rPr>
              <a:t>, </a:t>
            </a:r>
            <a:r>
              <a:rPr lang="hu-HU" sz="1100" b="1" kern="0" dirty="0" smtClean="0">
                <a:ln w="11430"/>
                <a:cs typeface="Times New Roman" pitchFamily="18" charset="0"/>
              </a:rPr>
              <a:t>vizsgakérdésbank</a:t>
            </a:r>
            <a:r>
              <a:rPr lang="hu-HU" sz="1100" kern="0" dirty="0" smtClean="0">
                <a:ln w="11430"/>
                <a:cs typeface="Times New Roman" pitchFamily="18" charset="0"/>
              </a:rPr>
              <a:t> kidolgozása, publikálása, karbantartása;</a:t>
            </a:r>
          </a:p>
          <a:p>
            <a:pPr algn="just" eaLnBrk="1" hangingPunct="1">
              <a:spcBef>
                <a:spcPts val="0"/>
              </a:spcBef>
              <a:buFont typeface="Wingdings" pitchFamily="2" charset="2"/>
              <a:buNone/>
              <a:tabLst>
                <a:tab pos="180975" algn="l"/>
              </a:tabLst>
              <a:defRPr/>
            </a:pPr>
            <a:r>
              <a:rPr lang="hu-HU" sz="1100" kern="0" dirty="0" smtClean="0">
                <a:ln w="11430"/>
                <a:cs typeface="Times New Roman" pitchFamily="18" charset="0"/>
              </a:rPr>
              <a:t>				</a:t>
            </a:r>
            <a:r>
              <a:rPr lang="hu-HU" sz="1100" b="1" kern="0" dirty="0" smtClean="0">
                <a:ln w="11430"/>
                <a:cs typeface="Times New Roman" pitchFamily="18" charset="0"/>
              </a:rPr>
              <a:t>párbeszéd </a:t>
            </a:r>
            <a:r>
              <a:rPr lang="hu-HU" sz="1100" kern="0" dirty="0" smtClean="0">
                <a:ln w="11430"/>
                <a:cs typeface="Times New Roman" pitchFamily="18" charset="0"/>
              </a:rPr>
              <a:t>a képzésben és vizsgáztatásban részt vevő intézményekkel, az érdekképviseleti szervekkel;</a:t>
            </a:r>
          </a:p>
          <a:p>
            <a:pPr algn="just" eaLnBrk="1" hangingPunct="1">
              <a:spcBef>
                <a:spcPts val="0"/>
              </a:spcBef>
              <a:buFont typeface="Wingdings" pitchFamily="2" charset="2"/>
              <a:buNone/>
              <a:tabLst>
                <a:tab pos="180975" algn="l"/>
              </a:tabLst>
              <a:defRPr/>
            </a:pPr>
            <a:r>
              <a:rPr lang="hu-HU" sz="1100" b="1" kern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cs typeface="Times New Roman" pitchFamily="18" charset="0"/>
              </a:rPr>
              <a:t>				</a:t>
            </a:r>
            <a:r>
              <a:rPr lang="hu-HU" sz="1100" b="1" kern="0" dirty="0" smtClean="0">
                <a:ln w="11430"/>
                <a:cs typeface="Times New Roman" pitchFamily="18" charset="0"/>
              </a:rPr>
              <a:t>technikai fejlesztések</a:t>
            </a:r>
            <a:r>
              <a:rPr lang="hu-HU" sz="1100" kern="0" dirty="0" smtClean="0">
                <a:ln w="11430"/>
                <a:cs typeface="Times New Roman" pitchFamily="18" charset="0"/>
              </a:rPr>
              <a:t> a hatékony hatósági feladatellátás érdekében (HKKV/BKKV nyilvántartási rendszer);</a:t>
            </a:r>
          </a:p>
          <a:p>
            <a:pPr algn="just" eaLnBrk="1" hangingPunct="1">
              <a:spcBef>
                <a:spcPts val="0"/>
              </a:spcBef>
              <a:buFont typeface="Wingdings" pitchFamily="2" charset="2"/>
              <a:buNone/>
              <a:tabLst>
                <a:tab pos="180975" algn="l"/>
              </a:tabLst>
              <a:defRPr/>
            </a:pPr>
            <a:r>
              <a:rPr lang="hu-HU" sz="1100" kern="0" dirty="0" smtClean="0">
                <a:ln w="11430"/>
                <a:cs typeface="Times New Roman" pitchFamily="18" charset="0"/>
              </a:rPr>
              <a:t>				</a:t>
            </a:r>
            <a:r>
              <a:rPr lang="hu-HU" sz="1100" b="1" kern="0" dirty="0" smtClean="0">
                <a:ln w="11430"/>
                <a:cs typeface="Times New Roman" pitchFamily="18" charset="0"/>
              </a:rPr>
              <a:t>jogszabály-módosítási kezdeményezések</a:t>
            </a:r>
            <a:r>
              <a:rPr lang="hu-HU" sz="1100" kern="0" dirty="0" smtClean="0">
                <a:ln w="11430"/>
                <a:cs typeface="Times New Roman" pitchFamily="18" charset="0"/>
              </a:rPr>
              <a:t> és </a:t>
            </a:r>
            <a:r>
              <a:rPr lang="hu-HU" sz="1100" b="1" kern="0" dirty="0" smtClean="0">
                <a:ln w="11430"/>
                <a:cs typeface="Times New Roman" pitchFamily="18" charset="0"/>
              </a:rPr>
              <a:t>koncepciók</a:t>
            </a:r>
            <a:r>
              <a:rPr lang="hu-HU" sz="1100" kern="0" dirty="0" smtClean="0">
                <a:ln w="11430"/>
                <a:cs typeface="Times New Roman" pitchFamily="18" charset="0"/>
              </a:rPr>
              <a:t> (2011., 2012.).</a:t>
            </a:r>
          </a:p>
          <a:p>
            <a:pPr algn="just" eaLnBrk="1" hangingPunct="1">
              <a:buFont typeface="Wingdings" pitchFamily="2" charset="2"/>
              <a:buNone/>
              <a:tabLst>
                <a:tab pos="180975" algn="l"/>
              </a:tabLst>
              <a:defRPr/>
            </a:pPr>
            <a:endParaRPr lang="hu-HU" sz="1100" b="1" kern="0" dirty="0" smtClean="0">
              <a:ln w="11430"/>
              <a:solidFill>
                <a:srgbClr val="9E0000"/>
              </a:solidFill>
              <a:cs typeface="Times New Roman" pitchFamily="18" charset="0"/>
            </a:endParaRPr>
          </a:p>
          <a:p>
            <a:pPr marL="0" algn="just" eaLnBrk="1" hangingPunct="1">
              <a:spcBef>
                <a:spcPts val="0"/>
              </a:spcBef>
              <a:buFont typeface="Wingdings" pitchFamily="2" charset="2"/>
              <a:buNone/>
              <a:tabLst>
                <a:tab pos="895350" algn="l"/>
              </a:tabLst>
              <a:defRPr/>
            </a:pPr>
            <a:r>
              <a:rPr lang="hu-HU" sz="1200" b="1" kern="0" dirty="0" smtClean="0">
                <a:ln w="11430"/>
                <a:solidFill>
                  <a:srgbClr val="9E0000"/>
                </a:solidFill>
                <a:cs typeface="Times New Roman" pitchFamily="18" charset="0"/>
              </a:rPr>
              <a:t>Felügyelet célkitűzése 	</a:t>
            </a:r>
            <a:r>
              <a:rPr lang="hu-HU" sz="1100" kern="0" dirty="0" smtClean="0">
                <a:ln w="11430"/>
                <a:cs typeface="Times New Roman" pitchFamily="18" charset="0"/>
              </a:rPr>
              <a:t>a szabályozás teljes körű átalakítása, melynek szükségességét </a:t>
            </a:r>
            <a:r>
              <a:rPr lang="hu-HU" sz="1100" b="1" kern="0" dirty="0" smtClean="0">
                <a:ln w="11430"/>
                <a:cs typeface="Times New Roman" pitchFamily="18" charset="0"/>
              </a:rPr>
              <a:t>már 2011-ben </a:t>
            </a:r>
            <a:r>
              <a:rPr lang="hu-HU" sz="1100" kern="0" dirty="0" smtClean="0">
                <a:ln w="11430"/>
                <a:cs typeface="Times New Roman" pitchFamily="18" charset="0"/>
              </a:rPr>
              <a:t>megfogalmazta. Előfeltétele volt 			</a:t>
            </a:r>
            <a:r>
              <a:rPr lang="hu-HU" sz="1100" dirty="0" smtClean="0">
                <a:cs typeface="Times New Roman" pitchFamily="18" charset="0"/>
              </a:rPr>
              <a:t>a Bit. és a Hpt. felhatalmazás módosulása (2012. január 1.), mely </a:t>
            </a:r>
            <a:r>
              <a:rPr lang="hu-HU" sz="1100" b="1" dirty="0" smtClean="0">
                <a:solidFill>
                  <a:srgbClr val="9E0000"/>
                </a:solidFill>
                <a:cs typeface="Times New Roman" pitchFamily="18" charset="0"/>
              </a:rPr>
              <a:t>új PSZÁF elnöki rendeletalkotási jogkör</a:t>
            </a:r>
            <a:r>
              <a:rPr lang="hu-HU" sz="1100" dirty="0" smtClean="0">
                <a:cs typeface="Times New Roman" pitchFamily="18" charset="0"/>
              </a:rPr>
              <a:t>t 			teremtett, míg egyes tárgykörök szabályozása maradt </a:t>
            </a:r>
            <a:r>
              <a:rPr lang="hu-HU" sz="1100" b="1" kern="0" dirty="0" smtClean="0">
                <a:ln w="11430"/>
                <a:solidFill>
                  <a:srgbClr val="9E0000"/>
                </a:solidFill>
                <a:cs typeface="Times New Roman" pitchFamily="18" charset="0"/>
              </a:rPr>
              <a:t>NGM hatáskör</a:t>
            </a:r>
            <a:r>
              <a:rPr lang="hu-HU" sz="1100" kern="0" dirty="0" smtClean="0">
                <a:ln w="11430"/>
                <a:cs typeface="Times New Roman" pitchFamily="18" charset="0"/>
              </a:rPr>
              <a:t>ben.</a:t>
            </a:r>
          </a:p>
          <a:p>
            <a:pPr marL="0" algn="just" eaLnBrk="1" hangingPunct="1">
              <a:spcBef>
                <a:spcPts val="0"/>
              </a:spcBef>
              <a:buFont typeface="Wingdings" pitchFamily="2" charset="2"/>
              <a:buNone/>
              <a:tabLst>
                <a:tab pos="180975" algn="l"/>
              </a:tabLst>
              <a:defRPr/>
            </a:pPr>
            <a:endParaRPr lang="hu-HU" sz="1100" kern="0" dirty="0" smtClean="0">
              <a:ln w="11430"/>
              <a:cs typeface="Times New Roman" pitchFamily="18" charset="0"/>
            </a:endParaRPr>
          </a:p>
          <a:p>
            <a:pPr marL="0" algn="just" eaLnBrk="1" hangingPunct="1">
              <a:spcBef>
                <a:spcPts val="0"/>
              </a:spcBef>
              <a:buFont typeface="Wingdings" pitchFamily="2" charset="2"/>
              <a:buNone/>
              <a:tabLst>
                <a:tab pos="895350" algn="l"/>
              </a:tabLst>
              <a:defRPr/>
            </a:pPr>
            <a:r>
              <a:rPr lang="hu-HU" sz="1200" b="1" kern="0" dirty="0" smtClean="0">
                <a:ln w="11430"/>
                <a:solidFill>
                  <a:srgbClr val="9E0000"/>
                </a:solidFill>
                <a:cs typeface="Times New Roman" pitchFamily="18" charset="0"/>
              </a:rPr>
              <a:t>Felügyelet koncepciója 	</a:t>
            </a:r>
            <a:r>
              <a:rPr lang="hu-HU" sz="1100" kern="0" dirty="0" smtClean="0">
                <a:ln w="11430"/>
                <a:cs typeface="Times New Roman" pitchFamily="18" charset="0"/>
              </a:rPr>
              <a:t>(2012. szeptember) </a:t>
            </a:r>
            <a:r>
              <a:rPr lang="hu-HU" sz="1100" b="1" kern="0" dirty="0" smtClean="0">
                <a:ln w="11430"/>
                <a:cs typeface="Times New Roman" pitchFamily="18" charset="0"/>
              </a:rPr>
              <a:t>egységesíteni és korszerűsíteni</a:t>
            </a:r>
            <a:r>
              <a:rPr lang="hu-HU" sz="1100" kern="0" dirty="0" smtClean="0">
                <a:ln w="11430"/>
                <a:cs typeface="Times New Roman" pitchFamily="18" charset="0"/>
              </a:rPr>
              <a:t> </a:t>
            </a:r>
            <a:r>
              <a:rPr lang="hu-HU" sz="1100" dirty="0" smtClean="0">
                <a:cs typeface="Times New Roman" pitchFamily="18" charset="0"/>
              </a:rPr>
              <a:t>a képzés és vizsgáztatás </a:t>
            </a:r>
            <a:r>
              <a:rPr lang="hu-HU" sz="1100" b="1" dirty="0" smtClean="0">
                <a:cs typeface="Times New Roman" pitchFamily="18" charset="0"/>
              </a:rPr>
              <a:t>követelményrendszer</a:t>
            </a:r>
            <a:r>
              <a:rPr lang="hu-HU" sz="1100" dirty="0" smtClean="0">
                <a:cs typeface="Times New Roman" pitchFamily="18" charset="0"/>
              </a:rPr>
              <a:t>ét, 			</a:t>
            </a:r>
            <a:r>
              <a:rPr lang="hu-HU" sz="1100" b="1" dirty="0" smtClean="0">
                <a:cs typeface="Times New Roman" pitchFamily="18" charset="0"/>
              </a:rPr>
              <a:t>folyamatának szabályozás</a:t>
            </a:r>
            <a:r>
              <a:rPr lang="hu-HU" sz="1100" dirty="0" smtClean="0">
                <a:cs typeface="Times New Roman" pitchFamily="18" charset="0"/>
              </a:rPr>
              <a:t>át, az abban részt vevő intézményekre és személyekre vonatkozó </a:t>
            </a:r>
            <a:r>
              <a:rPr lang="hu-HU" sz="1100" b="1" dirty="0" smtClean="0">
                <a:cs typeface="Times New Roman" pitchFamily="18" charset="0"/>
              </a:rPr>
              <a:t>feltételek</a:t>
            </a:r>
            <a:r>
              <a:rPr lang="hu-HU" sz="1100" dirty="0" smtClean="0">
                <a:cs typeface="Times New Roman" pitchFamily="18" charset="0"/>
              </a:rPr>
              <a:t>et.</a:t>
            </a:r>
            <a:endParaRPr lang="hu-HU" sz="1100" kern="0" dirty="0" smtClean="0">
              <a:ln w="11430"/>
              <a:cs typeface="Times New Roman" pitchFamily="18" charset="0"/>
            </a:endParaRPr>
          </a:p>
          <a:p>
            <a:pPr marL="0" algn="just" eaLnBrk="1" hangingPunct="1">
              <a:spcBef>
                <a:spcPts val="0"/>
              </a:spcBef>
              <a:buFont typeface="Wingdings" pitchFamily="2" charset="2"/>
              <a:buNone/>
              <a:tabLst>
                <a:tab pos="180975" algn="l"/>
              </a:tabLst>
              <a:defRPr/>
            </a:pPr>
            <a:endParaRPr lang="hu-HU" sz="1100" kern="0" dirty="0" smtClean="0">
              <a:ln w="11430"/>
              <a:ea typeface="+mj-ea"/>
              <a:cs typeface="Times New Roman" pitchFamily="18" charset="0"/>
            </a:endParaRPr>
          </a:p>
          <a:p>
            <a:pPr marL="0" algn="just" eaLnBrk="1" hangingPunct="1">
              <a:spcBef>
                <a:spcPts val="0"/>
              </a:spcBef>
              <a:buFont typeface="Wingdings" pitchFamily="2" charset="2"/>
              <a:buNone/>
              <a:tabLst>
                <a:tab pos="361950" algn="l"/>
              </a:tabLst>
              <a:defRPr/>
            </a:pPr>
            <a:r>
              <a:rPr lang="hu-HU" sz="1200" b="1" kern="0" dirty="0" smtClean="0">
                <a:ln w="11430"/>
                <a:solidFill>
                  <a:srgbClr val="9E0000"/>
                </a:solidFill>
                <a:cs typeface="Times New Roman" pitchFamily="18" charset="0"/>
              </a:rPr>
              <a:t>Cél</a:t>
            </a:r>
            <a:r>
              <a:rPr lang="hu-HU" sz="1200" b="1" kern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cs typeface="Times New Roman" pitchFamily="18" charset="0"/>
              </a:rPr>
              <a:t>			</a:t>
            </a:r>
            <a:r>
              <a:rPr lang="hu-HU" sz="1100" kern="0" dirty="0" smtClean="0">
                <a:ln w="11430"/>
                <a:cs typeface="Times New Roman" pitchFamily="18" charset="0"/>
              </a:rPr>
              <a:t>a képzés és vizsgáztatás </a:t>
            </a:r>
            <a:r>
              <a:rPr lang="hu-HU" sz="1100" b="1" kern="0" dirty="0" smtClean="0">
                <a:ln w="11430"/>
                <a:cs typeface="Times New Roman" pitchFamily="18" charset="0"/>
              </a:rPr>
              <a:t>átlátható</a:t>
            </a:r>
            <a:r>
              <a:rPr lang="hu-HU" sz="1100" kern="0" dirty="0" smtClean="0">
                <a:ln w="11430"/>
                <a:cs typeface="Times New Roman" pitchFamily="18" charset="0"/>
              </a:rPr>
              <a:t>bbá tétele – a </a:t>
            </a:r>
            <a:r>
              <a:rPr lang="hu-HU" sz="1100" b="1" kern="0" dirty="0" smtClean="0">
                <a:ln w="11430"/>
                <a:cs typeface="Times New Roman" pitchFamily="18" charset="0"/>
              </a:rPr>
              <a:t>prudens működés</a:t>
            </a:r>
            <a:r>
              <a:rPr lang="hu-HU" sz="1100" kern="0" dirty="0" smtClean="0">
                <a:ln w="11430"/>
                <a:cs typeface="Times New Roman" pitchFamily="18" charset="0"/>
              </a:rPr>
              <a:t> és a </a:t>
            </a:r>
            <a:r>
              <a:rPr lang="hu-HU" sz="1100" b="1" kern="0" dirty="0" smtClean="0">
                <a:ln w="11430"/>
                <a:cs typeface="Times New Roman" pitchFamily="18" charset="0"/>
              </a:rPr>
              <a:t>hatósági vizsga tisztaságá</a:t>
            </a:r>
            <a:r>
              <a:rPr lang="hu-HU" sz="1100" kern="0" dirty="0" smtClean="0">
                <a:ln w="11430"/>
                <a:cs typeface="Times New Roman" pitchFamily="18" charset="0"/>
              </a:rPr>
              <a:t>nak 			biztosítása – </a:t>
            </a:r>
            <a:r>
              <a:rPr lang="hu-HU" sz="1100" b="1" kern="0" dirty="0" smtClean="0">
                <a:ln w="11430"/>
                <a:cs typeface="Times New Roman" pitchFamily="18" charset="0"/>
              </a:rPr>
              <a:t>szigorúbb követelményrendszer</a:t>
            </a:r>
            <a:r>
              <a:rPr lang="hu-HU" sz="1100" kern="0" dirty="0" smtClean="0">
                <a:ln w="11430"/>
                <a:cs typeface="Times New Roman" pitchFamily="18" charset="0"/>
              </a:rPr>
              <a:t> előírása – a </a:t>
            </a:r>
            <a:r>
              <a:rPr lang="hu-HU" sz="1100" b="1" kern="0" dirty="0" smtClean="0">
                <a:ln w="11430"/>
                <a:cs typeface="Times New Roman" pitchFamily="18" charset="0"/>
              </a:rPr>
              <a:t>közvetítők felkészültségi </a:t>
            </a:r>
            <a:r>
              <a:rPr lang="hu-HU" sz="1100" kern="0" dirty="0" smtClean="0">
                <a:ln w="11430"/>
                <a:cs typeface="Times New Roman" pitchFamily="18" charset="0"/>
              </a:rPr>
              <a:t>szintjének növelése.</a:t>
            </a:r>
            <a:endParaRPr lang="hu-HU" sz="1100" b="1" kern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cs typeface="Times New Roman" pitchFamily="18" charset="0"/>
            </a:endParaRPr>
          </a:p>
          <a:p>
            <a:pPr marL="0" algn="just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endParaRPr lang="hu-HU" sz="1100" kern="0" dirty="0" smtClean="0">
              <a:ln w="11430"/>
              <a:solidFill>
                <a:srgbClr val="9E0000"/>
              </a:solidFill>
              <a:ea typeface="+mj-ea"/>
              <a:cs typeface="Times New Roman" pitchFamily="18" charset="0"/>
            </a:endParaRPr>
          </a:p>
          <a:p>
            <a:pPr indent="-685800" algn="just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hu-HU" sz="1200" b="1" kern="0" dirty="0" smtClean="0">
                <a:ln w="11430"/>
                <a:solidFill>
                  <a:srgbClr val="9E0000"/>
                </a:solidFill>
                <a:cs typeface="Times New Roman" pitchFamily="18" charset="0"/>
              </a:rPr>
              <a:t>Elemei</a:t>
            </a:r>
            <a:r>
              <a:rPr lang="hu-HU" sz="1200" kern="0" dirty="0" smtClean="0">
                <a:ln w="11430"/>
                <a:solidFill>
                  <a:srgbClr val="9E0000"/>
                </a:solidFill>
                <a:cs typeface="Times New Roman" pitchFamily="18" charset="0"/>
              </a:rPr>
              <a:t>		</a:t>
            </a:r>
            <a:r>
              <a:rPr lang="hu-HU" sz="1100" b="1" kern="0" dirty="0" smtClean="0">
                <a:ln w="11430"/>
                <a:solidFill>
                  <a:srgbClr val="9E0000"/>
                </a:solidFill>
                <a:cs typeface="Times New Roman" pitchFamily="18" charset="0"/>
              </a:rPr>
              <a:t>(1) NGM rendelet</a:t>
            </a:r>
            <a:r>
              <a:rPr lang="hu-HU" sz="1100" kern="0" dirty="0" smtClean="0">
                <a:ln w="11430"/>
                <a:solidFill>
                  <a:srgbClr val="9E0000"/>
                </a:solidFill>
                <a:cs typeface="Times New Roman" pitchFamily="18" charset="0"/>
              </a:rPr>
              <a:t>            </a:t>
            </a:r>
            <a:r>
              <a:rPr lang="hu-HU" sz="1100" b="1" kern="0" dirty="0" smtClean="0">
                <a:ln w="11430"/>
                <a:solidFill>
                  <a:srgbClr val="9E0000"/>
                </a:solidFill>
                <a:cs typeface="Times New Roman" pitchFamily="18" charset="0"/>
              </a:rPr>
              <a:t>(2) PSZÁF elnöki rendelet</a:t>
            </a:r>
            <a:r>
              <a:rPr lang="hu-HU" sz="1100" kern="0" dirty="0" smtClean="0">
                <a:ln w="11430"/>
                <a:solidFill>
                  <a:srgbClr val="9E0000"/>
                </a:solidFill>
                <a:cs typeface="Times New Roman" pitchFamily="18" charset="0"/>
              </a:rPr>
              <a:t>       </a:t>
            </a:r>
            <a:r>
              <a:rPr lang="hu-HU" sz="1100" b="1" kern="0" dirty="0" smtClean="0">
                <a:ln w="11430"/>
                <a:solidFill>
                  <a:srgbClr val="9E0000"/>
                </a:solidFill>
                <a:cs typeface="Times New Roman" pitchFamily="18" charset="0"/>
              </a:rPr>
              <a:t>(2 melléklete) egységes vizsgaszabályzat</a:t>
            </a:r>
            <a:r>
              <a:rPr lang="hu-HU" sz="1100" kern="0" dirty="0" smtClean="0">
                <a:ln w="11430"/>
                <a:solidFill>
                  <a:srgbClr val="9E0000"/>
                </a:solidFill>
                <a:cs typeface="Times New Roman" pitchFamily="18" charset="0"/>
              </a:rPr>
              <a:t>.</a:t>
            </a:r>
            <a:endParaRPr lang="hu-HU" sz="1100" b="1" kern="0" dirty="0" smtClean="0">
              <a:ln w="11430"/>
              <a:solidFill>
                <a:srgbClr val="9E0000"/>
              </a:solidFill>
              <a:cs typeface="Times New Roman" pitchFamily="18" charset="0"/>
            </a:endParaRPr>
          </a:p>
          <a:p>
            <a:pPr marL="0" algn="just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endParaRPr lang="hu-HU" sz="800" kern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ím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8509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hu-HU" sz="2600" b="1" dirty="0" smtClean="0"/>
              <a:t>KGFB liberalizálás - </a:t>
            </a:r>
            <a:r>
              <a:rPr lang="hu-HU" sz="2600" b="1" dirty="0" err="1" smtClean="0"/>
              <a:t>Gfbt</a:t>
            </a:r>
            <a:r>
              <a:rPr lang="hu-HU" sz="2600" b="1" dirty="0" smtClean="0"/>
              <a:t>. módosítás</a:t>
            </a:r>
            <a:r>
              <a:rPr lang="hu-HU" sz="2800" dirty="0" smtClean="0"/>
              <a:t/>
            </a:r>
            <a:br>
              <a:rPr lang="hu-HU" sz="2800" dirty="0" smtClean="0"/>
            </a:br>
            <a:endParaRPr lang="hu-HU" sz="2600" b="1" dirty="0" smtClean="0"/>
          </a:p>
        </p:txBody>
      </p:sp>
      <p:sp>
        <p:nvSpPr>
          <p:cNvPr id="21507" name="Tartalom helye 2"/>
          <p:cNvSpPr>
            <a:spLocks noGrp="1"/>
          </p:cNvSpPr>
          <p:nvPr>
            <p:ph idx="1"/>
          </p:nvPr>
        </p:nvSpPr>
        <p:spPr>
          <a:xfrm>
            <a:off x="250825" y="1412875"/>
            <a:ext cx="8642350" cy="4321175"/>
          </a:xfrm>
        </p:spPr>
        <p:txBody>
          <a:bodyPr/>
          <a:lstStyle/>
          <a:p>
            <a:pPr algn="just" eaLnBrk="1" hangingPunct="1">
              <a:spcAft>
                <a:spcPts val="600"/>
              </a:spcAft>
            </a:pPr>
            <a:r>
              <a:rPr lang="hu-HU" sz="2000" smtClean="0"/>
              <a:t>Évközi díjhirdetés – 60 nap:</a:t>
            </a:r>
          </a:p>
          <a:p>
            <a:pPr lvl="1" algn="just" eaLnBrk="1" hangingPunct="1">
              <a:buFont typeface="Calibri" pitchFamily="34" charset="0"/>
              <a:buChar char="→"/>
            </a:pPr>
            <a:r>
              <a:rPr lang="hu-HU" sz="1800" smtClean="0"/>
              <a:t>(+) Prudenciális: félreárazás és annak kedvezőtlen hatásai lecsökkennek</a:t>
            </a:r>
          </a:p>
          <a:p>
            <a:pPr lvl="1" algn="just" eaLnBrk="1" hangingPunct="1">
              <a:buFont typeface="Calibri" pitchFamily="34" charset="0"/>
              <a:buChar char="→"/>
            </a:pPr>
            <a:r>
              <a:rPr lang="hu-HU" sz="1800" smtClean="0"/>
              <a:t>(-) Fogyasztói: figyelem csökken, a tudatosság más eszközökkel növelhető?</a:t>
            </a:r>
          </a:p>
          <a:p>
            <a:pPr lvl="1" algn="just" eaLnBrk="1" hangingPunct="1">
              <a:buFont typeface="Calibri" pitchFamily="34" charset="0"/>
              <a:buChar char="→"/>
            </a:pPr>
            <a:r>
              <a:rPr lang="hu-HU" sz="1800" smtClean="0"/>
              <a:t>(+) Operatív: egyenletesebb terhelés</a:t>
            </a:r>
          </a:p>
          <a:p>
            <a:pPr lvl="1" algn="just" eaLnBrk="1" hangingPunct="1">
              <a:buFont typeface="Calibri" pitchFamily="34" charset="0"/>
              <a:buChar char="→"/>
            </a:pPr>
            <a:r>
              <a:rPr lang="hu-HU" sz="1800" smtClean="0"/>
              <a:t>(?) Verseny: eredő hatása még bizonytalan</a:t>
            </a:r>
          </a:p>
          <a:p>
            <a:pPr lvl="1" algn="just" eaLnBrk="1" hangingPunct="1">
              <a:buFont typeface="Calibri" pitchFamily="34" charset="0"/>
              <a:buChar char="→"/>
            </a:pPr>
            <a:endParaRPr lang="hu-HU" sz="1800" smtClean="0"/>
          </a:p>
          <a:p>
            <a:pPr algn="just" eaLnBrk="1" hangingPunct="1"/>
            <a:r>
              <a:rPr lang="hu-HU" sz="2000" smtClean="0"/>
              <a:t>Közzététel a biztosító, a MABISZ és a </a:t>
            </a:r>
            <a:r>
              <a:rPr lang="hu-HU" sz="2000" b="1" u="sng" smtClean="0">
                <a:solidFill>
                  <a:srgbClr val="9E0000"/>
                </a:solidFill>
              </a:rPr>
              <a:t>Felügyelet</a:t>
            </a:r>
            <a:r>
              <a:rPr lang="hu-HU" sz="2000" smtClean="0"/>
              <a:t> honlapján</a:t>
            </a:r>
          </a:p>
          <a:p>
            <a:pPr algn="just" eaLnBrk="1" hangingPunct="1"/>
            <a:endParaRPr lang="hu-HU" sz="2000" smtClean="0"/>
          </a:p>
          <a:p>
            <a:pPr algn="just" eaLnBrk="1" hangingPunct="1"/>
            <a:endParaRPr lang="hu-HU" sz="2000" smtClean="0"/>
          </a:p>
          <a:p>
            <a:pPr algn="just" eaLnBrk="1" hangingPunct="1"/>
            <a:endParaRPr lang="hu-HU" sz="2000" smtClean="0"/>
          </a:p>
          <a:p>
            <a:pPr algn="just" eaLnBrk="1" hangingPunct="1"/>
            <a:endParaRPr lang="hu-HU" sz="2000" smtClean="0"/>
          </a:p>
          <a:p>
            <a:pPr algn="just" eaLnBrk="1" hangingPunct="1"/>
            <a:endParaRPr lang="hu-HU" sz="2000" smtClean="0"/>
          </a:p>
          <a:p>
            <a:pPr algn="just" eaLnBrk="1" hangingPunct="1"/>
            <a:r>
              <a:rPr lang="hu-HU" sz="2000" smtClean="0"/>
              <a:t>A jövőre nézve az univerzális KGFB díjhirdető felület kialakítása?</a:t>
            </a:r>
          </a:p>
          <a:p>
            <a:pPr algn="just" eaLnBrk="1" hangingPunct="1">
              <a:buFont typeface="Wingdings" pitchFamily="2" charset="2"/>
              <a:buNone/>
            </a:pPr>
            <a:endParaRPr lang="hu-HU" sz="2000" smtClean="0"/>
          </a:p>
          <a:p>
            <a:pPr algn="just" eaLnBrk="1" hangingPunct="1">
              <a:buFont typeface="Wingdings" pitchFamily="2" charset="2"/>
              <a:buNone/>
            </a:pPr>
            <a:endParaRPr lang="hu-HU" sz="2000" smtClean="0"/>
          </a:p>
          <a:p>
            <a:pPr lvl="1" algn="just" eaLnBrk="1" hangingPunct="1">
              <a:buFont typeface="Arial" charset="0"/>
              <a:buNone/>
            </a:pPr>
            <a:endParaRPr lang="hu-HU" sz="160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2B14AA-1E8B-4FC9-A630-ECAD42A11E7A}" type="slidenum">
              <a:rPr lang="hu-HU" smtClean="0"/>
              <a:pPr>
                <a:defRPr/>
              </a:pPr>
              <a:t>14</a:t>
            </a:fld>
            <a:endParaRPr lang="hu-HU" dirty="0"/>
          </a:p>
        </p:txBody>
      </p:sp>
      <p:sp>
        <p:nvSpPr>
          <p:cNvPr id="5" name="Lefelé nyíl 4"/>
          <p:cNvSpPr/>
          <p:nvPr/>
        </p:nvSpPr>
        <p:spPr>
          <a:xfrm>
            <a:off x="4859338" y="3860800"/>
            <a:ext cx="215900" cy="360363"/>
          </a:xfrm>
          <a:prstGeom prst="down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1835150" y="4292600"/>
            <a:ext cx="6408738" cy="1354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hu-HU" dirty="0">
                <a:solidFill>
                  <a:srgbClr val="9E0000"/>
                </a:solidFill>
                <a:latin typeface="+mn-lt"/>
              </a:rPr>
              <a:t>Hivatalos</a:t>
            </a:r>
          </a:p>
          <a:p>
            <a:pPr lvl="3">
              <a:spcAft>
                <a:spcPts val="600"/>
              </a:spcAft>
              <a:buFont typeface="Calibri" pitchFamily="34" charset="0"/>
              <a:buChar char="→"/>
              <a:defRPr/>
            </a:pPr>
            <a:r>
              <a:rPr lang="hu-HU" dirty="0">
                <a:latin typeface="+mn-lt"/>
              </a:rPr>
              <a:t>Elektronikusan hitelesített közzététel</a:t>
            </a:r>
          </a:p>
          <a:p>
            <a:pPr lvl="3">
              <a:buFont typeface="Calibri" pitchFamily="34" charset="0"/>
              <a:buChar char="→"/>
              <a:defRPr/>
            </a:pPr>
            <a:r>
              <a:rPr lang="hu-HU" dirty="0">
                <a:latin typeface="+mn-lt"/>
              </a:rPr>
              <a:t>Független, könnyen ellenőrizhető forrás</a:t>
            </a:r>
          </a:p>
          <a:p>
            <a:pPr algn="ctr">
              <a:defRPr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ím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850900"/>
          </a:xfrm>
        </p:spPr>
        <p:txBody>
          <a:bodyPr/>
          <a:lstStyle/>
          <a:p>
            <a:pPr algn="ctr" eaLnBrk="1" hangingPunct="1"/>
            <a:r>
              <a:rPr lang="hu-HU" sz="2600" b="1" smtClean="0"/>
              <a:t>KGFB liberalizálás</a:t>
            </a:r>
          </a:p>
        </p:txBody>
      </p:sp>
      <p:sp>
        <p:nvSpPr>
          <p:cNvPr id="22531" name="Tartalom helye 2"/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5040313"/>
          </a:xfrm>
        </p:spPr>
        <p:txBody>
          <a:bodyPr/>
          <a:lstStyle/>
          <a:p>
            <a:pPr algn="just" eaLnBrk="1" hangingPunct="1"/>
            <a:r>
              <a:rPr lang="hu-HU" sz="2000" smtClean="0"/>
              <a:t>PSZÁF rendelet</a:t>
            </a:r>
          </a:p>
          <a:p>
            <a:pPr algn="just" eaLnBrk="1" hangingPunct="1"/>
            <a:r>
              <a:rPr lang="hu-HU" sz="2000" smtClean="0"/>
              <a:t>ERA rendszeren keresztül – PDF állományokban</a:t>
            </a:r>
          </a:p>
          <a:p>
            <a:pPr lvl="1" algn="just" eaLnBrk="1" hangingPunct="1">
              <a:buFont typeface="Calibri" pitchFamily="34" charset="0"/>
              <a:buChar char="→"/>
            </a:pPr>
            <a:r>
              <a:rPr lang="hu-HU" sz="1600" smtClean="0"/>
              <a:t>Formakényszer nélkül</a:t>
            </a:r>
          </a:p>
          <a:p>
            <a:pPr lvl="1" algn="just" eaLnBrk="1" hangingPunct="1">
              <a:buFont typeface="Calibri" pitchFamily="34" charset="0"/>
              <a:buChar char="→"/>
            </a:pPr>
            <a:r>
              <a:rPr lang="hu-HU" sz="1600" smtClean="0"/>
              <a:t>MABISZ-szal egyeztetve</a:t>
            </a:r>
          </a:p>
          <a:p>
            <a:pPr lvl="1" algn="ctr" eaLnBrk="1" hangingPunct="1">
              <a:spcAft>
                <a:spcPts val="300"/>
              </a:spcAft>
              <a:buFont typeface="Arial" charset="0"/>
              <a:buNone/>
            </a:pPr>
            <a:r>
              <a:rPr lang="hu-HU" sz="2000" b="1" smtClean="0">
                <a:solidFill>
                  <a:srgbClr val="9E0000"/>
                </a:solidFill>
              </a:rPr>
              <a:t>TÁJÉKOZTATÓ 2012. decemberben + tesztelési lehetőség</a:t>
            </a:r>
            <a:endParaRPr lang="hu-HU" sz="1600" smtClean="0"/>
          </a:p>
          <a:p>
            <a:pPr lvl="1" algn="ctr" eaLnBrk="1" hangingPunct="1">
              <a:spcAft>
                <a:spcPts val="300"/>
              </a:spcAft>
              <a:buFont typeface="Arial" charset="0"/>
              <a:buNone/>
            </a:pPr>
            <a:r>
              <a:rPr lang="hu-HU" sz="2000" b="1" smtClean="0">
                <a:solidFill>
                  <a:srgbClr val="9E0000"/>
                </a:solidFill>
              </a:rPr>
              <a:t>ÉLES ÜZEM 2013. január 1-től</a:t>
            </a:r>
          </a:p>
          <a:p>
            <a:pPr lvl="1" algn="just" eaLnBrk="1" hangingPunct="1">
              <a:buFont typeface="Calibri" pitchFamily="34" charset="0"/>
              <a:buChar char="→"/>
            </a:pPr>
            <a:r>
              <a:rPr lang="hu-HU" sz="1600" smtClean="0"/>
              <a:t>Előzetes regisztráció alapján</a:t>
            </a:r>
          </a:p>
          <a:p>
            <a:pPr lvl="1" algn="just" eaLnBrk="1" hangingPunct="1">
              <a:buFont typeface="Calibri" pitchFamily="34" charset="0"/>
              <a:buChar char="→"/>
            </a:pPr>
            <a:r>
              <a:rPr lang="hu-HU" sz="1600" smtClean="0"/>
              <a:t>PDF feltöltése, hatályba lépés dátumának megadása (</a:t>
            </a:r>
            <a:r>
              <a:rPr lang="hu-HU" sz="1600" smtClean="0">
                <a:cs typeface="Calibri" pitchFamily="34" charset="0"/>
              </a:rPr>
              <a:t>≥ 60 nap)</a:t>
            </a:r>
          </a:p>
          <a:p>
            <a:pPr lvl="1" algn="just" eaLnBrk="1" hangingPunct="1">
              <a:buFont typeface="Calibri" pitchFamily="34" charset="0"/>
              <a:buChar char="→"/>
            </a:pPr>
            <a:r>
              <a:rPr lang="hu-HU" sz="1600" smtClean="0">
                <a:cs typeface="Calibri" pitchFamily="34" charset="0"/>
              </a:rPr>
              <a:t>Azonos hatályba lépési időpontra csak egy hirdetményt lehet feltölteni</a:t>
            </a:r>
          </a:p>
          <a:p>
            <a:pPr lvl="1" algn="just" eaLnBrk="1" hangingPunct="1">
              <a:buFont typeface="Calibri" pitchFamily="34" charset="0"/>
              <a:buChar char="→"/>
            </a:pPr>
            <a:r>
              <a:rPr lang="hu-HU" sz="1600" smtClean="0">
                <a:cs typeface="Calibri" pitchFamily="34" charset="0"/>
              </a:rPr>
              <a:t>Egy nap több eltérő hatályba lépési kezdettel rendelkező hirdetmény is feltölthető</a:t>
            </a:r>
            <a:endParaRPr lang="hu-HU" sz="1600" smtClean="0"/>
          </a:p>
          <a:p>
            <a:pPr lvl="1" algn="just" eaLnBrk="1" hangingPunct="1">
              <a:buFont typeface="Calibri" pitchFamily="34" charset="0"/>
              <a:buChar char="→"/>
            </a:pPr>
            <a:r>
              <a:rPr lang="hu-HU" sz="1600" smtClean="0"/>
              <a:t>Publikáció minden nap éjfélkor</a:t>
            </a:r>
          </a:p>
          <a:p>
            <a:pPr lvl="1" algn="just" eaLnBrk="1" hangingPunct="1">
              <a:buFont typeface="Calibri" pitchFamily="34" charset="0"/>
              <a:buChar char="→"/>
            </a:pPr>
            <a:r>
              <a:rPr lang="hu-HU" sz="1600" smtClean="0"/>
              <a:t>Szűrés intézményre és időpontra - </a:t>
            </a:r>
            <a:r>
              <a:rPr lang="hu-HU" sz="1600" b="1" smtClean="0"/>
              <a:t>NEM DÍJKALKULÁTOR</a:t>
            </a:r>
          </a:p>
          <a:p>
            <a:pPr lvl="1" algn="just" eaLnBrk="1" hangingPunct="1">
              <a:buFont typeface="Calibri" pitchFamily="34" charset="0"/>
              <a:buChar char="→"/>
            </a:pPr>
            <a:r>
              <a:rPr lang="hu-HU" sz="1600" smtClean="0"/>
              <a:t>Amennyiben a Felügyelet úgy ítéli meg, hogy módosítás szükséges – </a:t>
            </a:r>
            <a:r>
              <a:rPr lang="hu-HU" sz="1600" b="1" smtClean="0"/>
              <a:t>HATÁROZAT</a:t>
            </a:r>
          </a:p>
          <a:p>
            <a:pPr lvl="1" algn="just" eaLnBrk="1" hangingPunct="1">
              <a:buFont typeface="Calibri" pitchFamily="34" charset="0"/>
              <a:buChar char="→"/>
            </a:pPr>
            <a:r>
              <a:rPr lang="hu-HU" sz="1600" smtClean="0"/>
              <a:t>Intézmény tiltása funkció</a:t>
            </a:r>
          </a:p>
          <a:p>
            <a:pPr lvl="1" algn="just" eaLnBrk="1" hangingPunct="1">
              <a:buFont typeface="Calibri" pitchFamily="34" charset="0"/>
              <a:buChar char="→"/>
            </a:pPr>
            <a:r>
              <a:rPr lang="hu-HU" sz="1600" smtClean="0"/>
              <a:t>2013. január 1-ig közzétett, aktuális díjtáblázatok egyszeri „ősfeltöltése” – külön kezelve</a:t>
            </a:r>
          </a:p>
          <a:p>
            <a:pPr algn="just" eaLnBrk="1" hangingPunct="1"/>
            <a:endParaRPr lang="hu-HU" sz="800" b="1" smtClean="0">
              <a:solidFill>
                <a:srgbClr val="9E0000"/>
              </a:solidFill>
            </a:endParaRPr>
          </a:p>
          <a:p>
            <a:pPr lvl="1" algn="just" eaLnBrk="1" hangingPunct="1">
              <a:buFont typeface="Calibri" pitchFamily="34" charset="0"/>
              <a:buChar char="→"/>
            </a:pPr>
            <a:endParaRPr lang="hu-HU" sz="1600" smtClean="0"/>
          </a:p>
          <a:p>
            <a:pPr algn="just" eaLnBrk="1" hangingPunct="1">
              <a:buFont typeface="Wingdings" pitchFamily="2" charset="2"/>
              <a:buNone/>
            </a:pPr>
            <a:endParaRPr lang="hu-HU" sz="2000" smtClean="0"/>
          </a:p>
          <a:p>
            <a:pPr lvl="1" algn="just" eaLnBrk="1" hangingPunct="1"/>
            <a:endParaRPr lang="hu-HU" sz="1600" smtClean="0">
              <a:solidFill>
                <a:srgbClr val="9E000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A24BD6-9102-413F-832B-5DEBBDFB23E1}" type="slidenum">
              <a:rPr lang="hu-HU" smtClean="0"/>
              <a:pPr>
                <a:defRPr/>
              </a:pPr>
              <a:t>15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8509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endParaRPr lang="hu-HU" b="1" dirty="0"/>
          </a:p>
        </p:txBody>
      </p:sp>
      <p:sp>
        <p:nvSpPr>
          <p:cNvPr id="23555" name="Tartalom helye 6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5370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hu-HU" smtClean="0"/>
          </a:p>
          <a:p>
            <a:pPr eaLnBrk="1" hangingPunct="1">
              <a:buFont typeface="Wingdings" pitchFamily="2" charset="2"/>
              <a:buNone/>
            </a:pPr>
            <a:endParaRPr lang="hu-HU" smtClean="0"/>
          </a:p>
          <a:p>
            <a:pPr algn="ctr" eaLnBrk="1" hangingPunct="1">
              <a:buFont typeface="Wingdings" pitchFamily="2" charset="2"/>
              <a:buNone/>
            </a:pPr>
            <a:r>
              <a:rPr lang="hu-HU" b="1" smtClean="0">
                <a:solidFill>
                  <a:srgbClr val="9E0000"/>
                </a:solidFill>
              </a:rPr>
              <a:t>Köszönöm a figyelmet!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C40646-A861-4E84-95B6-5CE094F73C84}" type="slidenum">
              <a:rPr lang="hu-HU" smtClean="0"/>
              <a:pPr>
                <a:defRPr/>
              </a:pPr>
              <a:t>16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8509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hu-HU" sz="3200" b="1" dirty="0" smtClean="0"/>
              <a:t>Magyar biztosítási szektor – nemzetközi összehasonlítás</a:t>
            </a:r>
            <a:endParaRPr lang="hu-HU" sz="3200" b="1" dirty="0"/>
          </a:p>
        </p:txBody>
      </p:sp>
      <p:sp>
        <p:nvSpPr>
          <p:cNvPr id="10243" name="Tartalom helye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537075"/>
          </a:xfrm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hu-HU" sz="2000" b="1" smtClean="0"/>
              <a:t>Gazdasági fejlettségnek megfelelő biztosítási penetráció (díj/GDP)</a:t>
            </a:r>
          </a:p>
          <a:p>
            <a:pPr marL="0" indent="0" algn="just" eaLnBrk="1" hangingPunct="1">
              <a:spcBef>
                <a:spcPct val="0"/>
              </a:spcBef>
            </a:pPr>
            <a:r>
              <a:rPr lang="hu-HU" sz="2000" smtClean="0"/>
              <a:t> 2009: jóval az EU15 átlag alatt, </a:t>
            </a:r>
            <a:r>
              <a:rPr lang="hu-HU" sz="2000" smtClean="0">
                <a:solidFill>
                  <a:srgbClr val="9E0000"/>
                </a:solidFill>
              </a:rPr>
              <a:t>CEE térségen belül átlagos, a GDP szintjével arányos</a:t>
            </a:r>
          </a:p>
          <a:p>
            <a:pPr marL="0" indent="0" algn="just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hu-HU" sz="2000" b="1" smtClean="0"/>
              <a:t>A hazai szektort a válság a CEE térségi átlagnál jobban érintette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91D1DD-6C44-4BCB-AA2F-EAA6C7DEA605}" type="slidenum">
              <a:rPr lang="hu-HU" smtClean="0"/>
              <a:pPr>
                <a:defRPr/>
              </a:pPr>
              <a:t>2</a:t>
            </a:fld>
            <a:endParaRPr lang="hu-HU" dirty="0"/>
          </a:p>
        </p:txBody>
      </p:sp>
      <p:pic>
        <p:nvPicPr>
          <p:cNvPr id="1024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2997200"/>
            <a:ext cx="2808288" cy="2808288"/>
          </a:xfrm>
          <a:prstGeom prst="rect">
            <a:avLst/>
          </a:prstGeom>
          <a:noFill/>
          <a:ln w="19050">
            <a:solidFill>
              <a:srgbClr val="9E0000"/>
            </a:solidFill>
            <a:miter lim="800000"/>
            <a:headEnd/>
            <a:tailEnd/>
          </a:ln>
        </p:spPr>
      </p:pic>
      <p:sp>
        <p:nvSpPr>
          <p:cNvPr id="10246" name="Szövegdoboz 7"/>
          <p:cNvSpPr txBox="1">
            <a:spLocks noChangeArrowheads="1"/>
          </p:cNvSpPr>
          <p:nvPr/>
        </p:nvSpPr>
        <p:spPr bwMode="auto">
          <a:xfrm>
            <a:off x="611188" y="5805488"/>
            <a:ext cx="2089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200"/>
              <a:t>Forrás: SwissRe</a:t>
            </a:r>
          </a:p>
        </p:txBody>
      </p:sp>
      <p:graphicFrame>
        <p:nvGraphicFramePr>
          <p:cNvPr id="10" name="Diagram 9"/>
          <p:cNvGraphicFramePr/>
          <p:nvPr/>
        </p:nvGraphicFramePr>
        <p:xfrm>
          <a:off x="683568" y="2996952"/>
          <a:ext cx="4608512" cy="2815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8509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hu-HU" sz="3200" b="1" dirty="0" smtClean="0"/>
              <a:t>Magyar biztosítási szektor – nemzetközi összehasonlítás</a:t>
            </a:r>
            <a:endParaRPr lang="hu-HU" sz="3200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6CE1D6-F8CD-4A21-AD48-346C80F0139D}" type="slidenum">
              <a:rPr lang="hu-HU" smtClean="0"/>
              <a:pPr>
                <a:defRPr/>
              </a:pPr>
              <a:t>3</a:t>
            </a:fld>
            <a:endParaRPr lang="hu-HU" dirty="0"/>
          </a:p>
        </p:txBody>
      </p:sp>
      <p:graphicFrame>
        <p:nvGraphicFramePr>
          <p:cNvPr id="8" name="Tartalom helye 7"/>
          <p:cNvGraphicFramePr>
            <a:graphicFrameLocks noGrp="1"/>
          </p:cNvGraphicFramePr>
          <p:nvPr>
            <p:ph idx="1"/>
          </p:nvPr>
        </p:nvGraphicFramePr>
        <p:xfrm>
          <a:off x="179512" y="1268760"/>
          <a:ext cx="3960440" cy="2088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Diagram 8"/>
          <p:cNvGraphicFramePr/>
          <p:nvPr/>
        </p:nvGraphicFramePr>
        <p:xfrm>
          <a:off x="4788024" y="1268760"/>
          <a:ext cx="3960440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179388" y="3429000"/>
            <a:ext cx="2089150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u-HU" sz="1000" dirty="0">
                <a:latin typeface="+mn-lt"/>
              </a:rPr>
              <a:t>Forrás: </a:t>
            </a:r>
            <a:r>
              <a:rPr lang="hu-HU" sz="1000" dirty="0" err="1">
                <a:latin typeface="+mn-lt"/>
              </a:rPr>
              <a:t>SwissRe</a:t>
            </a:r>
            <a:endParaRPr lang="hu-HU" sz="1000" dirty="0">
              <a:latin typeface="+mn-lt"/>
            </a:endParaRPr>
          </a:p>
        </p:txBody>
      </p:sp>
      <p:sp>
        <p:nvSpPr>
          <p:cNvPr id="11" name="Tartalom helye 2"/>
          <p:cNvSpPr txBox="1">
            <a:spLocks/>
          </p:cNvSpPr>
          <p:nvPr/>
        </p:nvSpPr>
        <p:spPr bwMode="auto">
          <a:xfrm>
            <a:off x="3924300" y="3573463"/>
            <a:ext cx="5040313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rgbClr val="9E0000"/>
              </a:buClr>
              <a:defRPr/>
            </a:pPr>
            <a:r>
              <a:rPr lang="hu-HU" sz="1600" b="1" dirty="0">
                <a:latin typeface="+mn-lt"/>
                <a:cs typeface="+mn-cs"/>
              </a:rPr>
              <a:t>Élet ág: </a:t>
            </a:r>
          </a:p>
          <a:p>
            <a:pPr marL="342900" indent="-342900" algn="just"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/>
            </a:pPr>
            <a:r>
              <a:rPr lang="hu-HU" sz="1600" dirty="0" err="1">
                <a:latin typeface="+mn-lt"/>
                <a:cs typeface="+mn-cs"/>
              </a:rPr>
              <a:t>CEE-ben</a:t>
            </a:r>
            <a:r>
              <a:rPr lang="hu-HU" sz="1600" dirty="0">
                <a:latin typeface="+mn-lt"/>
                <a:cs typeface="+mn-cs"/>
              </a:rPr>
              <a:t> a részaránya (fejlettsége) a díjbevételből kisebb</a:t>
            </a:r>
          </a:p>
          <a:p>
            <a:pPr marL="342900" indent="-342900" algn="just"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/>
            </a:pPr>
            <a:r>
              <a:rPr lang="hu-HU" sz="1600" dirty="0">
                <a:latin typeface="+mn-lt"/>
                <a:cs typeface="+mn-cs"/>
              </a:rPr>
              <a:t>Magyarországon azonban az EU15 átlag közelében, </a:t>
            </a:r>
            <a:r>
              <a:rPr lang="hu-HU" sz="1600" u="sng" dirty="0">
                <a:latin typeface="+mn-lt"/>
                <a:cs typeface="+mn-cs"/>
              </a:rPr>
              <a:t>de</a:t>
            </a:r>
            <a:r>
              <a:rPr lang="hu-HU" sz="1600" dirty="0">
                <a:latin typeface="+mn-lt"/>
                <a:cs typeface="+mn-cs"/>
              </a:rPr>
              <a:t> </a:t>
            </a:r>
          </a:p>
          <a:p>
            <a:pPr marL="285750" indent="-285750" algn="just">
              <a:spcBef>
                <a:spcPct val="20000"/>
              </a:spcBef>
              <a:buClr>
                <a:srgbClr val="9E0000"/>
              </a:buClr>
              <a:buFont typeface="Calibri" pitchFamily="34" charset="0"/>
              <a:buChar char="→"/>
              <a:defRPr/>
            </a:pPr>
            <a:r>
              <a:rPr lang="hu-HU" sz="1600" dirty="0">
                <a:latin typeface="+mn-lt"/>
                <a:cs typeface="+mn-cs"/>
              </a:rPr>
              <a:t>UL magasabb aránya (60%) </a:t>
            </a:r>
          </a:p>
          <a:p>
            <a:pPr marL="285750" indent="-285750" algn="just">
              <a:spcBef>
                <a:spcPct val="20000"/>
              </a:spcBef>
              <a:buClr>
                <a:srgbClr val="9E0000"/>
              </a:buClr>
              <a:buFont typeface="Calibri" pitchFamily="34" charset="0"/>
              <a:buChar char="→"/>
              <a:defRPr/>
            </a:pPr>
            <a:r>
              <a:rPr lang="hu-HU" sz="1600" dirty="0">
                <a:latin typeface="+mn-lt"/>
                <a:cs typeface="+mn-cs"/>
              </a:rPr>
              <a:t>Kockázati életbiztosítások kevésbé elterjedtek – </a:t>
            </a:r>
            <a:r>
              <a:rPr lang="hu-HU" sz="1600" dirty="0">
                <a:solidFill>
                  <a:srgbClr val="9E0000"/>
                </a:solidFill>
                <a:latin typeface="+mn-lt"/>
                <a:cs typeface="+mn-cs"/>
              </a:rPr>
              <a:t>potenciális növekedési lehetőség</a:t>
            </a:r>
          </a:p>
          <a:p>
            <a:pPr marL="342900" indent="-342900" algn="just">
              <a:spcBef>
                <a:spcPct val="20000"/>
              </a:spcBef>
              <a:buClr>
                <a:srgbClr val="9E0000"/>
              </a:buClr>
              <a:defRPr/>
            </a:pPr>
            <a:r>
              <a:rPr lang="hu-HU" sz="1600" b="1" dirty="0">
                <a:latin typeface="+mn-lt"/>
                <a:cs typeface="+mn-cs"/>
              </a:rPr>
              <a:t>Nem élet ág: </a:t>
            </a:r>
          </a:p>
          <a:p>
            <a:pPr marL="342900" indent="-342900" algn="just">
              <a:spcBef>
                <a:spcPct val="20000"/>
              </a:spcBef>
              <a:buClr>
                <a:srgbClr val="9E0000"/>
              </a:buClr>
              <a:buFont typeface="Wingdings" pitchFamily="2" charset="2"/>
              <a:buChar char="§"/>
              <a:defRPr/>
            </a:pPr>
            <a:r>
              <a:rPr lang="hu-HU" sz="1600" dirty="0" err="1">
                <a:latin typeface="+mn-lt"/>
                <a:cs typeface="+mn-cs"/>
              </a:rPr>
              <a:t>CEE-ben</a:t>
            </a:r>
            <a:r>
              <a:rPr lang="hu-HU" sz="1600" dirty="0">
                <a:latin typeface="+mn-lt"/>
                <a:cs typeface="+mn-cs"/>
              </a:rPr>
              <a:t> relatíve nagyobb a szerepe</a:t>
            </a:r>
          </a:p>
        </p:txBody>
      </p:sp>
      <p:graphicFrame>
        <p:nvGraphicFramePr>
          <p:cNvPr id="13" name="Diagram 12"/>
          <p:cNvGraphicFramePr/>
          <p:nvPr/>
        </p:nvGraphicFramePr>
        <p:xfrm>
          <a:off x="179512" y="3717032"/>
          <a:ext cx="360040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ím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850900"/>
          </a:xfrm>
        </p:spPr>
        <p:txBody>
          <a:bodyPr/>
          <a:lstStyle/>
          <a:p>
            <a:pPr algn="ctr" eaLnBrk="1" hangingPunct="1"/>
            <a:r>
              <a:rPr lang="hu-HU" sz="2600" b="1" smtClean="0"/>
              <a:t>Nem élet ág költségei – nemzetközi összehasonlítás</a:t>
            </a:r>
          </a:p>
        </p:txBody>
      </p:sp>
      <p:sp>
        <p:nvSpPr>
          <p:cNvPr id="12291" name="Tartalom helye 2"/>
          <p:cNvSpPr>
            <a:spLocks noGrp="1"/>
          </p:cNvSpPr>
          <p:nvPr>
            <p:ph idx="1"/>
          </p:nvPr>
        </p:nvSpPr>
        <p:spPr>
          <a:xfrm>
            <a:off x="457200" y="1412875"/>
            <a:ext cx="4114800" cy="453707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hu-HU" sz="1800" b="1" smtClean="0">
                <a:solidFill>
                  <a:srgbClr val="9E0000"/>
                </a:solidFill>
              </a:rPr>
              <a:t>Drága nem élet termékek</a:t>
            </a:r>
          </a:p>
          <a:p>
            <a:pPr algn="just" eaLnBrk="1" hangingPunct="1"/>
            <a:r>
              <a:rPr lang="hu-HU" sz="1600" smtClean="0"/>
              <a:t>2000-től kezdődően a kárkifizetés </a:t>
            </a:r>
            <a:r>
              <a:rPr lang="hu-HU" sz="1400" smtClean="0"/>
              <a:t>díjbevételhez viszonyított aránya csökken, miközben a szerzési költségek aránya növekszik</a:t>
            </a:r>
          </a:p>
          <a:p>
            <a:pPr algn="just" eaLnBrk="1" hangingPunct="1"/>
            <a:r>
              <a:rPr lang="hu-HU" sz="1600" smtClean="0"/>
              <a:t>Nemzetközi összehasonlításban</a:t>
            </a:r>
          </a:p>
          <a:p>
            <a:pPr lvl="1" algn="just" eaLnBrk="1" hangingPunct="1">
              <a:buFont typeface="Calibri" pitchFamily="34" charset="0"/>
              <a:buChar char="→"/>
            </a:pPr>
            <a:r>
              <a:rPr lang="hu-HU" sz="1200" smtClean="0">
                <a:solidFill>
                  <a:srgbClr val="9E0000"/>
                </a:solidFill>
              </a:rPr>
              <a:t>viszonylag magas nem élet ági költséghányad</a:t>
            </a:r>
          </a:p>
          <a:p>
            <a:pPr lvl="1" algn="just" eaLnBrk="1" hangingPunct="1">
              <a:buFont typeface="Calibri" pitchFamily="34" charset="0"/>
              <a:buChar char="→"/>
            </a:pPr>
            <a:r>
              <a:rPr lang="hu-HU" sz="1200" smtClean="0">
                <a:solidFill>
                  <a:srgbClr val="9E0000"/>
                </a:solidFill>
              </a:rPr>
              <a:t>viszonylag alacsony nem élet kárhányad</a:t>
            </a:r>
          </a:p>
          <a:p>
            <a:pPr lvl="1" algn="just" eaLnBrk="1" hangingPunct="1">
              <a:buFont typeface="Calibri" pitchFamily="34" charset="0"/>
              <a:buChar char="→"/>
            </a:pPr>
            <a:r>
              <a:rPr lang="hu-HU" sz="1200" smtClean="0"/>
              <a:t>okok: kevésbé tudatos fogyasztók, kevésbé éles verseny, méretgazdaságosság</a:t>
            </a:r>
          </a:p>
          <a:p>
            <a:pPr algn="just" eaLnBrk="1" hangingPunct="1"/>
            <a:r>
              <a:rPr lang="hu-HU" sz="1600" smtClean="0"/>
              <a:t>KGFB, mint benchmark</a:t>
            </a:r>
          </a:p>
          <a:p>
            <a:pPr lvl="1" algn="just" eaLnBrk="1" hangingPunct="1">
              <a:buFont typeface="Calibri" pitchFamily="34" charset="0"/>
              <a:buChar char="→"/>
            </a:pPr>
            <a:r>
              <a:rPr lang="hu-HU" sz="1200" smtClean="0"/>
              <a:t>érezhetően erősebb verseny</a:t>
            </a:r>
          </a:p>
          <a:p>
            <a:pPr lvl="1" algn="just" eaLnBrk="1" hangingPunct="1">
              <a:buFont typeface="Calibri" pitchFamily="34" charset="0"/>
              <a:buChar char="→"/>
            </a:pPr>
            <a:r>
              <a:rPr lang="hu-HU" sz="1200" smtClean="0"/>
              <a:t>standardizált  piac</a:t>
            </a:r>
          </a:p>
          <a:p>
            <a:pPr lvl="1" algn="just" eaLnBrk="1" hangingPunct="1">
              <a:buFont typeface="Calibri" pitchFamily="34" charset="0"/>
              <a:buChar char="→"/>
            </a:pPr>
            <a:r>
              <a:rPr lang="hu-HU" sz="1200" smtClean="0">
                <a:solidFill>
                  <a:srgbClr val="9E0000"/>
                </a:solidFill>
              </a:rPr>
              <a:t>csökkenő kárhányad, de a nem élet ági átlagos kárhányadnál magasabb</a:t>
            </a:r>
          </a:p>
          <a:p>
            <a:pPr lvl="1" algn="just" eaLnBrk="1" hangingPunct="1"/>
            <a:endParaRPr lang="hu-HU" sz="160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EC62C-2924-4CDF-B3A7-77F4BEE9ACB4}" type="slidenum">
              <a:rPr lang="hu-HU" smtClean="0"/>
              <a:pPr>
                <a:defRPr/>
              </a:pPr>
              <a:t>4</a:t>
            </a:fld>
            <a:endParaRPr lang="hu-HU" dirty="0"/>
          </a:p>
        </p:txBody>
      </p:sp>
      <p:pic>
        <p:nvPicPr>
          <p:cNvPr id="12293" name="Diagram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268413"/>
            <a:ext cx="4392612" cy="2232025"/>
          </a:xfrm>
          <a:prstGeom prst="rect">
            <a:avLst/>
          </a:prstGeom>
          <a:noFill/>
          <a:ln w="9525">
            <a:solidFill>
              <a:srgbClr val="9E0000"/>
            </a:solidFill>
            <a:miter lim="800000"/>
            <a:headEnd/>
            <a:tailEnd/>
          </a:ln>
        </p:spPr>
      </p:pic>
      <p:pic>
        <p:nvPicPr>
          <p:cNvPr id="12294" name="Diagram 6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3644900"/>
            <a:ext cx="4392612" cy="2160588"/>
          </a:xfrm>
          <a:prstGeom prst="rect">
            <a:avLst/>
          </a:prstGeom>
          <a:noFill/>
          <a:ln w="19050">
            <a:solidFill>
              <a:srgbClr val="9E0000"/>
            </a:solidFill>
            <a:miter lim="800000"/>
            <a:headEnd/>
            <a:tailEnd/>
          </a:ln>
        </p:spPr>
      </p:pic>
      <p:sp>
        <p:nvSpPr>
          <p:cNvPr id="12296" name="Szövegdoboz 7"/>
          <p:cNvSpPr txBox="1">
            <a:spLocks noChangeArrowheads="1"/>
          </p:cNvSpPr>
          <p:nvPr/>
        </p:nvSpPr>
        <p:spPr bwMode="auto">
          <a:xfrm>
            <a:off x="5219700" y="1268413"/>
            <a:ext cx="1728788" cy="3079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400" b="1">
                <a:latin typeface="+mn-lt"/>
              </a:rPr>
              <a:t>Költséghányadok</a:t>
            </a:r>
          </a:p>
        </p:txBody>
      </p:sp>
      <p:sp>
        <p:nvSpPr>
          <p:cNvPr id="12297" name="Szövegdoboz 8"/>
          <p:cNvSpPr txBox="1">
            <a:spLocks noChangeArrowheads="1"/>
          </p:cNvSpPr>
          <p:nvPr/>
        </p:nvSpPr>
        <p:spPr bwMode="auto">
          <a:xfrm>
            <a:off x="5148263" y="3644900"/>
            <a:ext cx="1727200" cy="3079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400" b="1">
                <a:latin typeface="+mn-lt"/>
              </a:rPr>
              <a:t>Kárhányadok</a:t>
            </a:r>
          </a:p>
        </p:txBody>
      </p:sp>
      <p:graphicFrame>
        <p:nvGraphicFramePr>
          <p:cNvPr id="11" name="Diagram 10"/>
          <p:cNvGraphicFramePr/>
          <p:nvPr/>
        </p:nvGraphicFramePr>
        <p:xfrm>
          <a:off x="179512" y="4797152"/>
          <a:ext cx="3780085" cy="18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ím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850900"/>
          </a:xfrm>
        </p:spPr>
        <p:txBody>
          <a:bodyPr/>
          <a:lstStyle/>
          <a:p>
            <a:pPr algn="ctr" eaLnBrk="1" hangingPunct="1"/>
            <a:r>
              <a:rPr lang="hu-HU" sz="2600" b="1" dirty="0" smtClean="0"/>
              <a:t>Nem élet ág költségei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1349B9-854E-4C3E-BED1-1F475EBFCBF3}" type="slidenum">
              <a:rPr lang="hu-HU" smtClean="0"/>
              <a:pPr>
                <a:defRPr/>
              </a:pPr>
              <a:t>5</a:t>
            </a:fld>
            <a:endParaRPr lang="hu-HU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323850" y="1268413"/>
            <a:ext cx="403225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600" b="1" dirty="0">
                <a:latin typeface="+mn-lt"/>
              </a:rPr>
              <a:t>Költséghányadok</a:t>
            </a:r>
          </a:p>
        </p:txBody>
      </p:sp>
      <p:sp>
        <p:nvSpPr>
          <p:cNvPr id="14" name="Szövegdoboz 13"/>
          <p:cNvSpPr txBox="1"/>
          <p:nvPr/>
        </p:nvSpPr>
        <p:spPr>
          <a:xfrm>
            <a:off x="4140200" y="1268413"/>
            <a:ext cx="4824413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600" b="1" dirty="0">
                <a:latin typeface="+mn-lt"/>
              </a:rPr>
              <a:t>Költségcsoportok részaránya az összes költségen belül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395288" y="4724400"/>
            <a:ext cx="79930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b="1" dirty="0">
                <a:latin typeface="+mn-lt"/>
              </a:rPr>
              <a:t>Növekvő költséghányadok jelentős részben a jutalék- és egyéb szerzési költségeknek köszönhetően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107504" y="1700808"/>
          <a:ext cx="4248472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4499992" y="1700808"/>
          <a:ext cx="4464496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8509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C40646-A861-4E84-95B6-5CE094F73C84}" type="slidenum">
              <a:rPr lang="hu-HU" smtClean="0"/>
              <a:pPr>
                <a:defRPr/>
              </a:pPr>
              <a:t>6</a:t>
            </a:fld>
            <a:endParaRPr lang="hu-HU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0" y="1340768"/>
          <a:ext cx="406794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Diagram 7"/>
          <p:cNvGraphicFramePr/>
          <p:nvPr/>
        </p:nvGraphicFramePr>
        <p:xfrm>
          <a:off x="4067944" y="1916832"/>
          <a:ext cx="4932040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ím 1"/>
          <p:cNvSpPr txBox="1">
            <a:spLocks/>
          </p:cNvSpPr>
          <p:nvPr/>
        </p:nvSpPr>
        <p:spPr bwMode="auto">
          <a:xfrm>
            <a:off x="611560" y="260648"/>
            <a:ext cx="82296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E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Nem élet ág és a KGFB</a:t>
            </a:r>
            <a:r>
              <a:rPr kumimoji="0" lang="hu-HU" sz="2600" b="1" i="0" u="none" strike="noStrike" kern="1200" cap="none" spc="0" normalizeH="0" noProof="0" dirty="0" smtClean="0">
                <a:ln>
                  <a:noFill/>
                </a:ln>
                <a:solidFill>
                  <a:srgbClr val="9E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u-H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E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költségeinek összehasonlítása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395536" y="1412776"/>
            <a:ext cx="403225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600" b="1" dirty="0" smtClean="0">
                <a:latin typeface="+mn-lt"/>
              </a:rPr>
              <a:t>Költséghányadok összesen</a:t>
            </a:r>
            <a:endParaRPr lang="hu-HU" sz="1600" b="1" dirty="0">
              <a:latin typeface="+mn-lt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4319587" y="1412776"/>
            <a:ext cx="4824413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600" b="1" dirty="0">
                <a:latin typeface="+mn-lt"/>
              </a:rPr>
              <a:t>Költségcsoportok részaránya az összes költségen belül</a:t>
            </a:r>
          </a:p>
        </p:txBody>
      </p:sp>
      <p:sp>
        <p:nvSpPr>
          <p:cNvPr id="12" name="Szövegdoboz 11"/>
          <p:cNvSpPr txBox="1"/>
          <p:nvPr/>
        </p:nvSpPr>
        <p:spPr>
          <a:xfrm>
            <a:off x="467544" y="5157192"/>
            <a:ext cx="7993062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b="1" dirty="0">
                <a:latin typeface="+mn-lt"/>
              </a:rPr>
              <a:t>Növekvő </a:t>
            </a:r>
            <a:r>
              <a:rPr lang="hu-HU" b="1" dirty="0" smtClean="0">
                <a:latin typeface="+mn-lt"/>
              </a:rPr>
              <a:t>költséghányadok, 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hu-HU" b="1" dirty="0">
                <a:latin typeface="+mn-lt"/>
              </a:rPr>
              <a:t> </a:t>
            </a:r>
            <a:r>
              <a:rPr lang="hu-HU" b="1" dirty="0" smtClean="0">
                <a:latin typeface="+mn-lt"/>
              </a:rPr>
              <a:t>de a KGFB költséghányad mindig alacsonyabb, mint a nem-élet ágban általában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hu-HU" b="1" dirty="0">
                <a:latin typeface="+mn-lt"/>
              </a:rPr>
              <a:t> </a:t>
            </a:r>
            <a:r>
              <a:rPr lang="hu-HU" b="1" dirty="0" smtClean="0">
                <a:latin typeface="+mn-lt"/>
              </a:rPr>
              <a:t>ennek oka elsősorban az abszolút értékben is, és az egyéb költséghez képest is alacsonyabb jutalék </a:t>
            </a:r>
            <a:r>
              <a:rPr lang="hu-HU" b="1" dirty="0">
                <a:latin typeface="+mn-lt"/>
              </a:rPr>
              <a:t>és egyéb szerzési </a:t>
            </a:r>
            <a:r>
              <a:rPr lang="hu-HU" b="1" dirty="0" smtClean="0">
                <a:latin typeface="+mn-lt"/>
              </a:rPr>
              <a:t>költségek</a:t>
            </a:r>
            <a:endParaRPr lang="hu-HU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ím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865187"/>
          </a:xfrm>
        </p:spPr>
        <p:txBody>
          <a:bodyPr/>
          <a:lstStyle/>
          <a:p>
            <a:pPr algn="ctr"/>
            <a:r>
              <a:rPr lang="hu-HU" sz="2600" b="1" smtClean="0"/>
              <a:t>Ügyfélhozamok alakulása – élet ág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55CD5B-F96D-44E8-A4B0-7CC0A9333D93}" type="slidenum">
              <a:rPr smtClean="0"/>
              <a:pPr>
                <a:defRPr/>
              </a:pPr>
              <a:t>7</a:t>
            </a:fld>
            <a:endParaRPr dirty="0"/>
          </a:p>
        </p:txBody>
      </p:sp>
      <p:sp>
        <p:nvSpPr>
          <p:cNvPr id="10" name="Szövegdoboz 9"/>
          <p:cNvSpPr txBox="1"/>
          <p:nvPr/>
        </p:nvSpPr>
        <p:spPr>
          <a:xfrm>
            <a:off x="827088" y="5300663"/>
            <a:ext cx="403225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u-HU" sz="1200" dirty="0">
                <a:latin typeface="+mn-lt"/>
              </a:rPr>
              <a:t>*Ügyféloldali hozam PSZÁF becslés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468313" y="5516563"/>
            <a:ext cx="7704137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b="1" dirty="0">
                <a:latin typeface="+mn-lt"/>
              </a:rPr>
              <a:t>Életbiztosítások fontos szerepe a hosszú távú megtakarításokban, azonban jelentősek az elvonások, alacsonyak az ügyféloldali hozamok</a:t>
            </a:r>
          </a:p>
        </p:txBody>
      </p:sp>
      <p:graphicFrame>
        <p:nvGraphicFramePr>
          <p:cNvPr id="17" name="Tartalom helye 16"/>
          <p:cNvGraphicFramePr>
            <a:graphicFrameLocks noGrp="1"/>
          </p:cNvGraphicFramePr>
          <p:nvPr>
            <p:ph sz="half" idx="2"/>
          </p:nvPr>
        </p:nvGraphicFramePr>
        <p:xfrm>
          <a:off x="4648200" y="1341438"/>
          <a:ext cx="4316288" cy="3887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rtalom helye 8"/>
          <p:cNvGraphicFramePr>
            <a:graphicFrameLocks noGrp="1"/>
          </p:cNvGraphicFramePr>
          <p:nvPr>
            <p:ph sz="half" idx="1"/>
          </p:nvPr>
        </p:nvGraphicFramePr>
        <p:xfrm>
          <a:off x="179512" y="1341438"/>
          <a:ext cx="4320480" cy="3887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ím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8509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hu-HU" sz="2600" b="1" dirty="0" smtClean="0"/>
              <a:t>Életbiztosítási tartalékok befektetése – befektetési kockázat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030B4-62A0-4125-B015-06740A7358C0}" type="slidenum">
              <a:rPr lang="hu-HU" smtClean="0"/>
              <a:pPr>
                <a:defRPr/>
              </a:pPr>
              <a:t>8</a:t>
            </a:fld>
            <a:endParaRPr lang="hu-HU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539552" y="1268760"/>
            <a:ext cx="3744913" cy="1568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hu-HU" sz="2400" b="1" dirty="0">
                <a:solidFill>
                  <a:srgbClr val="9E0000"/>
                </a:solidFill>
                <a:latin typeface="+mn-lt"/>
              </a:rPr>
              <a:t>UL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hu-HU" sz="2400" dirty="0">
                <a:latin typeface="+mn-lt"/>
              </a:rPr>
              <a:t> 62% befektetési jegyek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hu-HU" sz="2400" dirty="0">
                <a:latin typeface="+mn-lt"/>
              </a:rPr>
              <a:t> 17% állampapírok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hu-HU" sz="2400" dirty="0">
                <a:latin typeface="+mn-lt"/>
              </a:rPr>
              <a:t> 19% vállalati kötvények</a:t>
            </a:r>
          </a:p>
        </p:txBody>
      </p:sp>
      <p:sp>
        <p:nvSpPr>
          <p:cNvPr id="14" name="Sávnyíl 13"/>
          <p:cNvSpPr/>
          <p:nvPr/>
        </p:nvSpPr>
        <p:spPr>
          <a:xfrm>
            <a:off x="899592" y="5517232"/>
            <a:ext cx="432048" cy="648072"/>
          </a:xfrm>
          <a:prstGeom prst="chevron">
            <a:avLst/>
          </a:prstGeom>
          <a:solidFill>
            <a:schemeClr val="tx1"/>
          </a:solidFill>
          <a:ln>
            <a:solidFill>
              <a:srgbClr val="9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>
              <a:solidFill>
                <a:schemeClr val="tx1"/>
              </a:solidFill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1763688" y="5373216"/>
            <a:ext cx="619286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hu-HU" sz="2000" b="1" dirty="0">
                <a:solidFill>
                  <a:srgbClr val="9E0000"/>
                </a:solidFill>
                <a:latin typeface="+mn-lt"/>
              </a:rPr>
              <a:t>Az egyszerű lakossági ügyfél nagyobb kockázatot vállal, mint a professzionális befektetési </a:t>
            </a:r>
            <a:r>
              <a:rPr lang="hu-HU" sz="2000" b="1" dirty="0" smtClean="0">
                <a:solidFill>
                  <a:srgbClr val="9E0000"/>
                </a:solidFill>
                <a:latin typeface="+mn-lt"/>
              </a:rPr>
              <a:t>szakemberek – a plusz-hozam alapján ez nem igazán éri meg neki!</a:t>
            </a:r>
            <a:endParaRPr lang="hu-HU" sz="2000" b="1" dirty="0">
              <a:solidFill>
                <a:srgbClr val="9E0000"/>
              </a:solidFill>
              <a:latin typeface="+mn-lt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3995936" y="1412776"/>
            <a:ext cx="482364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hu-HU" sz="2400" b="1" dirty="0">
                <a:solidFill>
                  <a:srgbClr val="9E0000"/>
                </a:solidFill>
                <a:latin typeface="+mn-lt"/>
              </a:rPr>
              <a:t>Hagyományos élet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hu-HU" sz="2400" dirty="0">
                <a:latin typeface="+mn-lt"/>
              </a:rPr>
              <a:t> több mint 90%-ban állampapírok</a:t>
            </a:r>
            <a:endParaRPr lang="hu-HU" sz="2400" b="1" dirty="0">
              <a:solidFill>
                <a:srgbClr val="9E0000"/>
              </a:solidFill>
              <a:latin typeface="+mn-lt"/>
            </a:endParaRPr>
          </a:p>
        </p:txBody>
      </p:sp>
      <p:pic>
        <p:nvPicPr>
          <p:cNvPr id="1536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852936"/>
            <a:ext cx="7208838" cy="242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ím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850900"/>
          </a:xfrm>
        </p:spPr>
        <p:txBody>
          <a:bodyPr/>
          <a:lstStyle/>
          <a:p>
            <a:pPr algn="ctr" eaLnBrk="1" hangingPunct="1"/>
            <a:r>
              <a:rPr lang="hu-HU" sz="2600" b="1" smtClean="0"/>
              <a:t>Szavatoló tőke megfelelés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CD0F2F-B9E0-4EAC-9D8A-706C102BA0F6}" type="slidenum">
              <a:rPr lang="hu-HU" smtClean="0"/>
              <a:pPr>
                <a:defRPr/>
              </a:pPr>
              <a:t>9</a:t>
            </a:fld>
            <a:endParaRPr lang="hu-HU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</p:nvPr>
        </p:nvGraphicFramePr>
        <p:xfrm>
          <a:off x="323528" y="1412776"/>
          <a:ext cx="4474840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áblázat 7"/>
          <p:cNvGraphicFramePr>
            <a:graphicFrameLocks noGrp="1"/>
          </p:cNvGraphicFramePr>
          <p:nvPr/>
        </p:nvGraphicFramePr>
        <p:xfrm>
          <a:off x="4859338" y="1989138"/>
          <a:ext cx="3935207" cy="2016224"/>
        </p:xfrm>
        <a:graphic>
          <a:graphicData uri="http://schemas.openxmlformats.org/drawingml/2006/table">
            <a:tbl>
              <a:tblPr/>
              <a:tblGrid>
                <a:gridCol w="1179767"/>
                <a:gridCol w="688860"/>
                <a:gridCol w="688860"/>
                <a:gridCol w="688860"/>
                <a:gridCol w="688860"/>
              </a:tblGrid>
              <a:tr h="320763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4262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4262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4262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4262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42624"/>
                    </a:solidFill>
                  </a:tcPr>
                </a:tc>
              </a:tr>
              <a:tr h="351312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Adózott eredmény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763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Osztalék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-58,1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-68,4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-45,9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-31,8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Tőkeemelés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Egyéb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-11,3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-6,9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312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Változás összesen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-34,8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-7,9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4932363" y="1412875"/>
            <a:ext cx="403225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600" b="1" dirty="0">
                <a:latin typeface="+mn-lt"/>
              </a:rPr>
              <a:t>A rendelkezésre álló szavatoló tőke változása </a:t>
            </a:r>
            <a:r>
              <a:rPr lang="hu-HU" sz="1600" dirty="0">
                <a:latin typeface="+mn-lt"/>
              </a:rPr>
              <a:t>(MrdFt)</a:t>
            </a:r>
          </a:p>
        </p:txBody>
      </p:sp>
      <p:sp>
        <p:nvSpPr>
          <p:cNvPr id="16434" name="Szövegdoboz 9"/>
          <p:cNvSpPr txBox="1">
            <a:spLocks noChangeArrowheads="1"/>
          </p:cNvSpPr>
          <p:nvPr/>
        </p:nvSpPr>
        <p:spPr bwMode="auto">
          <a:xfrm>
            <a:off x="323850" y="4076700"/>
            <a:ext cx="84963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hu-HU"/>
              <a:t> </a:t>
            </a:r>
            <a:r>
              <a:rPr lang="hu-HU" b="1">
                <a:solidFill>
                  <a:srgbClr val="9E0000"/>
                </a:solidFill>
              </a:rPr>
              <a:t>Csökkenő jövedelemtermelő képesség – zsugorodó piac</a:t>
            </a:r>
            <a:r>
              <a:rPr lang="hu-HU"/>
              <a:t>, eredményt csökkentő sokkok (pl. különadó)</a:t>
            </a:r>
          </a:p>
          <a:p>
            <a:pPr algn="just">
              <a:buFont typeface="Wingdings" pitchFamily="2" charset="2"/>
              <a:buChar char="§"/>
            </a:pPr>
            <a:r>
              <a:rPr lang="hu-HU"/>
              <a:t> Élénk tőketranzakciók</a:t>
            </a:r>
          </a:p>
          <a:p>
            <a:pPr lvl="1" algn="just">
              <a:buFont typeface="Wingdings" pitchFamily="2" charset="2"/>
              <a:buChar char="§"/>
            </a:pPr>
            <a:r>
              <a:rPr lang="hu-HU"/>
              <a:t> osztalék kifizetés (eredménytartalék terhére is)</a:t>
            </a:r>
          </a:p>
          <a:p>
            <a:pPr lvl="1" algn="just">
              <a:buFont typeface="Wingdings" pitchFamily="2" charset="2"/>
              <a:buChar char="§"/>
            </a:pPr>
            <a:r>
              <a:rPr lang="hu-HU"/>
              <a:t> tőkeemelések</a:t>
            </a:r>
          </a:p>
          <a:p>
            <a:pPr algn="just">
              <a:buFont typeface="Wingdings" pitchFamily="2" charset="2"/>
              <a:buChar char="§"/>
            </a:pPr>
            <a:r>
              <a:rPr lang="hu-HU"/>
              <a:t> Összességében továbbra is magas tőkemegfelelés           ugyanakkor az </a:t>
            </a:r>
            <a:r>
              <a:rPr lang="hu-HU" b="1">
                <a:solidFill>
                  <a:srgbClr val="9E0000"/>
                </a:solidFill>
              </a:rPr>
              <a:t>egyedi tőkeproblémák szaporodnak</a:t>
            </a:r>
          </a:p>
        </p:txBody>
      </p:sp>
      <p:sp>
        <p:nvSpPr>
          <p:cNvPr id="11" name="Balra-jobbra nyíl 10"/>
          <p:cNvSpPr/>
          <p:nvPr/>
        </p:nvSpPr>
        <p:spPr>
          <a:xfrm>
            <a:off x="5940425" y="5516563"/>
            <a:ext cx="431800" cy="215900"/>
          </a:xfrm>
          <a:prstGeom prst="leftRightArrow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9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BISZ konferencia 2012 prezentáció PSZÁF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MABISZ konferencia 2012 prezentáció PSZÁF</Template>
  <TotalTime>665</TotalTime>
  <Words>978</Words>
  <Application>Microsoft Office PowerPoint</Application>
  <PresentationFormat>Diavetítés a képernyőre (4:3 oldalarány)</PresentationFormat>
  <Paragraphs>214</Paragraphs>
  <Slides>16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17" baseType="lpstr">
      <vt:lpstr>MABISZ konferencia 2012 prezentáció PSZÁF</vt:lpstr>
      <vt:lpstr>A biztosítási piac tapasztalatai a Felügyelet szemszögéből</vt:lpstr>
      <vt:lpstr>Magyar biztosítási szektor – nemzetközi összehasonlítás</vt:lpstr>
      <vt:lpstr>Magyar biztosítási szektor – nemzetközi összehasonlítás</vt:lpstr>
      <vt:lpstr>Nem élet ág költségei – nemzetközi összehasonlítás</vt:lpstr>
      <vt:lpstr>Nem élet ág költségei</vt:lpstr>
      <vt:lpstr>  </vt:lpstr>
      <vt:lpstr>Ügyfélhozamok alakulása – élet ág</vt:lpstr>
      <vt:lpstr>Életbiztosítási tartalékok befektetése – befektetési kockázat</vt:lpstr>
      <vt:lpstr>Szavatoló tőke megfelelés</vt:lpstr>
      <vt:lpstr>Következtetések</vt:lpstr>
      <vt:lpstr>Lakossági biztosítások standardizálása</vt:lpstr>
      <vt:lpstr>Közvetítők szabályozása</vt:lpstr>
      <vt:lpstr>A biztosításközvetítői és pénzügyi szolgáltatás közvetítői hatósági képzés és vizsgáztatás jogi környezete átalakításra szorul A Felügyelet újraszabályozási koncepciója Kapcsolatfelvétel a Nemzetgazdasági Minisztériummal A koncepció 2012. októbertől a szaktárcánál</vt:lpstr>
      <vt:lpstr>KGFB liberalizálás - Gfbt. módosítás </vt:lpstr>
      <vt:lpstr>KGFB liberalizálás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biztosítási piac tapasztalatai a Felügyelet szemszögéből</dc:title>
  <dc:creator>Butyka Edit</dc:creator>
  <cp:lastModifiedBy>Tóth Réka</cp:lastModifiedBy>
  <cp:revision>92</cp:revision>
  <dcterms:created xsi:type="dcterms:W3CDTF">2012-10-25T06:46:16Z</dcterms:created>
  <dcterms:modified xsi:type="dcterms:W3CDTF">2012-11-12T15:53:57Z</dcterms:modified>
</cp:coreProperties>
</file>