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4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060567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750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ef3cdc42c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ef3cdc42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4646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ef0520835_0_6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ef0520835_0_6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8131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5ef0520835_0_6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5ef0520835_0_6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114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ef14610d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ef14610d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4931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ef0520835_0_9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ef0520835_0_9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919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ef14610d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ef14610d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3069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ef3cdc42c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ef3cdc42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7569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ef3cdc42c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ef3cdc42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0574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ef3cdc42c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ef3cdc42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903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h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www.opsz.hu/storage/upload/dokumentumok/kerekparos_ismeretek.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hyperlink" Target="https://drive.google.com/file/d/1R56ZcSP536lrjLa4Hlq8Gy3qShBVg2dS/view?usp=sharing" TargetMode="External"/><Relationship Id="rId4" Type="http://schemas.openxmlformats.org/officeDocument/2006/relationships/hyperlink" Target="https://www.facebook.com/EMH.AMN/posts/%C3%ADgy-bring%C3%A1zik-magyarorsz%C3%A1ghttpswwwyoutubecomwatchvlx0bsufsqre/219920211343754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X0bsuFSqR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69700" y="124525"/>
            <a:ext cx="7317900" cy="259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3600"/>
              <a:t>  </a:t>
            </a:r>
            <a:r>
              <a:rPr lang="hu" sz="3600" b="1"/>
              <a:t>KÖZLEKEDÉSI ISMERETEK</a:t>
            </a:r>
            <a:endParaRPr sz="3600" b="1"/>
          </a:p>
          <a:p>
            <a:pPr marL="0" lvl="0" indent="0" algn="l" rtl="0">
              <a:spcBef>
                <a:spcPts val="0"/>
              </a:spcBef>
              <a:spcAft>
                <a:spcPts val="0"/>
              </a:spcAft>
              <a:buNone/>
            </a:pPr>
            <a:r>
              <a:rPr lang="hu" sz="3600" b="1"/>
              <a:t>                      ÉS</a:t>
            </a:r>
            <a:endParaRPr sz="3600" b="1"/>
          </a:p>
          <a:p>
            <a:pPr marL="0" lvl="0" indent="0" algn="l" rtl="0">
              <a:spcBef>
                <a:spcPts val="0"/>
              </a:spcBef>
              <a:spcAft>
                <a:spcPts val="0"/>
              </a:spcAft>
              <a:buNone/>
            </a:pPr>
            <a:r>
              <a:rPr lang="hu" sz="3600" b="1"/>
              <a:t>     BALESET-MEGELŐZÉS </a:t>
            </a:r>
            <a:endParaRPr sz="3600" b="1"/>
          </a:p>
        </p:txBody>
      </p:sp>
      <p:sp>
        <p:nvSpPr>
          <p:cNvPr id="68" name="Google Shape;68;p13"/>
          <p:cNvSpPr txBox="1">
            <a:spLocks noGrp="1"/>
          </p:cNvSpPr>
          <p:nvPr>
            <p:ph type="subTitle" idx="1"/>
          </p:nvPr>
        </p:nvSpPr>
        <p:spPr>
          <a:xfrm>
            <a:off x="404225" y="3135350"/>
            <a:ext cx="5519700" cy="168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a:t>ÁLTALÁNOS  ÉLETVITEL ÉS TECHNIKA TANTÁRGY</a:t>
            </a:r>
            <a:endParaRPr sz="600"/>
          </a:p>
          <a:p>
            <a:pPr marL="0" lvl="0" indent="0" algn="l" rtl="0">
              <a:spcBef>
                <a:spcPts val="0"/>
              </a:spcBef>
              <a:spcAft>
                <a:spcPts val="0"/>
              </a:spcAft>
              <a:buNone/>
            </a:pPr>
            <a:r>
              <a:rPr lang="hu"/>
              <a:t> </a:t>
            </a:r>
            <a:endParaRPr/>
          </a:p>
          <a:p>
            <a:pPr marL="0" lvl="0" indent="0" algn="l" rtl="0">
              <a:spcBef>
                <a:spcPts val="0"/>
              </a:spcBef>
              <a:spcAft>
                <a:spcPts val="0"/>
              </a:spcAft>
              <a:buNone/>
            </a:pPr>
            <a:r>
              <a:rPr lang="hu"/>
              <a:t>                                       óravázlat</a:t>
            </a:r>
            <a:endParaRPr sz="600"/>
          </a:p>
          <a:p>
            <a:pPr marL="0" lvl="0" indent="0" algn="l" rtl="0">
              <a:spcBef>
                <a:spcPts val="0"/>
              </a:spcBef>
              <a:spcAft>
                <a:spcPts val="0"/>
              </a:spcAft>
              <a:buNone/>
            </a:pPr>
            <a:endParaRPr sz="600"/>
          </a:p>
          <a:p>
            <a:pPr marL="0" lvl="0" indent="0" algn="l" rtl="0">
              <a:spcBef>
                <a:spcPts val="0"/>
              </a:spcBef>
              <a:spcAft>
                <a:spcPts val="0"/>
              </a:spcAft>
              <a:buNone/>
            </a:pPr>
            <a:r>
              <a:rPr lang="hu"/>
              <a:t>                                       5. osztály</a:t>
            </a:r>
            <a:endParaRPr/>
          </a:p>
          <a:p>
            <a:pPr marL="0" lvl="0" indent="0" algn="l" rtl="0">
              <a:spcBef>
                <a:spcPts val="0"/>
              </a:spcBef>
              <a:spcAft>
                <a:spcPts val="0"/>
              </a:spcAft>
              <a:buNone/>
            </a:pPr>
            <a:endParaRPr/>
          </a:p>
        </p:txBody>
      </p:sp>
      <p:pic>
        <p:nvPicPr>
          <p:cNvPr id="69" name="Google Shape;69;p13"/>
          <p:cNvPicPr preferRelativeResize="0"/>
          <p:nvPr/>
        </p:nvPicPr>
        <p:blipFill>
          <a:blip r:embed="rId3">
            <a:alphaModFix/>
          </a:blip>
          <a:stretch>
            <a:fillRect/>
          </a:stretch>
        </p:blipFill>
        <p:spPr>
          <a:xfrm>
            <a:off x="6113475" y="1087250"/>
            <a:ext cx="3030525" cy="4056250"/>
          </a:xfrm>
          <a:prstGeom prst="rect">
            <a:avLst/>
          </a:prstGeom>
          <a:noFill/>
          <a:ln>
            <a:noFill/>
          </a:ln>
        </p:spPr>
      </p:pic>
      <p:sp>
        <p:nvSpPr>
          <p:cNvPr id="70" name="Google Shape;70;p13"/>
          <p:cNvSpPr/>
          <p:nvPr/>
        </p:nvSpPr>
        <p:spPr>
          <a:xfrm>
            <a:off x="6113475" y="13950"/>
            <a:ext cx="3030600" cy="1073400"/>
          </a:xfrm>
          <a:prstGeom prst="rect">
            <a:avLst/>
          </a:prstGeom>
          <a:solidFill>
            <a:srgbClr val="783F0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txBox="1"/>
          <p:nvPr/>
        </p:nvSpPr>
        <p:spPr>
          <a:xfrm>
            <a:off x="6216800" y="124525"/>
            <a:ext cx="7449000" cy="95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2400" b="1">
                <a:solidFill>
                  <a:srgbClr val="A2C4C9"/>
                </a:solidFill>
                <a:latin typeface="Roboto"/>
                <a:ea typeface="Roboto"/>
                <a:cs typeface="Roboto"/>
                <a:sym typeface="Roboto"/>
              </a:rPr>
              <a:t>Készítette:</a:t>
            </a:r>
            <a:endParaRPr sz="2400" b="1">
              <a:solidFill>
                <a:srgbClr val="A2C4C9"/>
              </a:solidFill>
              <a:latin typeface="Roboto"/>
              <a:ea typeface="Roboto"/>
              <a:cs typeface="Roboto"/>
              <a:sym typeface="Roboto"/>
            </a:endParaRPr>
          </a:p>
          <a:p>
            <a:pPr marL="0" lvl="0" indent="0" algn="l" rtl="0">
              <a:spcBef>
                <a:spcPts val="0"/>
              </a:spcBef>
              <a:spcAft>
                <a:spcPts val="0"/>
              </a:spcAft>
              <a:buNone/>
            </a:pPr>
            <a:r>
              <a:rPr lang="hu" sz="2400" b="1">
                <a:solidFill>
                  <a:srgbClr val="A2C4C9"/>
                </a:solidFill>
                <a:latin typeface="Roboto"/>
                <a:ea typeface="Roboto"/>
                <a:cs typeface="Roboto"/>
                <a:sym typeface="Roboto"/>
              </a:rPr>
              <a:t>Török Zsuzsanna</a:t>
            </a:r>
            <a:endParaRPr sz="2400" b="1">
              <a:solidFill>
                <a:srgbClr val="A2C4C9"/>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250900" y="152400"/>
            <a:ext cx="8443200" cy="1310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t>“Autómentes világ. Bevállalnátok?”</a:t>
            </a:r>
            <a:endParaRPr sz="900" b="1"/>
          </a:p>
          <a:p>
            <a:pPr marL="0" lvl="0" indent="0" algn="l" rtl="0">
              <a:spcBef>
                <a:spcPts val="0"/>
              </a:spcBef>
              <a:spcAft>
                <a:spcPts val="0"/>
              </a:spcAft>
              <a:buNone/>
            </a:pPr>
            <a:endParaRPr sz="900" b="1"/>
          </a:p>
          <a:p>
            <a:pPr marL="0" lvl="0" indent="0" algn="l" rtl="0">
              <a:spcBef>
                <a:spcPts val="0"/>
              </a:spcBef>
              <a:spcAft>
                <a:spcPts val="0"/>
              </a:spcAft>
              <a:buNone/>
            </a:pPr>
            <a:r>
              <a:rPr lang="hu" sz="1800" b="1">
                <a:solidFill>
                  <a:srgbClr val="4C1130"/>
                </a:solidFill>
              </a:rPr>
              <a:t>6. csoport feladat: Közlekedéskutató Intézet </a:t>
            </a:r>
            <a:endParaRPr sz="1800" b="1">
              <a:solidFill>
                <a:srgbClr val="4C1130"/>
              </a:solidFill>
            </a:endParaRPr>
          </a:p>
          <a:p>
            <a:pPr marL="0" lvl="0" indent="0" algn="l" rtl="0">
              <a:spcBef>
                <a:spcPts val="0"/>
              </a:spcBef>
              <a:spcAft>
                <a:spcPts val="0"/>
              </a:spcAft>
              <a:buNone/>
            </a:pPr>
            <a:r>
              <a:rPr lang="hu" sz="1800" b="1">
                <a:solidFill>
                  <a:srgbClr val="4C1130"/>
                </a:solidFill>
              </a:rPr>
              <a:t>Elméleti osztályán dolgoztok</a:t>
            </a:r>
            <a:endParaRPr sz="1800" b="1">
              <a:solidFill>
                <a:srgbClr val="4C1130"/>
              </a:solidFill>
            </a:endParaRPr>
          </a:p>
        </p:txBody>
      </p:sp>
      <p:sp>
        <p:nvSpPr>
          <p:cNvPr id="159" name="Google Shape;159;p22"/>
          <p:cNvSpPr txBox="1">
            <a:spLocks noGrp="1"/>
          </p:cNvSpPr>
          <p:nvPr>
            <p:ph type="body" idx="1"/>
          </p:nvPr>
        </p:nvSpPr>
        <p:spPr>
          <a:xfrm>
            <a:off x="0" y="1755350"/>
            <a:ext cx="4471800" cy="3387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Csoport feladat: </a:t>
            </a:r>
            <a:r>
              <a:rPr lang="hu" sz="1200"/>
              <a:t>rendezzetek vitát! Gyűjtsetek érveket a biciklis-gyalogos és az autós közlekedés mellett és ellen. Milyen előnyei és hátrányai vannak a biciklis/gyalogos és az autós közlekedésnek? Érveiteket T-tábllázatba gyűjtsétek.          - Folytassátok le a vitát az osztály előtt!                                           </a:t>
            </a:r>
            <a:r>
              <a:rPr lang="hu" sz="1200" b="1"/>
              <a:t> Eszköz: </a:t>
            </a:r>
            <a:r>
              <a:rPr lang="hu" sz="1200"/>
              <a:t>tematikus lap, filctollak, blutek.                                 </a:t>
            </a:r>
            <a:r>
              <a:rPr lang="hu" sz="1200" b="1"/>
              <a:t>Egyéni feladat:  </a:t>
            </a:r>
            <a:r>
              <a:rPr lang="hu" sz="1200"/>
              <a:t>                                                                                   1, Gyűjtsd ki a biciklizés mellett szóló érveket!                                  2, Gyűjtsd ki az autós közlekedés melletti érveket!                       3, Melyik közlekedési fajtát érzed biztonságosabbnak, indokold! 4, Melyik közlekedési fajta a veszélyesebb és miért?                  </a:t>
            </a:r>
            <a:r>
              <a:rPr lang="hu" sz="1200" b="1"/>
              <a:t>Az óra értékelése:                                                                                </a:t>
            </a:r>
            <a:r>
              <a:rPr lang="hu" sz="1200"/>
              <a:t>- a csoportok értékelik a munkájukat                                                 </a:t>
            </a:r>
            <a:r>
              <a:rPr lang="hu" sz="1200" b="1"/>
              <a:t>- Zárószavazás:</a:t>
            </a:r>
            <a:r>
              <a:rPr lang="hu" sz="1200"/>
              <a:t> megismertük a biciklis/gyalogos közlekedés előnyeit és veszélyeit. Bevállalnátok egy autómentes világot?</a:t>
            </a:r>
            <a:endParaRPr sz="1200"/>
          </a:p>
        </p:txBody>
      </p:sp>
      <p:sp>
        <p:nvSpPr>
          <p:cNvPr id="160" name="Google Shape;160;p22"/>
          <p:cNvSpPr txBox="1">
            <a:spLocks noGrp="1"/>
          </p:cNvSpPr>
          <p:nvPr>
            <p:ph type="body" idx="2"/>
          </p:nvPr>
        </p:nvSpPr>
        <p:spPr>
          <a:xfrm>
            <a:off x="4694250" y="1728450"/>
            <a:ext cx="4296300" cy="33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b="1"/>
              <a:t>Magyarázat:</a:t>
            </a:r>
            <a:r>
              <a:rPr lang="hu"/>
              <a:t> </a:t>
            </a:r>
            <a:r>
              <a:rPr lang="hu" sz="1200"/>
              <a:t>ez a feladat felszínre hozza, és rendszerezi a gyerekek biciklis, gyalogos és autós közlekedéssel  kapcso- latos ismereteit és élményeit. A gyerekeket állásfoglalásra készteti: bevállaljuk, vagy nem egy autómentes világot.</a:t>
            </a: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1600"/>
              </a:spcAft>
              <a:buNone/>
            </a:pPr>
            <a:r>
              <a:rPr lang="hu" sz="1200"/>
              <a:t>-- Kistanárok értékelnek                                                                 -- Szavazás</a:t>
            </a:r>
            <a:endParaRPr sz="1200"/>
          </a:p>
        </p:txBody>
      </p:sp>
      <p:cxnSp>
        <p:nvCxnSpPr>
          <p:cNvPr id="161" name="Google Shape;161;p22"/>
          <p:cNvCxnSpPr/>
          <p:nvPr/>
        </p:nvCxnSpPr>
        <p:spPr>
          <a:xfrm>
            <a:off x="4575975" y="1811150"/>
            <a:ext cx="14100" cy="3387300"/>
          </a:xfrm>
          <a:prstGeom prst="straightConnector1">
            <a:avLst/>
          </a:prstGeom>
          <a:noFill/>
          <a:ln w="9525" cap="flat" cmpd="sng">
            <a:solidFill>
              <a:schemeClr val="dk2"/>
            </a:solidFill>
            <a:prstDash val="solid"/>
            <a:round/>
            <a:headEnd type="none" w="med" len="med"/>
            <a:tailEnd type="none" w="med" len="med"/>
          </a:ln>
        </p:spPr>
      </p:cxnSp>
      <p:pic>
        <p:nvPicPr>
          <p:cNvPr id="162" name="Google Shape;162;p22"/>
          <p:cNvPicPr preferRelativeResize="0"/>
          <p:nvPr/>
        </p:nvPicPr>
        <p:blipFill>
          <a:blip r:embed="rId3">
            <a:alphaModFix/>
          </a:blip>
          <a:stretch>
            <a:fillRect/>
          </a:stretch>
        </p:blipFill>
        <p:spPr>
          <a:xfrm>
            <a:off x="6744075" y="3080525"/>
            <a:ext cx="2148900" cy="1894850"/>
          </a:xfrm>
          <a:prstGeom prst="rect">
            <a:avLst/>
          </a:prstGeom>
          <a:noFill/>
          <a:ln>
            <a:noFill/>
          </a:ln>
        </p:spPr>
      </p:pic>
      <p:sp>
        <p:nvSpPr>
          <p:cNvPr id="163" name="Google Shape;163;p22"/>
          <p:cNvSpPr/>
          <p:nvPr/>
        </p:nvSpPr>
        <p:spPr>
          <a:xfrm>
            <a:off x="5645300" y="446050"/>
            <a:ext cx="3136200" cy="10452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2"/>
          <p:cNvSpPr txBox="1"/>
          <p:nvPr/>
        </p:nvSpPr>
        <p:spPr>
          <a:xfrm>
            <a:off x="6044525" y="417225"/>
            <a:ext cx="7203000" cy="104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3000" b="1">
                <a:latin typeface="Roboto"/>
                <a:ea typeface="Roboto"/>
                <a:cs typeface="Roboto"/>
                <a:sym typeface="Roboto"/>
              </a:rPr>
              <a:t>Rendezzetek</a:t>
            </a:r>
            <a:endParaRPr sz="3000" b="1">
              <a:latin typeface="Roboto"/>
              <a:ea typeface="Roboto"/>
              <a:cs typeface="Roboto"/>
              <a:sym typeface="Roboto"/>
            </a:endParaRPr>
          </a:p>
          <a:p>
            <a:pPr marL="0" lvl="0" indent="0" algn="l" rtl="0">
              <a:spcBef>
                <a:spcPts val="0"/>
              </a:spcBef>
              <a:spcAft>
                <a:spcPts val="0"/>
              </a:spcAft>
              <a:buNone/>
            </a:pPr>
            <a:r>
              <a:rPr lang="hu" sz="3000" b="1">
                <a:latin typeface="Roboto"/>
                <a:ea typeface="Roboto"/>
                <a:cs typeface="Roboto"/>
                <a:sym typeface="Roboto"/>
              </a:rPr>
              <a:t>       vitát!</a:t>
            </a:r>
            <a:endParaRPr sz="3000" b="1">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p:nvPr/>
        </p:nvSpPr>
        <p:spPr>
          <a:xfrm>
            <a:off x="139400" y="153325"/>
            <a:ext cx="8725800" cy="5073900"/>
          </a:xfrm>
          <a:prstGeom prst="rect">
            <a:avLst/>
          </a:prstGeom>
          <a:noFill/>
          <a:ln>
            <a:noFill/>
          </a:ln>
        </p:spPr>
        <p:txBody>
          <a:bodyPr spcFirstLastPara="1" wrap="square" lIns="91425" tIns="91425" rIns="91425" bIns="91425" anchor="t" anchorCtr="0">
            <a:noAutofit/>
          </a:bodyPr>
          <a:lstStyle/>
          <a:p>
            <a:pPr marL="0" lvl="0" indent="-390757" algn="l" rtl="0">
              <a:spcBef>
                <a:spcPts val="0"/>
              </a:spcBef>
              <a:spcAft>
                <a:spcPts val="0"/>
              </a:spcAft>
              <a:buNone/>
            </a:pPr>
            <a:endParaRPr>
              <a:latin typeface="Roboto"/>
              <a:ea typeface="Roboto"/>
              <a:cs typeface="Roboto"/>
              <a:sym typeface="Roboto"/>
            </a:endParaRPr>
          </a:p>
        </p:txBody>
      </p:sp>
      <p:sp>
        <p:nvSpPr>
          <p:cNvPr id="77" name="Google Shape;77;p14"/>
          <p:cNvSpPr txBox="1"/>
          <p:nvPr/>
        </p:nvSpPr>
        <p:spPr>
          <a:xfrm>
            <a:off x="139400" y="153325"/>
            <a:ext cx="8893200" cy="4836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hu">
                <a:latin typeface="Roboto"/>
                <a:ea typeface="Roboto"/>
                <a:cs typeface="Roboto"/>
                <a:sym typeface="Roboto"/>
              </a:rPr>
              <a:t>	                                                </a:t>
            </a:r>
            <a:r>
              <a:rPr lang="hu" sz="1200">
                <a:latin typeface="Roboto"/>
                <a:ea typeface="Roboto"/>
                <a:cs typeface="Roboto"/>
                <a:sym typeface="Roboto"/>
              </a:rPr>
              <a:t>  </a:t>
            </a:r>
            <a:r>
              <a:rPr lang="hu" sz="1200" b="1">
                <a:latin typeface="Roboto"/>
                <a:ea typeface="Roboto"/>
                <a:cs typeface="Roboto"/>
                <a:sym typeface="Roboto"/>
              </a:rPr>
              <a:t>Komplex Instrukciós Óra (KIP)</a:t>
            </a:r>
            <a:endParaRPr sz="1200" b="1">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Tanítási egység:</a:t>
            </a:r>
            <a:r>
              <a:rPr lang="hu" sz="1200">
                <a:latin typeface="Roboto"/>
                <a:ea typeface="Roboto"/>
                <a:cs typeface="Roboto"/>
                <a:sym typeface="Roboto"/>
              </a:rPr>
              <a:t> A gyalogos és biciklis közlekedés szabályai</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Az óra típusa: </a:t>
            </a:r>
            <a:r>
              <a:rPr lang="hu" sz="1200">
                <a:latin typeface="Roboto"/>
                <a:ea typeface="Roboto"/>
                <a:cs typeface="Roboto"/>
                <a:sym typeface="Roboto"/>
              </a:rPr>
              <a:t>Ismereteket rendszerező, alkotó módon feldolgozó KIP-es óra.</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Az óra célja: </a:t>
            </a:r>
            <a:r>
              <a:rPr lang="hu" sz="1200">
                <a:latin typeface="Roboto"/>
                <a:ea typeface="Roboto"/>
                <a:cs typeface="Roboto"/>
                <a:sym typeface="Roboto"/>
              </a:rPr>
              <a:t>A KRESZ alapismereteinek gyakorlása és az ismeretek </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                       kreatív módon történő alkalmazása.</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Nagygondolat: “</a:t>
            </a:r>
            <a:r>
              <a:rPr lang="hu" sz="1200">
                <a:latin typeface="Roboto"/>
                <a:ea typeface="Roboto"/>
                <a:cs typeface="Roboto"/>
                <a:sym typeface="Roboto"/>
              </a:rPr>
              <a:t>Autómentes világ. Bevállalnátok?”</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Osztály:</a:t>
            </a:r>
            <a:r>
              <a:rPr lang="hu" sz="1200">
                <a:latin typeface="Roboto"/>
                <a:ea typeface="Roboto"/>
                <a:cs typeface="Roboto"/>
                <a:sym typeface="Roboto"/>
              </a:rPr>
              <a:t> 5.osztály</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Tanár: </a:t>
            </a:r>
            <a:r>
              <a:rPr lang="hu" sz="1200">
                <a:latin typeface="Roboto"/>
                <a:ea typeface="Roboto"/>
                <a:cs typeface="Roboto"/>
                <a:sym typeface="Roboto"/>
              </a:rPr>
              <a:t>Török Zsuzsanna</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Iskola:</a:t>
            </a:r>
            <a:r>
              <a:rPr lang="hu" sz="1200">
                <a:latin typeface="Roboto"/>
                <a:ea typeface="Roboto"/>
                <a:cs typeface="Roboto"/>
                <a:sym typeface="Roboto"/>
              </a:rPr>
              <a:t> SZTEJKI Pallavicini Sándor Általános Iskola </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             6762. Sándorfalva, Alkotmány krt. 15-17.</a:t>
            </a:r>
            <a:endParaRPr sz="1200">
              <a:latin typeface="Roboto"/>
              <a:ea typeface="Roboto"/>
              <a:cs typeface="Roboto"/>
              <a:sym typeface="Roboto"/>
            </a:endParaRPr>
          </a:p>
          <a:p>
            <a:pPr marL="0" lvl="0" indent="0" algn="l" rtl="0">
              <a:spcBef>
                <a:spcPts val="0"/>
              </a:spcBef>
              <a:spcAft>
                <a:spcPts val="0"/>
              </a:spcAft>
              <a:buNone/>
            </a:pPr>
            <a:endParaRPr sz="1200" b="1">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Az óra szerkezete:</a:t>
            </a:r>
            <a:endParaRPr sz="1200" b="1">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1, Alapelvek, szerepek áttekintése, tanári motiváció:................................................7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2, Csoportalakítás, szerepek: kistanár, beszámoló, anyagfelelős, csendfelelős:.....2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3, Csoportmunka:.......................................................................................................15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4, Csoportok beszámolója:........................................................................................12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5, Egyéni feladatok:......................................................................................................4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6, Egyéni beszámolók:.................................................................................................4 perc</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7, Az óra értékelése:.....................................................................................................1 perc</a:t>
            </a:r>
            <a:endParaRPr sz="1200">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Felhasznált ismeretek: </a:t>
            </a:r>
            <a:r>
              <a:rPr lang="hu" sz="1200">
                <a:latin typeface="Roboto"/>
                <a:ea typeface="Roboto"/>
                <a:cs typeface="Roboto"/>
                <a:sym typeface="Roboto"/>
              </a:rPr>
              <a:t>gyalogos és kerékpáros közlekedés elemi szabályai. fontosabb KRESZ-táblák, védőfelszerelések, térképjelek, térképolvasás, településszerkezet, a települések részei.</a:t>
            </a:r>
            <a:endParaRPr sz="1200">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Fejlesztendő területek: </a:t>
            </a:r>
            <a:r>
              <a:rPr lang="hu" sz="1200">
                <a:latin typeface="Roboto"/>
                <a:ea typeface="Roboto"/>
                <a:cs typeface="Roboto"/>
                <a:sym typeface="Roboto"/>
              </a:rPr>
              <a:t>alkotóképesség fejlesztése. Ok-okozati összefüggések megláttatása és felismerése. Együttműködési, problémamegoldó, szabályalkotó, kommunikációs és vitakészség fejlesztése.</a:t>
            </a:r>
            <a:endParaRPr sz="1200">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pic>
        <p:nvPicPr>
          <p:cNvPr id="78" name="Google Shape;78;p14"/>
          <p:cNvPicPr preferRelativeResize="0"/>
          <p:nvPr/>
        </p:nvPicPr>
        <p:blipFill>
          <a:blip r:embed="rId3">
            <a:alphaModFix/>
          </a:blip>
          <a:stretch>
            <a:fillRect/>
          </a:stretch>
        </p:blipFill>
        <p:spPr>
          <a:xfrm>
            <a:off x="6556100" y="153325"/>
            <a:ext cx="2476500" cy="3295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p:nvPr/>
        </p:nvSpPr>
        <p:spPr>
          <a:xfrm>
            <a:off x="236975" y="152400"/>
            <a:ext cx="8837400" cy="465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1200" b="1">
                <a:latin typeface="Roboto"/>
                <a:ea typeface="Roboto"/>
                <a:cs typeface="Roboto"/>
                <a:sym typeface="Roboto"/>
              </a:rPr>
              <a:t>Tantárgyi koncentráció: </a:t>
            </a:r>
            <a:r>
              <a:rPr lang="hu" sz="1200">
                <a:latin typeface="Roboto"/>
                <a:ea typeface="Roboto"/>
                <a:cs typeface="Roboto"/>
                <a:sym typeface="Roboto"/>
              </a:rPr>
              <a:t>Matematika: síkformák, szimmetria, adatok táblázatba rendezése, kicsinyítés. Nyelvtan: szövegértés, vitakészség. Természetismeret: környezetvédelem, évszakok és a napszakok hőmérséklet és csapadékviszonyai, térképészeti ismeretek. Vizuális kultúra: vetületi ábrázolás, színek és környezetük kapcsolata, színérzékelés, színerősség, színdinamika. A színek jelentése, a vörös szín figyelemfelhívó ereje. Erkölcstan: bizalmi elv, felelősség, döntési helyzetek</a:t>
            </a:r>
            <a:endParaRPr sz="1200">
              <a:latin typeface="Roboto"/>
              <a:ea typeface="Roboto"/>
              <a:cs typeface="Roboto"/>
              <a:sym typeface="Roboto"/>
            </a:endParaRPr>
          </a:p>
          <a:p>
            <a:pPr marL="0" lvl="0" indent="0" algn="l" rtl="0">
              <a:spcBef>
                <a:spcPts val="0"/>
              </a:spcBef>
              <a:spcAft>
                <a:spcPts val="0"/>
              </a:spcAft>
              <a:buNone/>
            </a:pPr>
            <a:endParaRPr sz="1200" b="1">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Források: </a:t>
            </a:r>
            <a:r>
              <a:rPr lang="hu" sz="1200" b="1" u="sng">
                <a:solidFill>
                  <a:schemeClr val="hlink"/>
                </a:solidFill>
                <a:latin typeface="Roboto"/>
                <a:ea typeface="Roboto"/>
                <a:cs typeface="Roboto"/>
                <a:sym typeface="Roboto"/>
                <a:hlinkClick r:id="rId3"/>
              </a:rPr>
              <a:t>http://www.opsz.hu/storage/upload/dokumentumok/kerekparos_ismeretek.pdf</a:t>
            </a:r>
            <a:endParaRPr sz="1200" b="1">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                  </a:t>
            </a:r>
            <a:r>
              <a:rPr lang="hu" sz="1200" b="1" u="sng">
                <a:solidFill>
                  <a:schemeClr val="hlink"/>
                </a:solidFill>
                <a:latin typeface="Roboto"/>
                <a:ea typeface="Roboto"/>
                <a:cs typeface="Roboto"/>
                <a:sym typeface="Roboto"/>
                <a:hlinkClick r:id="rId4"/>
              </a:rPr>
              <a:t>Így bringázik Magyarország:... - Európai Mobilitási Hét és Autómentes ...</a:t>
            </a:r>
            <a:r>
              <a:rPr lang="hu" sz="1200" b="1">
                <a:latin typeface="Roboto"/>
                <a:ea typeface="Roboto"/>
                <a:cs typeface="Roboto"/>
                <a:sym typeface="Roboto"/>
              </a:rPr>
              <a:t> </a:t>
            </a:r>
            <a:endParaRPr sz="1200" b="1">
              <a:latin typeface="Roboto"/>
              <a:ea typeface="Roboto"/>
              <a:cs typeface="Roboto"/>
              <a:sym typeface="Roboto"/>
            </a:endParaRPr>
          </a:p>
          <a:p>
            <a:pPr marL="0" lvl="0" indent="0" algn="l" rtl="0">
              <a:spcBef>
                <a:spcPts val="0"/>
              </a:spcBef>
              <a:spcAft>
                <a:spcPts val="0"/>
              </a:spcAft>
              <a:buNone/>
            </a:pPr>
            <a:endParaRPr sz="1200" b="1">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Felhasznált eszközök: </a:t>
            </a:r>
            <a:r>
              <a:rPr lang="hu" sz="1200">
                <a:latin typeface="Roboto"/>
                <a:ea typeface="Roboto"/>
                <a:cs typeface="Roboto"/>
                <a:sym typeface="Roboto"/>
              </a:rPr>
              <a:t>csomagolópapír, A3-as rajzlapok, színes lapok, KRESZ-tábla gyűjtemény, ollók, ragasztók, blutek, filctollak, zsírkréta, ceruza.</a:t>
            </a:r>
            <a:r>
              <a:rPr lang="hu" sz="1200" b="1">
                <a:latin typeface="Roboto"/>
                <a:ea typeface="Roboto"/>
                <a:cs typeface="Roboto"/>
                <a:sym typeface="Roboto"/>
              </a:rPr>
              <a:t>  </a:t>
            </a:r>
            <a:endParaRPr sz="1200" b="1">
              <a:latin typeface="Roboto"/>
              <a:ea typeface="Roboto"/>
              <a:cs typeface="Roboto"/>
              <a:sym typeface="Roboto"/>
            </a:endParaRPr>
          </a:p>
          <a:p>
            <a:pPr marL="0" lvl="0" indent="0" algn="l" rtl="0">
              <a:spcBef>
                <a:spcPts val="0"/>
              </a:spcBef>
              <a:spcAft>
                <a:spcPts val="0"/>
              </a:spcAft>
              <a:buNone/>
            </a:pPr>
            <a:endParaRPr b="1">
              <a:latin typeface="Roboto"/>
              <a:ea typeface="Roboto"/>
              <a:cs typeface="Roboto"/>
              <a:sym typeface="Roboto"/>
            </a:endParaRPr>
          </a:p>
          <a:p>
            <a:pPr marL="0" lvl="0" indent="0" algn="l" rtl="0">
              <a:spcBef>
                <a:spcPts val="0"/>
              </a:spcBef>
              <a:spcAft>
                <a:spcPts val="0"/>
              </a:spcAft>
              <a:buNone/>
            </a:pPr>
            <a:r>
              <a:rPr lang="hu" b="1">
                <a:latin typeface="Roboto"/>
                <a:ea typeface="Roboto"/>
                <a:cs typeface="Roboto"/>
                <a:sym typeface="Roboto"/>
              </a:rPr>
              <a:t> -------------------------------------------------------------------------------------------------------------------------          </a:t>
            </a:r>
            <a:endParaRPr b="1">
              <a:latin typeface="Roboto"/>
              <a:ea typeface="Roboto"/>
              <a:cs typeface="Roboto"/>
              <a:sym typeface="Roboto"/>
            </a:endParaRPr>
          </a:p>
          <a:p>
            <a:pPr marL="0" lvl="0" indent="0" algn="l" rtl="0">
              <a:spcBef>
                <a:spcPts val="0"/>
              </a:spcBef>
              <a:spcAft>
                <a:spcPts val="0"/>
              </a:spcAft>
              <a:buNone/>
            </a:pPr>
            <a:r>
              <a:rPr lang="hu" sz="1200" b="1">
                <a:latin typeface="Roboto"/>
                <a:ea typeface="Roboto"/>
                <a:cs typeface="Roboto"/>
                <a:sym typeface="Roboto"/>
              </a:rPr>
              <a:t>A KIP-módszerről: </a:t>
            </a:r>
            <a:r>
              <a:rPr lang="hu" sz="1200">
                <a:latin typeface="Roboto"/>
                <a:ea typeface="Roboto"/>
                <a:cs typeface="Roboto"/>
                <a:sym typeface="Roboto"/>
              </a:rPr>
              <a:t>Az órán a gyerekek ismereteiket, játékos feladatok segítségével, a tanultak kreatív újragondolásával, érdekes helyzetekben alkalmazzák. A gyerekek négy fős csoportokban kapnak olyan nyitott végű feladatokat, amelynek sokféle megoldása lehet. A csoporton belül a felelősöknek meghatározott feladataik vannak, de a kapott csoport feladatot közösen oldják meg. A kistanár irányítja a munkát, a beszámoló mutatja be az elkészült feladatot az osztálynak, az anyagfelelős válassza ki az eszközöket és felel a rendért, az idő felelős ügyeli a munka során eltelt időt, a csendfelelős az optimális munkazajra ügyel. A csoportmunka után (ami általában 15 perc) bemutatják az elkészült munkájukat az osztálynak (csoportonként kb. 1-2 perc). Ezt követően megkapják egyéni feladataikat, ami mindig a csoportfeladatra épül. Az órát vezető tanárnak az óra elején a szervezési feladatoknál és a motiválásnál, illetve az óra végi értékelésnél van csak konkrét feladata. Az óra többi részében megfigyelőként vesz részt az órai munkában. Az óra jellemzője, hogy szoros időbeosztást kell tervezni, és olyan feladatokat kell kitalálni, ami belefér az óra időkeretébe. </a:t>
            </a:r>
            <a:endParaRPr sz="1200">
              <a:latin typeface="Roboto"/>
              <a:ea typeface="Roboto"/>
              <a:cs typeface="Roboto"/>
              <a:sym typeface="Roboto"/>
            </a:endParaRPr>
          </a:p>
          <a:p>
            <a:pPr marL="0" lvl="0" indent="0" algn="l" rtl="0">
              <a:spcBef>
                <a:spcPts val="0"/>
              </a:spcBef>
              <a:spcAft>
                <a:spcPts val="0"/>
              </a:spcAft>
              <a:buNone/>
            </a:pPr>
            <a:r>
              <a:rPr lang="hu" sz="1200">
                <a:latin typeface="Roboto"/>
                <a:ea typeface="Roboto"/>
                <a:cs typeface="Roboto"/>
                <a:sym typeface="Roboto"/>
              </a:rPr>
              <a:t>Az óravázlat world-ben:   </a:t>
            </a:r>
            <a:r>
              <a:rPr lang="hu" sz="1200" u="sng">
                <a:solidFill>
                  <a:schemeClr val="hlink"/>
                </a:solidFill>
                <a:latin typeface="Roboto"/>
                <a:ea typeface="Roboto"/>
                <a:cs typeface="Roboto"/>
                <a:sym typeface="Roboto"/>
                <a:hlinkClick r:id="rId5"/>
              </a:rPr>
              <a:t>https://drive.google.com/file/d/1R56ZcSP536lrjLa4Hlq8Gy3qShBVg2dS/view?usp=sharing</a:t>
            </a:r>
            <a:endParaRPr sz="1200">
              <a:latin typeface="Roboto"/>
              <a:ea typeface="Roboto"/>
              <a:cs typeface="Roboto"/>
              <a:sym typeface="Roboto"/>
            </a:endParaRPr>
          </a:p>
        </p:txBody>
      </p:sp>
      <p:sp>
        <p:nvSpPr>
          <p:cNvPr id="84" name="Google Shape;84;p15"/>
          <p:cNvSpPr txBox="1"/>
          <p:nvPr/>
        </p:nvSpPr>
        <p:spPr>
          <a:xfrm>
            <a:off x="7582825" y="2103875"/>
            <a:ext cx="67800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92725" y="305725"/>
            <a:ext cx="8401200" cy="1254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solidFill>
                  <a:srgbClr val="4C1130"/>
                </a:solidFill>
              </a:rPr>
              <a:t>Központi gondolat, a nagy ötlet: </a:t>
            </a:r>
            <a:endParaRPr sz="2400" b="1">
              <a:solidFill>
                <a:srgbClr val="4C1130"/>
              </a:solidFill>
            </a:endParaRPr>
          </a:p>
          <a:p>
            <a:pPr marL="0" lvl="0" indent="0" algn="l" rtl="0">
              <a:spcBef>
                <a:spcPts val="0"/>
              </a:spcBef>
              <a:spcAft>
                <a:spcPts val="0"/>
              </a:spcAft>
              <a:buNone/>
            </a:pPr>
            <a:r>
              <a:rPr lang="hu" sz="3000" b="1">
                <a:solidFill>
                  <a:srgbClr val="4C1130"/>
                </a:solidFill>
              </a:rPr>
              <a:t>“Autómentes világ. Bevállalnátok?”</a:t>
            </a:r>
            <a:endParaRPr sz="3000" b="1">
              <a:solidFill>
                <a:srgbClr val="4C1130"/>
              </a:solidFill>
            </a:endParaRPr>
          </a:p>
          <a:p>
            <a:pPr marL="0" lvl="0" indent="0" algn="l" rtl="0">
              <a:spcBef>
                <a:spcPts val="0"/>
              </a:spcBef>
              <a:spcAft>
                <a:spcPts val="0"/>
              </a:spcAft>
              <a:buNone/>
            </a:pPr>
            <a:endParaRPr sz="1800" b="1">
              <a:solidFill>
                <a:srgbClr val="4C1130"/>
              </a:solidFill>
            </a:endParaRPr>
          </a:p>
        </p:txBody>
      </p:sp>
      <p:sp>
        <p:nvSpPr>
          <p:cNvPr id="90" name="Google Shape;90;p16"/>
          <p:cNvSpPr txBox="1">
            <a:spLocks noGrp="1"/>
          </p:cNvSpPr>
          <p:nvPr>
            <p:ph type="body" idx="1"/>
          </p:nvPr>
        </p:nvSpPr>
        <p:spPr>
          <a:xfrm>
            <a:off x="139400" y="1919075"/>
            <a:ext cx="5143500" cy="287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b="1"/>
              <a:t>Az óra bevezetése:                                                                                  Motiválás: </a:t>
            </a:r>
            <a:r>
              <a:rPr lang="hu" sz="1200"/>
              <a:t>Melyik közlekedési formát használja  családotok leginkább a mindennapokban?                                                                                                  </a:t>
            </a:r>
            <a:endParaRPr sz="1200"/>
          </a:p>
          <a:p>
            <a:pPr marL="0" lvl="0" indent="0" algn="l" rtl="0">
              <a:spcBef>
                <a:spcPts val="1600"/>
              </a:spcBef>
              <a:spcAft>
                <a:spcPts val="0"/>
              </a:spcAft>
              <a:buNone/>
            </a:pPr>
            <a:r>
              <a:rPr lang="hu" sz="1200"/>
              <a:t>- Növekvő autóforgalom miatt, sürgető feladattá vált a környezetkímélő közlekedési módok mielőbbi bevezetése. Nézzük meg, egy videón, hogy  milyen mértékben használják ma ezeket az eszközöket.                                                                                       </a:t>
            </a:r>
            <a:r>
              <a:rPr lang="hu" sz="1200" b="1"/>
              <a:t>Célkitűzés: </a:t>
            </a:r>
            <a:r>
              <a:rPr lang="hu" sz="1200"/>
              <a:t>A mai órán képzeletbeli utazást teszünk a jövőbe. Közleke- déskutató intézet munkatársaiként,  kerékpáros és a gyalogos közleke- dést fogjuk megvizsgálni és összehasonlítani az autós közlekedéssel. Az óra végén pedig feltesszük a kérdést: bevállalnátok egy autómentes jövőt? </a:t>
            </a:r>
            <a:r>
              <a:rPr lang="hu"/>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91" name="Google Shape;91;p16"/>
          <p:cNvSpPr txBox="1">
            <a:spLocks noGrp="1"/>
          </p:cNvSpPr>
          <p:nvPr>
            <p:ph type="body" idx="2"/>
          </p:nvPr>
        </p:nvSpPr>
        <p:spPr>
          <a:xfrm>
            <a:off x="5422225" y="1754375"/>
            <a:ext cx="3484800" cy="324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b="1"/>
              <a:t>Magyarázat:</a:t>
            </a:r>
            <a:endParaRPr sz="1200" b="1"/>
          </a:p>
          <a:p>
            <a:pPr marL="0" lvl="0" indent="0" algn="l" rtl="0">
              <a:spcBef>
                <a:spcPts val="1600"/>
              </a:spcBef>
              <a:spcAft>
                <a:spcPts val="0"/>
              </a:spcAft>
              <a:buNone/>
            </a:pPr>
            <a:r>
              <a:rPr lang="hu" sz="1200"/>
              <a:t>---- felmérés kézfeltartással (autó, busz, bicikli, gyalogos)  - (az autó használata meglepően magas)                                                                      ---- videó megtekintése biciklizési szokásainkról:</a:t>
            </a:r>
            <a:r>
              <a:rPr lang="hu" sz="1200" u="sng">
                <a:solidFill>
                  <a:schemeClr val="hlink"/>
                </a:solidFill>
                <a:hlinkClick r:id="rId3"/>
              </a:rPr>
              <a:t>https://www.youtube.com/watch?v=lX0bsuFSqRE</a:t>
            </a:r>
            <a:r>
              <a:rPr lang="hu" sz="1200"/>
              <a:t>   </a:t>
            </a:r>
            <a:r>
              <a:rPr lang="hu"/>
              <a:t>                                                                                                                                                  </a:t>
            </a:r>
            <a:endParaRPr/>
          </a:p>
          <a:p>
            <a:pPr marL="0" lvl="0" indent="0" algn="l" rtl="0">
              <a:spcBef>
                <a:spcPts val="1600"/>
              </a:spcBef>
              <a:spcAft>
                <a:spcPts val="0"/>
              </a:spcAft>
              <a:buNone/>
            </a:pPr>
            <a:endParaRPr/>
          </a:p>
          <a:p>
            <a:pPr marL="0" lvl="0" indent="0" algn="l" rtl="0">
              <a:spcBef>
                <a:spcPts val="1600"/>
              </a:spcBef>
              <a:spcAft>
                <a:spcPts val="1600"/>
              </a:spcAft>
              <a:buNone/>
            </a:pPr>
            <a:r>
              <a:rPr lang="hu" sz="1200"/>
              <a:t>---- Alapelvek, szerepek áttekintése. Csoportalakítás.</a:t>
            </a:r>
            <a:endParaRPr sz="1200"/>
          </a:p>
        </p:txBody>
      </p:sp>
      <p:sp>
        <p:nvSpPr>
          <p:cNvPr id="92" name="Google Shape;92;p16"/>
          <p:cNvSpPr txBox="1"/>
          <p:nvPr/>
        </p:nvSpPr>
        <p:spPr>
          <a:xfrm>
            <a:off x="6788300" y="3539575"/>
            <a:ext cx="73374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cxnSp>
        <p:nvCxnSpPr>
          <p:cNvPr id="93" name="Google Shape;93;p16"/>
          <p:cNvCxnSpPr/>
          <p:nvPr/>
        </p:nvCxnSpPr>
        <p:spPr>
          <a:xfrm flipH="1">
            <a:off x="5408425" y="1919075"/>
            <a:ext cx="13800" cy="30804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97"/>
        <p:cNvGrpSpPr/>
        <p:nvPr/>
      </p:nvGrpSpPr>
      <p:grpSpPr>
        <a:xfrm>
          <a:off x="0" y="0"/>
          <a:ext cx="0" cy="0"/>
          <a:chOff x="0" y="0"/>
          <a:chExt cx="0" cy="0"/>
        </a:xfrm>
      </p:grpSpPr>
      <p:sp>
        <p:nvSpPr>
          <p:cNvPr id="98" name="Google Shape;98;p17"/>
          <p:cNvSpPr txBox="1">
            <a:spLocks noGrp="1"/>
          </p:cNvSpPr>
          <p:nvPr>
            <p:ph type="title"/>
          </p:nvPr>
        </p:nvSpPr>
        <p:spPr>
          <a:xfrm>
            <a:off x="209075" y="0"/>
            <a:ext cx="8823300" cy="14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solidFill>
                  <a:srgbClr val="FFFFFF"/>
                </a:solidFill>
              </a:rPr>
              <a:t>“Autómentes világ. Bevállalnátok?”</a:t>
            </a:r>
            <a:endParaRPr sz="600" b="1">
              <a:solidFill>
                <a:srgbClr val="FFFFFF"/>
              </a:solidFill>
            </a:endParaRPr>
          </a:p>
          <a:p>
            <a:pPr marL="0" lvl="0" indent="0" algn="ctr" rtl="0">
              <a:spcBef>
                <a:spcPts val="0"/>
              </a:spcBef>
              <a:spcAft>
                <a:spcPts val="0"/>
              </a:spcAft>
              <a:buNone/>
            </a:pPr>
            <a:endParaRPr sz="600" b="1">
              <a:solidFill>
                <a:srgbClr val="FFFFFF"/>
              </a:solidFill>
            </a:endParaRPr>
          </a:p>
          <a:p>
            <a:pPr marL="0" lvl="0" indent="0" algn="ctr" rtl="0">
              <a:spcBef>
                <a:spcPts val="0"/>
              </a:spcBef>
              <a:spcAft>
                <a:spcPts val="0"/>
              </a:spcAft>
              <a:buNone/>
            </a:pPr>
            <a:endParaRPr sz="600" b="1">
              <a:solidFill>
                <a:srgbClr val="FFFFFF"/>
              </a:solidFill>
            </a:endParaRPr>
          </a:p>
          <a:p>
            <a:pPr marL="0" lvl="0" indent="0" algn="l" rtl="0">
              <a:spcBef>
                <a:spcPts val="0"/>
              </a:spcBef>
              <a:spcAft>
                <a:spcPts val="0"/>
              </a:spcAft>
              <a:buNone/>
            </a:pPr>
            <a:r>
              <a:rPr lang="hu" sz="1800" b="1">
                <a:solidFill>
                  <a:srgbClr val="4C1130"/>
                </a:solidFill>
              </a:rPr>
              <a:t>1. csoport feladat: Közlekedéskutató Intézet </a:t>
            </a:r>
            <a:endParaRPr sz="1800" b="1">
              <a:solidFill>
                <a:srgbClr val="4C1130"/>
              </a:solidFill>
            </a:endParaRPr>
          </a:p>
          <a:p>
            <a:pPr marL="0" lvl="0" indent="0" algn="l" rtl="0">
              <a:spcBef>
                <a:spcPts val="0"/>
              </a:spcBef>
              <a:spcAft>
                <a:spcPts val="0"/>
              </a:spcAft>
              <a:buNone/>
            </a:pPr>
            <a:r>
              <a:rPr lang="hu" sz="1800" b="1">
                <a:solidFill>
                  <a:srgbClr val="4C1130"/>
                </a:solidFill>
              </a:rPr>
              <a:t>Város- és Közúttervező osztályán dolgoztok.           T                Tervezzetek várost!</a:t>
            </a:r>
            <a:endParaRPr sz="1800" b="1">
              <a:solidFill>
                <a:srgbClr val="4C1130"/>
              </a:solidFill>
            </a:endParaRPr>
          </a:p>
        </p:txBody>
      </p:sp>
      <p:sp>
        <p:nvSpPr>
          <p:cNvPr id="99" name="Google Shape;99;p17"/>
          <p:cNvSpPr txBox="1">
            <a:spLocks noGrp="1"/>
          </p:cNvSpPr>
          <p:nvPr>
            <p:ph type="body" idx="1"/>
          </p:nvPr>
        </p:nvSpPr>
        <p:spPr>
          <a:xfrm>
            <a:off x="0" y="1720525"/>
            <a:ext cx="5059800" cy="3359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Csoport feladat: </a:t>
            </a:r>
            <a:r>
              <a:rPr lang="hu" sz="1200"/>
              <a:t>Tervezzétek meg a jövő öko-városát és annak úthálózatát! (A területen egy folyó halad keresztül.) Figyeljetek a terek, a lakóövezet, a középületek és az utak logikus elhelyezésére! Milyen közösségi járművek járnának az utakon? Helyezzétek előtérbe a kerékpáros és a gyalogos közlekedést! Milyen előnyei vannak egy ökovárosnak? Készítsétek térképet a városotokról!                                       - Mutassátok be a munkátokat! </a:t>
            </a:r>
            <a:r>
              <a:rPr lang="hu" sz="1200" b="1"/>
              <a:t>                                                                                                 Eszközök: </a:t>
            </a:r>
            <a:r>
              <a:rPr lang="hu" sz="1200"/>
              <a:t>csomagolópapír, filctoll, blutek.                                                         </a:t>
            </a:r>
            <a:r>
              <a:rPr lang="hu" sz="1200" b="1"/>
              <a:t>Egyéni feladat:                                                                                                   </a:t>
            </a:r>
            <a:r>
              <a:rPr lang="hu" sz="1200"/>
              <a:t>1, Milyen szempontok alapján helyeztétek el a középületeket?                 2, Milyen környezetkímélő járműveket terveztetek?                                     3, Hova terveztetek bicikliutakat?                                                                    4, Milyen terek segítik a gyalogos és biciklis közlekedést?</a:t>
            </a:r>
            <a:endParaRPr sz="1200"/>
          </a:p>
        </p:txBody>
      </p:sp>
      <p:sp>
        <p:nvSpPr>
          <p:cNvPr id="100" name="Google Shape;100;p17"/>
          <p:cNvSpPr txBox="1">
            <a:spLocks noGrp="1"/>
          </p:cNvSpPr>
          <p:nvPr>
            <p:ph type="body" idx="2"/>
          </p:nvPr>
        </p:nvSpPr>
        <p:spPr>
          <a:xfrm>
            <a:off x="5352575" y="1713575"/>
            <a:ext cx="3679800" cy="3359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Magyarázat:                                                                  </a:t>
            </a:r>
            <a:r>
              <a:rPr lang="hu" sz="1200"/>
              <a:t>Az autós közlekedés arányainak aggasztó növekedése miatt, az óra fontos célkitűzése a környezetvédelem.Erre hívja fel a figyelmet ez a feladat.                                                                               - A feladatokra 15 perce van a csoportoknak. Amit a kistanár vezetésével dolgoznak ki.                               - A csoport beszámolók után oldják meg az egyéni feladatokat.</a:t>
            </a:r>
            <a:endParaRPr sz="1200"/>
          </a:p>
        </p:txBody>
      </p:sp>
      <p:pic>
        <p:nvPicPr>
          <p:cNvPr id="101" name="Google Shape;101;p17"/>
          <p:cNvPicPr preferRelativeResize="0"/>
          <p:nvPr/>
        </p:nvPicPr>
        <p:blipFill>
          <a:blip r:embed="rId3">
            <a:alphaModFix/>
          </a:blip>
          <a:stretch>
            <a:fillRect/>
          </a:stretch>
        </p:blipFill>
        <p:spPr>
          <a:xfrm>
            <a:off x="6984250" y="3525650"/>
            <a:ext cx="1978550" cy="1547100"/>
          </a:xfrm>
          <a:prstGeom prst="rect">
            <a:avLst/>
          </a:prstGeom>
          <a:noFill/>
          <a:ln>
            <a:noFill/>
          </a:ln>
        </p:spPr>
      </p:pic>
      <p:cxnSp>
        <p:nvCxnSpPr>
          <p:cNvPr id="102" name="Google Shape;102;p17"/>
          <p:cNvCxnSpPr/>
          <p:nvPr/>
        </p:nvCxnSpPr>
        <p:spPr>
          <a:xfrm>
            <a:off x="5317788" y="1671775"/>
            <a:ext cx="6900" cy="3456900"/>
          </a:xfrm>
          <a:prstGeom prst="straightConnector1">
            <a:avLst/>
          </a:prstGeom>
          <a:noFill/>
          <a:ln w="9525" cap="flat" cmpd="sng">
            <a:solidFill>
              <a:schemeClr val="dk2"/>
            </a:solidFill>
            <a:prstDash val="solid"/>
            <a:round/>
            <a:headEnd type="none" w="med" len="med"/>
            <a:tailEnd type="none" w="med" len="med"/>
          </a:ln>
        </p:spPr>
      </p:cxnSp>
      <p:sp>
        <p:nvSpPr>
          <p:cNvPr id="103" name="Google Shape;103;p17"/>
          <p:cNvSpPr/>
          <p:nvPr/>
        </p:nvSpPr>
        <p:spPr>
          <a:xfrm>
            <a:off x="5352575" y="933925"/>
            <a:ext cx="3345300" cy="4878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7"/>
          <p:cNvSpPr txBox="1"/>
          <p:nvPr/>
        </p:nvSpPr>
        <p:spPr>
          <a:xfrm>
            <a:off x="5575600" y="877225"/>
            <a:ext cx="7392900" cy="54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2400" b="1">
                <a:latin typeface="Roboto"/>
                <a:ea typeface="Roboto"/>
                <a:cs typeface="Roboto"/>
                <a:sym typeface="Roboto"/>
              </a:rPr>
              <a:t>Tervezzetek várost!</a:t>
            </a:r>
            <a:endParaRPr sz="2400" b="1">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471900" y="208150"/>
            <a:ext cx="8222100" cy="1365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t>“Autómentes világ. Bevállalnátok?</a:t>
            </a:r>
            <a:endParaRPr sz="700" b="1"/>
          </a:p>
          <a:p>
            <a:pPr marL="0" lvl="0" indent="0" algn="l" rtl="0">
              <a:spcBef>
                <a:spcPts val="0"/>
              </a:spcBef>
              <a:spcAft>
                <a:spcPts val="0"/>
              </a:spcAft>
              <a:buNone/>
            </a:pPr>
            <a:endParaRPr sz="700" b="1"/>
          </a:p>
          <a:p>
            <a:pPr marL="0" lvl="0" indent="0" algn="l" rtl="0">
              <a:spcBef>
                <a:spcPts val="0"/>
              </a:spcBef>
              <a:spcAft>
                <a:spcPts val="0"/>
              </a:spcAft>
              <a:buNone/>
            </a:pPr>
            <a:endParaRPr sz="700" b="1"/>
          </a:p>
          <a:p>
            <a:pPr marL="0" lvl="0" indent="0" algn="l" rtl="0">
              <a:spcBef>
                <a:spcPts val="0"/>
              </a:spcBef>
              <a:spcAft>
                <a:spcPts val="0"/>
              </a:spcAft>
              <a:buNone/>
            </a:pPr>
            <a:r>
              <a:rPr lang="hu" sz="1800" b="1">
                <a:solidFill>
                  <a:srgbClr val="4C1130"/>
                </a:solidFill>
              </a:rPr>
              <a:t>2. csoport feladat: Közlekedéskutató Intézet, KRESZ-oktató eszközöket készítő és fejlesztő osztályán dolgoztok.</a:t>
            </a:r>
            <a:endParaRPr sz="1800" b="1">
              <a:solidFill>
                <a:srgbClr val="4C1130"/>
              </a:solidFill>
            </a:endParaRPr>
          </a:p>
        </p:txBody>
      </p:sp>
      <p:sp>
        <p:nvSpPr>
          <p:cNvPr id="110" name="Google Shape;110;p18"/>
          <p:cNvSpPr txBox="1">
            <a:spLocks noGrp="1"/>
          </p:cNvSpPr>
          <p:nvPr>
            <p:ph type="body" idx="1"/>
          </p:nvPr>
        </p:nvSpPr>
        <p:spPr>
          <a:xfrm>
            <a:off x="97575" y="1770300"/>
            <a:ext cx="4474500" cy="3373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Csoport feladat: </a:t>
            </a:r>
            <a:r>
              <a:rPr lang="hu" sz="1200"/>
              <a:t>készítsetek a gyerekeknek KRESZ-táblák tanulását megkönnyítő </a:t>
            </a:r>
            <a:r>
              <a:rPr lang="hu" sz="1200" b="1"/>
              <a:t>párosító-memóriajátékot</a:t>
            </a:r>
            <a:r>
              <a:rPr lang="hu" sz="1200"/>
              <a:t>! A játékban ismert, gyakran látható közlekedési táblákat kelljen párosítani a jelentésükkel (5+5 db kártya). A dizájn részlegetek tervezzen 3db, a kerékpárosokat veszélyre figyelmeztető táblát!                               - Mutassátok be a játékotokat és az általatok tervezett KRESZ-táblákat  feladvány keretében!                                      </a:t>
            </a:r>
            <a:r>
              <a:rPr lang="hu" sz="1200" b="1"/>
              <a:t>Eszközök: </a:t>
            </a:r>
            <a:r>
              <a:rPr lang="hu" sz="1200"/>
              <a:t>10 db 10x15 cm-es rajzlap, KRESZ-tábla gyűjtemény,   3 db veszélyre figyelmeztető tábla nagyított képe, olló, ragasztó, filctollak, blutek.                                                                             </a:t>
            </a:r>
            <a:r>
              <a:rPr lang="hu" sz="1200" b="1"/>
              <a:t>Egyéni feladat:                                                                                       </a:t>
            </a:r>
            <a:r>
              <a:rPr lang="hu" sz="1200"/>
              <a:t>1, Mire figyelmeztet a táblák háromszög alakja?                                                   2, Mit jelent a táblák piros színe?                                                         3, Miért nem használnak bonyolultabb képeket a táblákon?          4, Mely táblák szólnak a biciklivel közlekedőknek?</a:t>
            </a:r>
            <a:endParaRPr sz="1200"/>
          </a:p>
        </p:txBody>
      </p:sp>
      <p:sp>
        <p:nvSpPr>
          <p:cNvPr id="111" name="Google Shape;111;p18"/>
          <p:cNvSpPr txBox="1">
            <a:spLocks noGrp="1"/>
          </p:cNvSpPr>
          <p:nvPr>
            <p:ph type="body" idx="2"/>
          </p:nvPr>
        </p:nvSpPr>
        <p:spPr>
          <a:xfrm>
            <a:off x="4753275" y="1770300"/>
            <a:ext cx="4320900" cy="3247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Magyarázat:                                                                                     </a:t>
            </a:r>
            <a:r>
              <a:rPr lang="hu" sz="1200"/>
              <a:t>A biztonságos közlekedés érdekében a tanulóknak ismerniük kell a fontosabb közlekedési táblákat. A KRESZ-tábla gyűjteményben szerepel a táblák jelentése is. A gyűjteményből ki kell vágniuk a képet és a jentését, és felragasztani az üres lapra. Biciklisekre váró veszélyek felidézével, pedig új, veszélyre figyelmeztető KRESZ-táblát kell tervezniük.</a:t>
            </a:r>
            <a:endParaRPr sz="1200"/>
          </a:p>
        </p:txBody>
      </p:sp>
      <p:sp>
        <p:nvSpPr>
          <p:cNvPr id="112" name="Google Shape;112;p18"/>
          <p:cNvSpPr txBox="1"/>
          <p:nvPr/>
        </p:nvSpPr>
        <p:spPr>
          <a:xfrm>
            <a:off x="0" y="-56675"/>
            <a:ext cx="9144000" cy="175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cxnSp>
        <p:nvCxnSpPr>
          <p:cNvPr id="113" name="Google Shape;113;p18"/>
          <p:cNvCxnSpPr/>
          <p:nvPr/>
        </p:nvCxnSpPr>
        <p:spPr>
          <a:xfrm>
            <a:off x="4655625" y="1700550"/>
            <a:ext cx="14100" cy="3443100"/>
          </a:xfrm>
          <a:prstGeom prst="straightConnector1">
            <a:avLst/>
          </a:prstGeom>
          <a:noFill/>
          <a:ln w="9525" cap="flat" cmpd="sng">
            <a:solidFill>
              <a:schemeClr val="dk2"/>
            </a:solidFill>
            <a:prstDash val="solid"/>
            <a:round/>
            <a:headEnd type="none" w="med" len="med"/>
            <a:tailEnd type="none" w="med" len="med"/>
          </a:ln>
        </p:spPr>
      </p:cxnSp>
      <p:pic>
        <p:nvPicPr>
          <p:cNvPr id="114" name="Google Shape;114;p18"/>
          <p:cNvPicPr preferRelativeResize="0"/>
          <p:nvPr/>
        </p:nvPicPr>
        <p:blipFill>
          <a:blip r:embed="rId3">
            <a:alphaModFix/>
          </a:blip>
          <a:stretch>
            <a:fillRect/>
          </a:stretch>
        </p:blipFill>
        <p:spPr>
          <a:xfrm>
            <a:off x="4785550" y="3590880"/>
            <a:ext cx="2695825" cy="1427220"/>
          </a:xfrm>
          <a:prstGeom prst="rect">
            <a:avLst/>
          </a:prstGeom>
          <a:noFill/>
          <a:ln>
            <a:noFill/>
          </a:ln>
        </p:spPr>
      </p:pic>
      <p:pic>
        <p:nvPicPr>
          <p:cNvPr id="115" name="Google Shape;115;p18"/>
          <p:cNvPicPr preferRelativeResize="0"/>
          <p:nvPr/>
        </p:nvPicPr>
        <p:blipFill>
          <a:blip r:embed="rId4">
            <a:alphaModFix/>
          </a:blip>
          <a:stretch>
            <a:fillRect/>
          </a:stretch>
        </p:blipFill>
        <p:spPr>
          <a:xfrm>
            <a:off x="7481375" y="3766288"/>
            <a:ext cx="1592800" cy="1137725"/>
          </a:xfrm>
          <a:prstGeom prst="rect">
            <a:avLst/>
          </a:prstGeom>
          <a:noFill/>
          <a:ln>
            <a:noFill/>
          </a:ln>
        </p:spPr>
      </p:pic>
      <p:sp>
        <p:nvSpPr>
          <p:cNvPr id="116" name="Google Shape;116;p18"/>
          <p:cNvSpPr/>
          <p:nvPr/>
        </p:nvSpPr>
        <p:spPr>
          <a:xfrm>
            <a:off x="5491975" y="111500"/>
            <a:ext cx="3498900" cy="5715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8"/>
          <p:cNvSpPr txBox="1"/>
          <p:nvPr/>
        </p:nvSpPr>
        <p:spPr>
          <a:xfrm>
            <a:off x="5784700" y="111500"/>
            <a:ext cx="7212000" cy="8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2400" b="1">
                <a:latin typeface="Roboto"/>
                <a:ea typeface="Roboto"/>
                <a:cs typeface="Roboto"/>
                <a:sym typeface="Roboto"/>
              </a:rPr>
              <a:t>Készítsetek játékot!</a:t>
            </a:r>
            <a:endParaRPr sz="2400" b="1">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111500" y="-126375"/>
            <a:ext cx="8582400" cy="1547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t>“Autómentes világ. Bevállalnátok?”</a:t>
            </a:r>
            <a:endParaRPr sz="900" b="1"/>
          </a:p>
          <a:p>
            <a:pPr marL="0" lvl="0" indent="0" algn="l" rtl="0">
              <a:spcBef>
                <a:spcPts val="0"/>
              </a:spcBef>
              <a:spcAft>
                <a:spcPts val="0"/>
              </a:spcAft>
              <a:buNone/>
            </a:pPr>
            <a:endParaRPr sz="900" b="1"/>
          </a:p>
          <a:p>
            <a:pPr marL="0" lvl="0" indent="0" algn="l" rtl="0">
              <a:spcBef>
                <a:spcPts val="0"/>
              </a:spcBef>
              <a:spcAft>
                <a:spcPts val="0"/>
              </a:spcAft>
              <a:buNone/>
            </a:pPr>
            <a:r>
              <a:rPr lang="hu" sz="1800" b="1">
                <a:solidFill>
                  <a:srgbClr val="4C1130"/>
                </a:solidFill>
              </a:rPr>
              <a:t>3.csoport feladat: Közlekedéskutató Intézet </a:t>
            </a:r>
            <a:endParaRPr sz="1800" b="1">
              <a:solidFill>
                <a:srgbClr val="4C1130"/>
              </a:solidFill>
            </a:endParaRPr>
          </a:p>
          <a:p>
            <a:pPr marL="0" lvl="0" indent="0" algn="l" rtl="0">
              <a:spcBef>
                <a:spcPts val="0"/>
              </a:spcBef>
              <a:spcAft>
                <a:spcPts val="0"/>
              </a:spcAft>
              <a:buNone/>
            </a:pPr>
            <a:r>
              <a:rPr lang="hu" sz="1800" b="1">
                <a:solidFill>
                  <a:srgbClr val="4C1130"/>
                </a:solidFill>
              </a:rPr>
              <a:t>Közlekedési szokásokat vizsgáló osztályán dolgoztok. </a:t>
            </a:r>
            <a:endParaRPr sz="1800" b="1">
              <a:solidFill>
                <a:srgbClr val="4C1130"/>
              </a:solidFill>
            </a:endParaRPr>
          </a:p>
        </p:txBody>
      </p:sp>
      <p:sp>
        <p:nvSpPr>
          <p:cNvPr id="123" name="Google Shape;123;p19"/>
          <p:cNvSpPr txBox="1">
            <a:spLocks noGrp="1"/>
          </p:cNvSpPr>
          <p:nvPr>
            <p:ph type="body" idx="1"/>
          </p:nvPr>
        </p:nvSpPr>
        <p:spPr>
          <a:xfrm>
            <a:off x="111500" y="1770250"/>
            <a:ext cx="4697400" cy="327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b="1"/>
              <a:t>Csoport feladat:</a:t>
            </a:r>
            <a:r>
              <a:rPr lang="hu" sz="1200"/>
              <a:t> gyűjtsetek adatokat osztálytársaitok kerékpáros közlekedési szokásairól, három kérdés segítségével! Mit kérdeznétek? (segít az óra eleji videó) Összesítsétek az adatokat és viszonyítsátok az osztály létszámához!                                            - Mutassátok be az eredményeket szemléletes ábra, kör vagy oszlopdiagram  segítségével! Milyen következtetésekre jutottatok?                                                                                    </a:t>
            </a:r>
            <a:r>
              <a:rPr lang="hu" sz="1200" b="1"/>
              <a:t>Eszközök: </a:t>
            </a:r>
            <a:r>
              <a:rPr lang="hu" sz="1200"/>
              <a:t>csomagolópapír, fénymásolópapírok, vonalzó, körző, filctollak, blutek </a:t>
            </a:r>
            <a:endParaRPr sz="1200"/>
          </a:p>
          <a:p>
            <a:pPr marL="0" lvl="0" indent="0" algn="l" rtl="0">
              <a:spcBef>
                <a:spcPts val="1600"/>
              </a:spcBef>
              <a:spcAft>
                <a:spcPts val="1600"/>
              </a:spcAft>
              <a:buNone/>
            </a:pPr>
            <a:r>
              <a:rPr lang="hu" sz="1200" b="1"/>
              <a:t>Egyéni feladat:                                                                                                 </a:t>
            </a:r>
            <a:r>
              <a:rPr lang="hu" sz="1200"/>
              <a:t>1, Hányan használnak mindennap biciklit?                                          2, Melyik adaton kellene változtatni és miért?                                     3, Mit tanácsolsz a biciklit nem használóknak?                                  4, Melyik adattal vagy elégedett?</a:t>
            </a:r>
            <a:endParaRPr sz="1200"/>
          </a:p>
        </p:txBody>
      </p:sp>
      <p:sp>
        <p:nvSpPr>
          <p:cNvPr id="124" name="Google Shape;124;p19"/>
          <p:cNvSpPr txBox="1">
            <a:spLocks noGrp="1"/>
          </p:cNvSpPr>
          <p:nvPr>
            <p:ph type="body" idx="2"/>
          </p:nvPr>
        </p:nvSpPr>
        <p:spPr>
          <a:xfrm>
            <a:off x="4990150" y="1679650"/>
            <a:ext cx="4056300" cy="3275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Magyarázat:                                                                                   </a:t>
            </a:r>
            <a:r>
              <a:rPr lang="hu" sz="1200"/>
              <a:t>A tanulók közlekedési szokásait kutató feladat felhívja a figyelmet, azaz tudatosítja a gyerekekben azt, hogy a biciklis közlekedés fontos része a mindennapi életüknek. Illetve visszajelzést ad a tanárnak a gyerekek mindennapi biciklizési szokásairól. A gyerekek megtervezik a kérdéseket, begyűjtik a válaszokat az osztálytársaktól, majd az eredményeket összegzik, ábrába rendezik és levonják a következtetéseket.</a:t>
            </a:r>
            <a:endParaRPr sz="1200"/>
          </a:p>
        </p:txBody>
      </p:sp>
      <p:cxnSp>
        <p:nvCxnSpPr>
          <p:cNvPr id="125" name="Google Shape;125;p19"/>
          <p:cNvCxnSpPr/>
          <p:nvPr/>
        </p:nvCxnSpPr>
        <p:spPr>
          <a:xfrm>
            <a:off x="4795100" y="1679650"/>
            <a:ext cx="13800" cy="3456900"/>
          </a:xfrm>
          <a:prstGeom prst="straightConnector1">
            <a:avLst/>
          </a:prstGeom>
          <a:noFill/>
          <a:ln w="9525" cap="flat" cmpd="sng">
            <a:solidFill>
              <a:schemeClr val="dk2"/>
            </a:solidFill>
            <a:prstDash val="solid"/>
            <a:round/>
            <a:headEnd type="none" w="med" len="med"/>
            <a:tailEnd type="none" w="med" len="med"/>
          </a:ln>
        </p:spPr>
      </p:cxnSp>
      <p:sp>
        <p:nvSpPr>
          <p:cNvPr id="126" name="Google Shape;126;p19"/>
          <p:cNvSpPr/>
          <p:nvPr/>
        </p:nvSpPr>
        <p:spPr>
          <a:xfrm>
            <a:off x="5924075" y="3693850"/>
            <a:ext cx="515700" cy="1143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p:nvPr/>
        </p:nvSpPr>
        <p:spPr>
          <a:xfrm>
            <a:off x="6481650" y="3958675"/>
            <a:ext cx="432000" cy="878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p:nvPr/>
        </p:nvSpPr>
        <p:spPr>
          <a:xfrm>
            <a:off x="6955575" y="4223525"/>
            <a:ext cx="432000" cy="613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a:off x="6551350" y="529675"/>
            <a:ext cx="2271900" cy="1059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9"/>
          <p:cNvSpPr txBox="1"/>
          <p:nvPr/>
        </p:nvSpPr>
        <p:spPr>
          <a:xfrm>
            <a:off x="6816175" y="605275"/>
            <a:ext cx="7142100" cy="87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2400" b="1">
                <a:latin typeface="Roboto"/>
                <a:ea typeface="Roboto"/>
                <a:cs typeface="Roboto"/>
                <a:sym typeface="Roboto"/>
              </a:rPr>
              <a:t>Gyűjtsetek</a:t>
            </a:r>
            <a:endParaRPr sz="2400" b="1">
              <a:latin typeface="Roboto"/>
              <a:ea typeface="Roboto"/>
              <a:cs typeface="Roboto"/>
              <a:sym typeface="Roboto"/>
            </a:endParaRPr>
          </a:p>
          <a:p>
            <a:pPr marL="0" lvl="0" indent="0" algn="l" rtl="0">
              <a:spcBef>
                <a:spcPts val="0"/>
              </a:spcBef>
              <a:spcAft>
                <a:spcPts val="0"/>
              </a:spcAft>
              <a:buNone/>
            </a:pPr>
            <a:r>
              <a:rPr lang="hu" sz="2400" b="1">
                <a:latin typeface="Roboto"/>
                <a:ea typeface="Roboto"/>
                <a:cs typeface="Roboto"/>
                <a:sym typeface="Roboto"/>
              </a:rPr>
              <a:t>  adatokat!</a:t>
            </a:r>
            <a:endParaRPr sz="2400" b="1">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471900" y="96650"/>
            <a:ext cx="8222100" cy="1324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t>“Autómentes világ. Bevállalnátok?”</a:t>
            </a:r>
            <a:endParaRPr sz="900" b="1"/>
          </a:p>
          <a:p>
            <a:pPr marL="0" lvl="0" indent="0" algn="l" rtl="0">
              <a:spcBef>
                <a:spcPts val="0"/>
              </a:spcBef>
              <a:spcAft>
                <a:spcPts val="0"/>
              </a:spcAft>
              <a:buNone/>
            </a:pPr>
            <a:endParaRPr sz="900" b="1"/>
          </a:p>
          <a:p>
            <a:pPr marL="0" lvl="0" indent="0" algn="l" rtl="0">
              <a:spcBef>
                <a:spcPts val="0"/>
              </a:spcBef>
              <a:spcAft>
                <a:spcPts val="0"/>
              </a:spcAft>
              <a:buNone/>
            </a:pPr>
            <a:r>
              <a:rPr lang="hu" sz="1800" b="1">
                <a:solidFill>
                  <a:srgbClr val="4C1130"/>
                </a:solidFill>
              </a:rPr>
              <a:t>4. csoport feladat: Közlekedéskutató Intézet</a:t>
            </a:r>
            <a:endParaRPr sz="1800" b="1">
              <a:solidFill>
                <a:srgbClr val="4C1130"/>
              </a:solidFill>
            </a:endParaRPr>
          </a:p>
          <a:p>
            <a:pPr marL="0" lvl="0" indent="0" algn="l" rtl="0">
              <a:spcBef>
                <a:spcPts val="0"/>
              </a:spcBef>
              <a:spcAft>
                <a:spcPts val="0"/>
              </a:spcAft>
              <a:buNone/>
            </a:pPr>
            <a:r>
              <a:rPr lang="hu" sz="1800" b="1">
                <a:solidFill>
                  <a:srgbClr val="4C1130"/>
                </a:solidFill>
              </a:rPr>
              <a:t>Kísérleti osztályán dolgoztok</a:t>
            </a:r>
            <a:endParaRPr sz="1800" b="1">
              <a:solidFill>
                <a:srgbClr val="4C1130"/>
              </a:solidFill>
            </a:endParaRPr>
          </a:p>
        </p:txBody>
      </p:sp>
      <p:sp>
        <p:nvSpPr>
          <p:cNvPr id="136" name="Google Shape;136;p20"/>
          <p:cNvSpPr txBox="1">
            <a:spLocks noGrp="1"/>
          </p:cNvSpPr>
          <p:nvPr>
            <p:ph type="body" idx="1"/>
          </p:nvPr>
        </p:nvSpPr>
        <p:spPr>
          <a:xfrm>
            <a:off x="97575" y="1671675"/>
            <a:ext cx="4596600" cy="341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a:t>Egy vak ember éjszaka hazafelé tartott, lámpást tartva maga előtt. Vak embernek minek az a lámpás? (Lev Tolsztoj: Mesék)</a:t>
            </a:r>
            <a:r>
              <a:rPr lang="hu" sz="600"/>
              <a:t>  </a:t>
            </a:r>
            <a:endParaRPr sz="600"/>
          </a:p>
          <a:p>
            <a:pPr marL="0" lvl="0" indent="0" algn="l" rtl="0">
              <a:spcBef>
                <a:spcPts val="1600"/>
              </a:spcBef>
              <a:spcAft>
                <a:spcPts val="1600"/>
              </a:spcAft>
              <a:buNone/>
            </a:pPr>
            <a:r>
              <a:rPr lang="hu" sz="1200" b="1"/>
              <a:t>Csoport feladat:</a:t>
            </a:r>
            <a:r>
              <a:rPr lang="hu" sz="1200"/>
              <a:t> Végezzetek kísérletet a LÁTHATÓSÁGGAL kapcsolatban! Milyen színű anyagok láthatóak jól éjszaka, köd- ben, hóborította utakon? Modellezzétek a helyszíneket különböző árnyalatú hátterekkel, figyeljétek meg a láthatóságot elé helyezett színes lapok segítségével! Gyűjtsétek össze az időjáráshoz kapcsolódó veszélyforrásokat a közlekedésben! Milyen eszközök segítik ezekben az esetekben a közlekedést? Mutassátok be  eredményeteiket és ajánjatok védőfelszereléseket!                                                                                                                                     </a:t>
            </a:r>
            <a:r>
              <a:rPr lang="hu" sz="1200" b="1"/>
              <a:t>Egyéni feladat:</a:t>
            </a:r>
            <a:r>
              <a:rPr lang="hu" sz="1200"/>
              <a:t>                                                                                         1, Milyen öltözéket ajánlanál egy éjszakai bringásnak?                         2, Milyen öltözéket ajánlanál egy havas úton biciklizőnek?             3, Gyűjtsd össze a télen előforduló veszélyforrásokat!                    4, Mire kell figyelni, ha elér egy nyári zivatar?</a:t>
            </a:r>
            <a:endParaRPr sz="1200"/>
          </a:p>
        </p:txBody>
      </p:sp>
      <p:sp>
        <p:nvSpPr>
          <p:cNvPr id="137" name="Google Shape;137;p20"/>
          <p:cNvSpPr txBox="1">
            <a:spLocks noGrp="1"/>
          </p:cNvSpPr>
          <p:nvPr>
            <p:ph type="body" idx="2"/>
          </p:nvPr>
        </p:nvSpPr>
        <p:spPr>
          <a:xfrm>
            <a:off x="4767300" y="1742375"/>
            <a:ext cx="4376700" cy="337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 sz="1200" b="1"/>
              <a:t>Magyarázat: </a:t>
            </a:r>
            <a:r>
              <a:rPr lang="hu" sz="1200"/>
              <a:t>a negyedik feladat felhívja a figyelmet a környezeti hatások fontosságára. A gyerekek látványos fizikai kísérletekkel bizonyítják be a törvényszerűségeket, állítanak fel szabályokat és ajánlanak biztonságos felszereléseket.</a:t>
            </a:r>
            <a:endParaRPr sz="1200"/>
          </a:p>
          <a:p>
            <a:pPr marL="0" lvl="0" indent="0" algn="l" rtl="0">
              <a:spcBef>
                <a:spcPts val="1600"/>
              </a:spcBef>
              <a:spcAft>
                <a:spcPts val="0"/>
              </a:spcAft>
              <a:buNone/>
            </a:pPr>
            <a:endParaRPr sz="1200" b="1"/>
          </a:p>
          <a:p>
            <a:pPr marL="0" lvl="0" indent="0" algn="l" rtl="0">
              <a:spcBef>
                <a:spcPts val="1600"/>
              </a:spcBef>
              <a:spcAft>
                <a:spcPts val="1600"/>
              </a:spcAft>
              <a:buNone/>
            </a:pPr>
            <a:r>
              <a:rPr lang="hu" sz="1200" b="1"/>
              <a:t>--- Eszköz:</a:t>
            </a:r>
            <a:r>
              <a:rPr lang="hu" sz="1200"/>
              <a:t> fekete, fehér, szürke és színes lapok, csomagolópapír, olló ragasztó, öltöztető baba.</a:t>
            </a:r>
            <a:endParaRPr sz="1200"/>
          </a:p>
        </p:txBody>
      </p:sp>
      <p:cxnSp>
        <p:nvCxnSpPr>
          <p:cNvPr id="138" name="Google Shape;138;p20"/>
          <p:cNvCxnSpPr/>
          <p:nvPr/>
        </p:nvCxnSpPr>
        <p:spPr>
          <a:xfrm>
            <a:off x="4753200" y="1742375"/>
            <a:ext cx="14100" cy="3415200"/>
          </a:xfrm>
          <a:prstGeom prst="straightConnector1">
            <a:avLst/>
          </a:prstGeom>
          <a:noFill/>
          <a:ln w="9525" cap="flat" cmpd="sng">
            <a:solidFill>
              <a:schemeClr val="dk2"/>
            </a:solidFill>
            <a:prstDash val="solid"/>
            <a:round/>
            <a:headEnd type="none" w="med" len="med"/>
            <a:tailEnd type="none" w="med" len="med"/>
          </a:ln>
        </p:spPr>
      </p:cxnSp>
      <p:pic>
        <p:nvPicPr>
          <p:cNvPr id="139" name="Google Shape;139;p20"/>
          <p:cNvPicPr preferRelativeResize="0"/>
          <p:nvPr/>
        </p:nvPicPr>
        <p:blipFill>
          <a:blip r:embed="rId3">
            <a:alphaModFix/>
          </a:blip>
          <a:stretch>
            <a:fillRect/>
          </a:stretch>
        </p:blipFill>
        <p:spPr>
          <a:xfrm>
            <a:off x="4826325" y="4092800"/>
            <a:ext cx="2958500" cy="770950"/>
          </a:xfrm>
          <a:prstGeom prst="rect">
            <a:avLst/>
          </a:prstGeom>
          <a:noFill/>
          <a:ln>
            <a:noFill/>
          </a:ln>
        </p:spPr>
      </p:pic>
      <p:pic>
        <p:nvPicPr>
          <p:cNvPr id="140" name="Google Shape;140;p20"/>
          <p:cNvPicPr preferRelativeResize="0"/>
          <p:nvPr/>
        </p:nvPicPr>
        <p:blipFill>
          <a:blip r:embed="rId4">
            <a:alphaModFix/>
          </a:blip>
          <a:stretch>
            <a:fillRect/>
          </a:stretch>
        </p:blipFill>
        <p:spPr>
          <a:xfrm>
            <a:off x="8002200" y="3512625"/>
            <a:ext cx="1100450" cy="1574150"/>
          </a:xfrm>
          <a:prstGeom prst="rect">
            <a:avLst/>
          </a:prstGeom>
          <a:noFill/>
          <a:ln>
            <a:noFill/>
          </a:ln>
        </p:spPr>
      </p:pic>
      <p:sp>
        <p:nvSpPr>
          <p:cNvPr id="141" name="Google Shape;141;p20"/>
          <p:cNvSpPr/>
          <p:nvPr/>
        </p:nvSpPr>
        <p:spPr>
          <a:xfrm>
            <a:off x="5394400" y="850275"/>
            <a:ext cx="3373200" cy="6969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txBox="1"/>
          <p:nvPr/>
        </p:nvSpPr>
        <p:spPr>
          <a:xfrm>
            <a:off x="5617425" y="850275"/>
            <a:ext cx="7337400" cy="107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3000" b="1">
                <a:latin typeface="Roboto"/>
                <a:ea typeface="Roboto"/>
                <a:cs typeface="Roboto"/>
                <a:sym typeface="Roboto"/>
              </a:rPr>
              <a:t>Kísérletezzetek!</a:t>
            </a:r>
            <a:endParaRPr sz="3000" b="1">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146"/>
        <p:cNvGrpSpPr/>
        <p:nvPr/>
      </p:nvGrpSpPr>
      <p:grpSpPr>
        <a:xfrm>
          <a:off x="0" y="0"/>
          <a:ext cx="0" cy="0"/>
          <a:chOff x="0" y="0"/>
          <a:chExt cx="0" cy="0"/>
        </a:xfrm>
      </p:grpSpPr>
      <p:sp>
        <p:nvSpPr>
          <p:cNvPr id="147" name="Google Shape;147;p21"/>
          <p:cNvSpPr txBox="1">
            <a:spLocks noGrp="1"/>
          </p:cNvSpPr>
          <p:nvPr>
            <p:ph type="title"/>
          </p:nvPr>
        </p:nvSpPr>
        <p:spPr>
          <a:xfrm>
            <a:off x="236975" y="334525"/>
            <a:ext cx="8457000" cy="1310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hu" sz="2400" b="1"/>
              <a:t>“Autómentes világ. Bevállalnátok?</a:t>
            </a:r>
            <a:endParaRPr sz="900" b="1"/>
          </a:p>
          <a:p>
            <a:pPr marL="0" lvl="0" indent="0" algn="l" rtl="0">
              <a:spcBef>
                <a:spcPts val="0"/>
              </a:spcBef>
              <a:spcAft>
                <a:spcPts val="0"/>
              </a:spcAft>
              <a:buNone/>
            </a:pPr>
            <a:endParaRPr sz="900" b="1"/>
          </a:p>
          <a:p>
            <a:pPr marL="0" lvl="0" indent="0" algn="l" rtl="0">
              <a:spcBef>
                <a:spcPts val="0"/>
              </a:spcBef>
              <a:spcAft>
                <a:spcPts val="0"/>
              </a:spcAft>
              <a:buNone/>
            </a:pPr>
            <a:r>
              <a:rPr lang="hu" sz="1800" b="1">
                <a:solidFill>
                  <a:srgbClr val="4C1130"/>
                </a:solidFill>
              </a:rPr>
              <a:t>5. csoport feladat: Közlekedéskutató Intézet </a:t>
            </a:r>
            <a:endParaRPr sz="1800" b="1">
              <a:solidFill>
                <a:srgbClr val="4C1130"/>
              </a:solidFill>
            </a:endParaRPr>
          </a:p>
          <a:p>
            <a:pPr marL="0" lvl="0" indent="0" algn="l" rtl="0">
              <a:spcBef>
                <a:spcPts val="0"/>
              </a:spcBef>
              <a:spcAft>
                <a:spcPts val="0"/>
              </a:spcAft>
              <a:buNone/>
            </a:pPr>
            <a:r>
              <a:rPr lang="hu" sz="1800" b="1">
                <a:solidFill>
                  <a:srgbClr val="4C1130"/>
                </a:solidFill>
              </a:rPr>
              <a:t>     Média osztályán dolgoztok</a:t>
            </a:r>
            <a:endParaRPr sz="1800" b="1">
              <a:solidFill>
                <a:srgbClr val="4C1130"/>
              </a:solidFill>
            </a:endParaRPr>
          </a:p>
          <a:p>
            <a:pPr marL="0" lvl="0" indent="0" algn="l" rtl="0">
              <a:spcBef>
                <a:spcPts val="0"/>
              </a:spcBef>
              <a:spcAft>
                <a:spcPts val="0"/>
              </a:spcAft>
              <a:buNone/>
            </a:pPr>
            <a:endParaRPr sz="1800" b="1">
              <a:solidFill>
                <a:srgbClr val="4C1130"/>
              </a:solidFill>
            </a:endParaRPr>
          </a:p>
        </p:txBody>
      </p:sp>
      <p:sp>
        <p:nvSpPr>
          <p:cNvPr id="148" name="Google Shape;148;p21"/>
          <p:cNvSpPr txBox="1">
            <a:spLocks noGrp="1"/>
          </p:cNvSpPr>
          <p:nvPr>
            <p:ph type="body" idx="1"/>
          </p:nvPr>
        </p:nvSpPr>
        <p:spPr>
          <a:xfrm>
            <a:off x="0" y="1714475"/>
            <a:ext cx="4572000" cy="342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Csoport feladat: </a:t>
            </a:r>
            <a:r>
              <a:rPr lang="hu" sz="1200"/>
              <a:t>közlekedést veszélyeztető tényezők (fáradtság, mobilozás, járdaszegély, sűrű forgalom, szembe szél, csúszós út, járművek holttere, lejtő, közlekedés állatokkal stb.) felhasználásával találjatok ki egy  biciklis-autós közúti balesetet. Hogyan lehetett volna elkerülni? Egy közlekedési helyzetben kinek nagyobb a felelőssége? Készítsetek interjút a balesetben résztvevőkkel, szemtanúval!                                                                  - Játszátok el a riportot az osztálynak!  (Ne feledjétek, a közönség nem ismeri a történetet, tehát azt is el kell hogy meséljétek!)                                                                                   </a:t>
            </a:r>
            <a:r>
              <a:rPr lang="hu" sz="1200" b="1"/>
              <a:t>Egyéni feladat:  </a:t>
            </a:r>
            <a:r>
              <a:rPr lang="hu" sz="1200"/>
              <a:t>                                                                                        1, Ki volt a hibás a balesetben?                                                           2, Mire nem figyelt oda a baleset elszenvedője?                                           3, Hogyan kerülhető el hasonló helyzet?                                            4, Mi a teendője ilyenkor a szemtanúnak? </a:t>
            </a:r>
            <a:endParaRPr sz="1200"/>
          </a:p>
        </p:txBody>
      </p:sp>
      <p:sp>
        <p:nvSpPr>
          <p:cNvPr id="149" name="Google Shape;149;p21"/>
          <p:cNvSpPr txBox="1">
            <a:spLocks noGrp="1"/>
          </p:cNvSpPr>
          <p:nvPr>
            <p:ph type="body" idx="2"/>
          </p:nvPr>
        </p:nvSpPr>
        <p:spPr>
          <a:xfrm>
            <a:off x="4694250" y="1783275"/>
            <a:ext cx="4338300" cy="326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hu" sz="1200" b="1"/>
              <a:t>Magyarázat:                                                                                      </a:t>
            </a:r>
            <a:r>
              <a:rPr lang="hu" sz="1200"/>
              <a:t>Ebben a feladatban a gyerekek elképzelnek egy biciklis balesetet, a közlekedést veszélyeztető tényezők alapján, majd riportot készítenek a baleset szereplőivel. </a:t>
            </a:r>
            <a:r>
              <a:rPr lang="hu" sz="1200" b="1"/>
              <a:t> </a:t>
            </a:r>
            <a:r>
              <a:rPr lang="hu" sz="1200"/>
              <a:t>A feladat kapcsán kiderül, hogy a gyalogos és a kerékpáros a legkiszolgátatot- tabb a közlekedésben,  ezért nekik is fokozottabban oda kell figyelni a közlekedési szabályokra!                                                        </a:t>
            </a:r>
            <a:endParaRPr sz="1200"/>
          </a:p>
        </p:txBody>
      </p:sp>
      <p:cxnSp>
        <p:nvCxnSpPr>
          <p:cNvPr id="150" name="Google Shape;150;p21"/>
          <p:cNvCxnSpPr/>
          <p:nvPr/>
        </p:nvCxnSpPr>
        <p:spPr>
          <a:xfrm>
            <a:off x="4572000" y="1748925"/>
            <a:ext cx="0" cy="3429000"/>
          </a:xfrm>
          <a:prstGeom prst="straightConnector1">
            <a:avLst/>
          </a:prstGeom>
          <a:noFill/>
          <a:ln w="9525" cap="flat" cmpd="sng">
            <a:solidFill>
              <a:schemeClr val="dk2"/>
            </a:solidFill>
            <a:prstDash val="solid"/>
            <a:round/>
            <a:headEnd type="none" w="med" len="med"/>
            <a:tailEnd type="none" w="med" len="med"/>
          </a:ln>
        </p:spPr>
      </p:cxnSp>
      <p:pic>
        <p:nvPicPr>
          <p:cNvPr id="151" name="Google Shape;151;p21"/>
          <p:cNvPicPr preferRelativeResize="0"/>
          <p:nvPr/>
        </p:nvPicPr>
        <p:blipFill>
          <a:blip r:embed="rId3">
            <a:alphaModFix/>
          </a:blip>
          <a:stretch>
            <a:fillRect/>
          </a:stretch>
        </p:blipFill>
        <p:spPr>
          <a:xfrm>
            <a:off x="5206937" y="4048825"/>
            <a:ext cx="3312925" cy="809825"/>
          </a:xfrm>
          <a:prstGeom prst="rect">
            <a:avLst/>
          </a:prstGeom>
          <a:noFill/>
          <a:ln>
            <a:noFill/>
          </a:ln>
        </p:spPr>
      </p:pic>
      <p:sp>
        <p:nvSpPr>
          <p:cNvPr id="152" name="Google Shape;152;p21"/>
          <p:cNvSpPr/>
          <p:nvPr/>
        </p:nvSpPr>
        <p:spPr>
          <a:xfrm>
            <a:off x="5478025" y="487875"/>
            <a:ext cx="3216000" cy="1017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1"/>
          <p:cNvSpPr txBox="1"/>
          <p:nvPr/>
        </p:nvSpPr>
        <p:spPr>
          <a:xfrm>
            <a:off x="5924075" y="417250"/>
            <a:ext cx="7086600" cy="11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hu" sz="3000" b="1">
                <a:latin typeface="Roboto"/>
                <a:ea typeface="Roboto"/>
                <a:cs typeface="Roboto"/>
                <a:sym typeface="Roboto"/>
              </a:rPr>
              <a:t>Készítsetek </a:t>
            </a:r>
            <a:endParaRPr sz="3000" b="1">
              <a:latin typeface="Roboto"/>
              <a:ea typeface="Roboto"/>
              <a:cs typeface="Roboto"/>
              <a:sym typeface="Roboto"/>
            </a:endParaRPr>
          </a:p>
          <a:p>
            <a:pPr marL="0" lvl="0" indent="0" algn="l" rtl="0">
              <a:spcBef>
                <a:spcPts val="0"/>
              </a:spcBef>
              <a:spcAft>
                <a:spcPts val="0"/>
              </a:spcAft>
              <a:buNone/>
            </a:pPr>
            <a:r>
              <a:rPr lang="hu" sz="3000" b="1">
                <a:latin typeface="Roboto"/>
                <a:ea typeface="Roboto"/>
                <a:cs typeface="Roboto"/>
                <a:sym typeface="Roboto"/>
              </a:rPr>
              <a:t>   riportot!</a:t>
            </a:r>
            <a:endParaRPr sz="3000" b="1">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1632</Words>
  <Application>Microsoft Office PowerPoint</Application>
  <PresentationFormat>Diavetítés a képernyőre (16:9 oldalarány)</PresentationFormat>
  <Paragraphs>109</Paragraphs>
  <Slides>10</Slides>
  <Notes>10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10</vt:i4>
      </vt:variant>
    </vt:vector>
  </HeadingPairs>
  <TitlesOfParts>
    <vt:vector size="13" baseType="lpstr">
      <vt:lpstr>Arial</vt:lpstr>
      <vt:lpstr>Roboto</vt:lpstr>
      <vt:lpstr>Material</vt:lpstr>
      <vt:lpstr>  KÖZLEKEDÉSI ISMERETEK                       ÉS      BALESET-MEGELŐZÉS </vt:lpstr>
      <vt:lpstr>PowerPoint bemutató</vt:lpstr>
      <vt:lpstr>PowerPoint bemutató</vt:lpstr>
      <vt:lpstr>Központi gondolat, a nagy ötlet:  “Autómentes világ. Bevállalnátok?” </vt:lpstr>
      <vt:lpstr>“Autómentes világ. Bevállalnátok?”   1. csoport feladat: Közlekedéskutató Intézet  Város- és Közúttervező osztályán dolgoztok.           T                Tervezzetek várost!</vt:lpstr>
      <vt:lpstr>“Autómentes világ. Bevállalnátok?   2. csoport feladat: Közlekedéskutató Intézet, KRESZ-oktató eszközöket készítő és fejlesztő osztályán dolgoztok.</vt:lpstr>
      <vt:lpstr>“Autómentes világ. Bevállalnátok?”  3.csoport feladat: Közlekedéskutató Intézet  Közlekedési szokásokat vizsgáló osztályán dolgoztok. </vt:lpstr>
      <vt:lpstr>“Autómentes világ. Bevállalnátok?”  4. csoport feladat: Közlekedéskutató Intézet Kísérleti osztályán dolgoztok</vt:lpstr>
      <vt:lpstr>“Autómentes világ. Bevállalnátok?  5. csoport feladat: Közlekedéskutató Intézet       Média osztályán dolgoztok </vt:lpstr>
      <vt:lpstr>“Autómentes világ. Bevállalnátok?”  6. csoport feladat: Közlekedéskutató Intézet  Elméleti osztályán dolgoztok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KÖZLEKEDÉSI ISMERETEK                       ÉS      BALESET-MEGELŐZÉS</dc:title>
  <dc:creator>Farkas Ramón dr.</dc:creator>
  <cp:lastModifiedBy>Lambert Gábor</cp:lastModifiedBy>
  <cp:revision>2</cp:revision>
  <dcterms:modified xsi:type="dcterms:W3CDTF">2019-09-23T14:21:42Z</dcterms:modified>
</cp:coreProperties>
</file>