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9" r:id="rId5"/>
    <p:sldId id="257" r:id="rId6"/>
    <p:sldId id="267" r:id="rId7"/>
    <p:sldId id="268" r:id="rId8"/>
    <p:sldId id="270" r:id="rId9"/>
    <p:sldId id="271" r:id="rId10"/>
    <p:sldId id="264" r:id="rId11"/>
    <p:sldId id="258" r:id="rId12"/>
    <p:sldId id="260" r:id="rId13"/>
    <p:sldId id="262" r:id="rId14"/>
    <p:sldId id="25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8D1F8-AFA1-4262-A519-24D6FDEC938E}" type="datetimeFigureOut">
              <a:rPr lang="hu-HU" smtClean="0"/>
              <a:pPr/>
              <a:t>2019. 09. 23.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0484-E7FF-481F-A1A5-F77996D3030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tuton.hu/attachments/attachment/1326/KRESZ-t%C3%A1blaismereti-feladatlap-megold%C3%B3kulccsal---1-v%C3%A1ltozat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adarka.net/cikkek-kat/kerekparos-kozlekedes-gyalogatkelohelyen-csak-tolva" TargetMode="External"/><Relationship Id="rId2" Type="http://schemas.openxmlformats.org/officeDocument/2006/relationships/hyperlink" Target="https://www.google.com/search?q=k%C3%B6zleked%C3%A9si+t%C3%A1bl%C3%A1k&amp;tbm=isch&amp;source=iu&amp;ictx=1&amp;fir=-5wl1x9V23EbbM:,STjGzZljis2dWM,_&amp;vet=1&amp;usg=AI4_-kTBXH9Vk2fRdC2S2ak1fqwy9uLu4A&amp;sa=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letuton.hu/attachments/attachment/927/Kozlekedesi_alapismeretek_gyerekeknek_-pedagogus_print.pdf" TargetMode="External"/><Relationship Id="rId5" Type="http://schemas.openxmlformats.org/officeDocument/2006/relationships/hyperlink" Target="http://eletuton.hu/attachments/attachment/1326/KRESZ-t%C3%A1blaismereti-feladatlap-megold%C3%B3kulccsal---1-v%C3%A1ltozat.pdf" TargetMode="External"/><Relationship Id="rId4" Type="http://schemas.openxmlformats.org/officeDocument/2006/relationships/hyperlink" Target="https://utcakereso.hu/nagyalasony#p=15/17.3572/47.2302&amp;search-city0=Nagyal%C3%A1sony&amp;search-street0=&amp;search-number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5680"/>
            <a:ext cx="4702177" cy="2612320"/>
          </a:xfrm>
          <a:prstGeom prst="rect">
            <a:avLst/>
          </a:prstGeom>
          <a:noFill/>
        </p:spPr>
      </p:pic>
      <p:pic>
        <p:nvPicPr>
          <p:cNvPr id="11266" name="Picture 2" descr="KÃ©ptalÃ¡lat a kÃ¶vetkezÅre: âkÃ¶zlekedÃ©si tÃ¡blÃ¡kâ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575" y="128158"/>
            <a:ext cx="4110009" cy="3082507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247806"/>
            <a:ext cx="5215398" cy="1470025"/>
          </a:xfrm>
        </p:spPr>
        <p:txBody>
          <a:bodyPr/>
          <a:lstStyle/>
          <a:p>
            <a:r>
              <a:rPr lang="hu-HU" dirty="0" smtClean="0"/>
              <a:t>Közlekedési ismeretek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67613" y="2780928"/>
            <a:ext cx="4104456" cy="600656"/>
          </a:xfrm>
        </p:spPr>
        <p:txBody>
          <a:bodyPr/>
          <a:lstStyle/>
          <a:p>
            <a:r>
              <a:rPr lang="hu-HU" dirty="0" smtClean="0"/>
              <a:t>7.osztály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02177" y="4438186"/>
            <a:ext cx="3054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Bokor Lívia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Kinizsi Pál </a:t>
            </a:r>
            <a:r>
              <a:rPr lang="hu-HU" dirty="0" err="1" smtClean="0"/>
              <a:t>Ált.Iskola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8484 Nagyalásony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0630/3563172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340768"/>
            <a:ext cx="82459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Ki vagyok én</a:t>
            </a:r>
            <a:r>
              <a:rPr lang="hu-HU" dirty="0" smtClean="0"/>
              <a:t>?-</a:t>
            </a:r>
            <a:r>
              <a:rPr lang="hu-HU" sz="1400" dirty="0" smtClean="0"/>
              <a:t>bevezető játé</a:t>
            </a:r>
            <a:r>
              <a:rPr lang="hu-HU" dirty="0" smtClean="0"/>
              <a:t>k</a:t>
            </a:r>
          </a:p>
          <a:p>
            <a:endParaRPr lang="hu-HU" dirty="0" smtClean="0"/>
          </a:p>
          <a:p>
            <a:r>
              <a:rPr lang="hu-HU" dirty="0" smtClean="0"/>
              <a:t>Alakom </a:t>
            </a:r>
            <a:r>
              <a:rPr lang="hu-HU" dirty="0" err="1" smtClean="0"/>
              <a:t>hat-ározott</a:t>
            </a:r>
            <a:r>
              <a:rPr lang="hu-HU" dirty="0" smtClean="0"/>
              <a:t> és főleg piros. Ha engem látsz, nem kell gondolkodnod!</a:t>
            </a:r>
          </a:p>
          <a:p>
            <a:r>
              <a:rPr lang="hu-HU" b="1" dirty="0" smtClean="0"/>
              <a:t>Stop tábla</a:t>
            </a:r>
          </a:p>
          <a:p>
            <a:endParaRPr lang="hu-HU" dirty="0" smtClean="0"/>
          </a:p>
          <a:p>
            <a:r>
              <a:rPr lang="hu-HU" dirty="0" smtClean="0"/>
              <a:t>Tőlem lehet tanulni illemet, én mindenkit előreengedek!</a:t>
            </a:r>
          </a:p>
          <a:p>
            <a:r>
              <a:rPr lang="hu-HU" dirty="0" smtClean="0"/>
              <a:t> </a:t>
            </a:r>
            <a:r>
              <a:rPr lang="hu-HU" b="1" dirty="0" smtClean="0"/>
              <a:t>Elsőbbségadás kötelező</a:t>
            </a:r>
          </a:p>
          <a:p>
            <a:endParaRPr lang="hu-HU" dirty="0" smtClean="0"/>
          </a:p>
          <a:p>
            <a:r>
              <a:rPr lang="hu-HU" dirty="0" smtClean="0"/>
              <a:t>Négyszögletű sárga rétem felosztották két egyenlő részre. De nem ám rendesen félbe, </a:t>
            </a:r>
          </a:p>
          <a:p>
            <a:r>
              <a:rPr lang="hu-HU" dirty="0" smtClean="0"/>
              <a:t> hanem átlós irány lett a vége.</a:t>
            </a:r>
          </a:p>
          <a:p>
            <a:r>
              <a:rPr lang="hu-HU" b="1" dirty="0" smtClean="0"/>
              <a:t>Főút vége</a:t>
            </a:r>
          </a:p>
          <a:p>
            <a:endParaRPr lang="hu-HU" dirty="0"/>
          </a:p>
          <a:p>
            <a:r>
              <a:rPr lang="hu-HU" b="1" dirty="0" smtClean="0"/>
              <a:t>Rajzolatok le a táblákat!</a:t>
            </a:r>
          </a:p>
          <a:p>
            <a:r>
              <a:rPr lang="hu-HU" dirty="0" smtClean="0"/>
              <a:t>Aki nem tudja, használja a </a:t>
            </a:r>
            <a:r>
              <a:rPr lang="hu-HU" dirty="0" err="1" smtClean="0"/>
              <a:t>tableteket</a:t>
            </a:r>
            <a:r>
              <a:rPr lang="hu-HU" dirty="0"/>
              <a:t> </a:t>
            </a:r>
            <a:r>
              <a:rPr lang="hu-HU" dirty="0" smtClean="0"/>
              <a:t>vagy  okostelefonját.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779912" y="548680"/>
            <a:ext cx="84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2.óra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2664296"/>
          </a:xfrm>
        </p:spPr>
        <p:txBody>
          <a:bodyPr>
            <a:normAutofit fontScale="90000"/>
          </a:bodyPr>
          <a:lstStyle/>
          <a:p>
            <a:pPr algn="l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dirty="0" smtClean="0"/>
              <a:t>Elméleti tudás felmérése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Táblára kivetítve egyénileg oldják meg a </a:t>
            </a:r>
            <a:r>
              <a:rPr lang="hu-HU" sz="2000" dirty="0" smtClean="0">
                <a:hlinkClick r:id="rId2"/>
              </a:rPr>
              <a:t>http://www.eletuton.hu/attachments/attachment/1326/KRESZ-t%C3%A1blaismereti-feladatlap-megold%C3%B3kulccsal---1-v%C3%A1ltozat.pdf</a:t>
            </a:r>
            <a:r>
              <a:rPr lang="hu-HU" sz="2000" dirty="0" smtClean="0"/>
              <a:t> oldalon található feladatsort.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300" dirty="0" smtClean="0"/>
              <a:t/>
            </a:r>
            <a:br>
              <a:rPr lang="hu-HU" sz="1300" dirty="0" smtClean="0"/>
            </a:br>
            <a:endParaRPr lang="hu-HU" sz="13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2564904"/>
            <a:ext cx="8114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Válaszok ellenőrzése, javítása  közösen         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dirty="0"/>
              <a:t>A totót két részre bontottam és most csak az első 10 kérdésre kértem a választ, mert </a:t>
            </a:r>
            <a:endParaRPr lang="hu-HU" dirty="0" smtClean="0"/>
          </a:p>
          <a:p>
            <a:r>
              <a:rPr lang="hu-HU" dirty="0" smtClean="0"/>
              <a:t>nagyon </a:t>
            </a:r>
            <a:r>
              <a:rPr lang="hu-HU" dirty="0"/>
              <a:t>szerették volna már bemutatni a délutáni feladat megoldásait.</a:t>
            </a:r>
            <a:br>
              <a:rPr lang="hu-HU" dirty="0"/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130" y="3933056"/>
            <a:ext cx="8671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Közlekedési táblák a </a:t>
            </a:r>
            <a:r>
              <a:rPr lang="hu-HU" dirty="0" smtClean="0"/>
              <a:t>településünkön. Az </a:t>
            </a:r>
            <a:r>
              <a:rPr lang="hu-HU" dirty="0"/>
              <a:t>elkészült munkák bemutatása, javítása, értékelése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Mennyire emlékszel a munkádra? Írjátok le a megoldást!</a:t>
            </a:r>
          </a:p>
          <a:p>
            <a:r>
              <a:rPr lang="hu-HU" dirty="0" smtClean="0"/>
              <a:t>-    Milyen tábla van: a nagy buszmegállónál- stop és buszmegálló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Milyen tábla van a posta előtt?- buszmegálló,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Milyen tábla van a Ludas-tó bejáratánál?- parkoló, elsőbbségadás kötelező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Milyen tábla van az iskola mellett?- buszmegálló, gyermekek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835696" y="6021288"/>
            <a:ext cx="469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következő órára aki tud hozza el a kerékpárját!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379" y="1269173"/>
            <a:ext cx="7586658" cy="851435"/>
          </a:xfrm>
        </p:spPr>
        <p:txBody>
          <a:bodyPr>
            <a:normAutofit/>
          </a:bodyPr>
          <a:lstStyle/>
          <a:p>
            <a:r>
              <a:rPr lang="hu-HU" sz="2700" dirty="0" smtClean="0"/>
              <a:t>Ma kerékpározni fogunk, de előtte!</a:t>
            </a:r>
            <a:r>
              <a:rPr lang="hu-HU" sz="2700" dirty="0"/>
              <a:t/>
            </a:r>
            <a:br>
              <a:rPr lang="hu-HU" sz="2700" dirty="0"/>
            </a:br>
            <a:r>
              <a:rPr lang="hu-HU" sz="2200" dirty="0" smtClean="0"/>
              <a:t>Milyen részei vannak egy kerékpárnak? Írjátok le!- csoportmunka</a:t>
            </a:r>
            <a:endParaRPr lang="hu-HU" sz="2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70820" y="2137891"/>
            <a:ext cx="392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llenőrzés: táblára kivetített kép alapján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 l="24580" t="20125" r="22466" b="4908"/>
          <a:stretch>
            <a:fillRect/>
          </a:stretch>
        </p:blipFill>
        <p:spPr bwMode="auto">
          <a:xfrm>
            <a:off x="1187624" y="2767326"/>
            <a:ext cx="58579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851920" y="807508"/>
            <a:ext cx="84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3.óra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80920" cy="2880320"/>
          </a:xfrm>
        </p:spPr>
        <p:txBody>
          <a:bodyPr>
            <a:noAutofit/>
          </a:bodyPr>
          <a:lstStyle/>
          <a:p>
            <a:pPr algn="l"/>
            <a:r>
              <a:rPr lang="hu-HU" sz="2000" dirty="0" smtClean="0"/>
              <a:t>Körzeti megbízott köszöntése</a:t>
            </a:r>
            <a:br>
              <a:rPr lang="hu-HU" sz="2000" dirty="0" smtClean="0"/>
            </a:br>
            <a:r>
              <a:rPr lang="hu-HU" sz="2000" dirty="0" smtClean="0"/>
              <a:t>Kivonulás az udvarra.</a:t>
            </a:r>
            <a:br>
              <a:rPr lang="hu-HU" sz="2000" dirty="0" smtClean="0"/>
            </a:br>
            <a:r>
              <a:rPr lang="hu-HU" sz="2000" dirty="0" smtClean="0"/>
              <a:t>Kerékpárokat átnézi a körzeti megbízott.</a:t>
            </a:r>
            <a:br>
              <a:rPr lang="hu-HU" sz="2000" dirty="0" smtClean="0"/>
            </a:br>
            <a:r>
              <a:rPr lang="hu-HU" sz="2000" dirty="0" smtClean="0"/>
              <a:t>Akadálypálya a vállalkozóknak.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Rossz idő esetén a tornateremben  a kerékpáros akadálypálya helyszíne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7158" y="1500174"/>
            <a:ext cx="88101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hu-HU" u="sng" dirty="0" smtClean="0">
                <a:hlinkClick r:id="rId2"/>
              </a:rPr>
              <a:t>1. </a:t>
            </a:r>
            <a:r>
              <a:rPr lang="hu-HU" dirty="0" smtClean="0">
                <a:hlinkClick r:id="rId2"/>
              </a:rPr>
              <a:t>https://www.google.com/</a:t>
            </a:r>
            <a:r>
              <a:rPr lang="hu-HU" dirty="0" err="1" smtClean="0">
                <a:hlinkClick r:id="rId2"/>
              </a:rPr>
              <a:t>search?q</a:t>
            </a:r>
            <a:r>
              <a:rPr lang="hu-HU" dirty="0" smtClean="0">
                <a:hlinkClick r:id="rId2"/>
              </a:rPr>
              <a:t>=</a:t>
            </a:r>
            <a:r>
              <a:rPr lang="hu-HU" dirty="0" err="1" smtClean="0">
                <a:hlinkClick r:id="rId2"/>
              </a:rPr>
              <a:t>közlekedési+táblák&amp;tbm</a:t>
            </a:r>
            <a:r>
              <a:rPr lang="hu-HU" dirty="0" smtClean="0">
                <a:hlinkClick r:id="rId2"/>
              </a:rPr>
              <a:t>=</a:t>
            </a:r>
            <a:r>
              <a:rPr lang="hu-HU" dirty="0" err="1" smtClean="0">
                <a:hlinkClick r:id="rId2"/>
              </a:rPr>
              <a:t>isch&amp;source</a:t>
            </a:r>
            <a:r>
              <a:rPr lang="hu-HU" dirty="0" smtClean="0">
                <a:hlinkClick r:id="rId2"/>
              </a:rPr>
              <a:t>=</a:t>
            </a:r>
            <a:r>
              <a:rPr lang="hu-HU" dirty="0" err="1" smtClean="0">
                <a:hlinkClick r:id="rId2"/>
              </a:rPr>
              <a:t>iu&amp;ictx</a:t>
            </a:r>
            <a:r>
              <a:rPr lang="hu-HU" dirty="0" smtClean="0">
                <a:hlinkClick r:id="rId2"/>
              </a:rPr>
              <a:t>=1&amp;fir</a:t>
            </a:r>
          </a:p>
          <a:p>
            <a:pPr marL="342900" indent="-342900"/>
            <a:r>
              <a:rPr lang="hu-HU" dirty="0" smtClean="0">
                <a:hlinkClick r:id="rId2"/>
              </a:rPr>
              <a:t>=-5wl1x9V23EbbM%253A%252CSTjGzZljis2dWM%252C_&amp;vet=1&amp;usg=AI4_-kTBXH9Vk2fRd</a:t>
            </a:r>
          </a:p>
          <a:p>
            <a:pPr marL="342900" indent="-342900"/>
            <a:r>
              <a:rPr lang="hu-HU" dirty="0" smtClean="0">
                <a:hlinkClick r:id="rId2"/>
              </a:rPr>
              <a:t>C2S2ak1fqwy9uLu4A&amp;sa=X</a:t>
            </a:r>
            <a:r>
              <a:rPr lang="hu-HU" dirty="0" smtClean="0"/>
              <a:t>NYITÓ KÉP TÁBLÁK</a:t>
            </a:r>
          </a:p>
          <a:p>
            <a:pPr marL="342900" indent="-342900"/>
            <a:endParaRPr lang="hu-HU" dirty="0" smtClean="0"/>
          </a:p>
          <a:p>
            <a:pPr marL="342900" indent="-342900"/>
            <a:r>
              <a:rPr lang="hu-HU" dirty="0">
                <a:hlinkClick r:id="rId3"/>
              </a:rPr>
              <a:t>2. https://</a:t>
            </a:r>
            <a:r>
              <a:rPr lang="hu-HU" dirty="0" smtClean="0">
                <a:hlinkClick r:id="rId3"/>
              </a:rPr>
              <a:t>kadarka.net/cikkek-kat/kerekparos-kozlekedes-gyalogatkelohelyen-csak-tolva</a:t>
            </a:r>
            <a:endParaRPr lang="hu-HU" dirty="0" smtClean="0"/>
          </a:p>
          <a:p>
            <a:pPr marL="342900" indent="-342900"/>
            <a:endParaRPr lang="hu-HU" dirty="0"/>
          </a:p>
          <a:p>
            <a:pPr marL="342900" indent="-342900"/>
            <a:r>
              <a:rPr lang="hu-HU" dirty="0"/>
              <a:t>3</a:t>
            </a:r>
            <a:r>
              <a:rPr lang="hu-HU" dirty="0" smtClean="0"/>
              <a:t>. </a:t>
            </a:r>
            <a:r>
              <a:rPr lang="hu-HU" dirty="0" smtClean="0">
                <a:hlinkClick r:id="rId4"/>
              </a:rPr>
              <a:t>https</a:t>
            </a:r>
            <a:r>
              <a:rPr lang="hu-HU" dirty="0">
                <a:hlinkClick r:id="rId4"/>
              </a:rPr>
              <a:t>://utcakereso.hu/</a:t>
            </a:r>
            <a:r>
              <a:rPr lang="hu-HU" dirty="0" err="1">
                <a:hlinkClick r:id="rId4"/>
              </a:rPr>
              <a:t>nagyalasony#p</a:t>
            </a:r>
            <a:r>
              <a:rPr lang="hu-HU" dirty="0">
                <a:hlinkClick r:id="rId4"/>
              </a:rPr>
              <a:t>=15/17.3572/47.2302&amp;search-city0=Nagyalásony</a:t>
            </a:r>
            <a:r>
              <a:rPr lang="hu-HU" dirty="0" smtClean="0">
                <a:hlinkClick r:id="rId4"/>
              </a:rPr>
              <a:t>&amp;</a:t>
            </a:r>
          </a:p>
          <a:p>
            <a:pPr marL="342900" indent="-342900"/>
            <a:r>
              <a:rPr lang="hu-HU" dirty="0" smtClean="0">
                <a:hlinkClick r:id="rId4"/>
              </a:rPr>
              <a:t>search-street0</a:t>
            </a:r>
            <a:r>
              <a:rPr lang="hu-HU" dirty="0">
                <a:hlinkClick r:id="rId4"/>
              </a:rPr>
              <a:t>=&amp;</a:t>
            </a:r>
            <a:r>
              <a:rPr lang="hu-HU" dirty="0" smtClean="0">
                <a:hlinkClick r:id="rId4"/>
              </a:rPr>
              <a:t>search-number0</a:t>
            </a:r>
            <a:r>
              <a:rPr lang="hu-HU" dirty="0" smtClean="0"/>
              <a:t>- térkép</a:t>
            </a:r>
          </a:p>
          <a:p>
            <a:pPr marL="342900" indent="-342900"/>
            <a:endParaRPr lang="hu-HU" dirty="0" smtClean="0"/>
          </a:p>
          <a:p>
            <a:pPr marL="342900" indent="-342900"/>
            <a:r>
              <a:rPr lang="hu-HU" dirty="0" smtClean="0"/>
              <a:t>4. </a:t>
            </a:r>
            <a:r>
              <a:rPr lang="hu-HU" dirty="0">
                <a:hlinkClick r:id="rId5"/>
              </a:rPr>
              <a:t>http://eletuton.hu/attachments/attachment/1326/KRESZ-t%C3%A1blaismereti-feladatlap</a:t>
            </a:r>
          </a:p>
          <a:p>
            <a:pPr marL="342900" indent="-342900"/>
            <a:r>
              <a:rPr lang="hu-HU" dirty="0">
                <a:hlinkClick r:id="rId5"/>
              </a:rPr>
              <a:t>-megold%C3%B3kulccsal---1-v%C3%A1ltozat.pdf</a:t>
            </a:r>
            <a:endParaRPr lang="hu-HU" dirty="0"/>
          </a:p>
          <a:p>
            <a:pPr marL="342900" indent="-342900"/>
            <a:endParaRPr lang="hu-HU" dirty="0" smtClean="0"/>
          </a:p>
          <a:p>
            <a:pPr marL="342900" indent="-342900"/>
            <a:endParaRPr lang="hu-HU" dirty="0"/>
          </a:p>
          <a:p>
            <a:pPr marL="342900" indent="-342900"/>
            <a:r>
              <a:rPr lang="hu-HU" dirty="0" smtClean="0"/>
              <a:t>5. </a:t>
            </a:r>
            <a:r>
              <a:rPr lang="hu-HU" dirty="0">
                <a:hlinkClick r:id="rId6"/>
              </a:rPr>
              <a:t>http://www.eletuton.hu/attachments/attachment/927/Kozlekedesi_alapismeretek</a:t>
            </a:r>
            <a:r>
              <a:rPr lang="hu-HU" dirty="0" smtClean="0">
                <a:hlinkClick r:id="rId6"/>
              </a:rPr>
              <a:t>_</a:t>
            </a:r>
          </a:p>
          <a:p>
            <a:pPr marL="342900" indent="-342900"/>
            <a:r>
              <a:rPr lang="hu-HU" dirty="0" smtClean="0">
                <a:hlinkClick r:id="rId6"/>
              </a:rPr>
              <a:t>gyerekeknek</a:t>
            </a:r>
            <a:r>
              <a:rPr lang="hu-HU" dirty="0">
                <a:hlinkClick r:id="rId6"/>
              </a:rPr>
              <a:t>_-pedagogus_print.pdf</a:t>
            </a:r>
            <a:endParaRPr lang="hu-HU" dirty="0" smtClean="0"/>
          </a:p>
          <a:p>
            <a:pPr marL="342900" indent="-342900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3150" y="260648"/>
            <a:ext cx="88462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                                                             Intézményi háttér</a:t>
            </a:r>
          </a:p>
          <a:p>
            <a:r>
              <a:rPr lang="hu-HU" dirty="0" smtClean="0"/>
              <a:t>Iskolánkba, ebből következően osztályomba is számos enyhén értelmi fogyatékos- SNI és</a:t>
            </a:r>
          </a:p>
          <a:p>
            <a:r>
              <a:rPr lang="hu-HU" dirty="0" smtClean="0"/>
              <a:t> tanulásban akadályozott –BTM diák jár. A tanórákat ezért úgy kell összeállítanom,</a:t>
            </a:r>
          </a:p>
          <a:p>
            <a:r>
              <a:rPr lang="hu-HU" dirty="0" smtClean="0"/>
              <a:t> hogy a feladatokat ők is meg tudják oldani, ezáltal pozitív megerősítéshez és sikerélményhez</a:t>
            </a:r>
          </a:p>
          <a:p>
            <a:r>
              <a:rPr lang="hu-HU" dirty="0" smtClean="0"/>
              <a:t>tudjam juttatni őket. Rendszeresen használunk, okostelefonokat-mivel majd</a:t>
            </a:r>
          </a:p>
          <a:p>
            <a:r>
              <a:rPr lang="hu-HU" dirty="0" smtClean="0"/>
              <a:t> minden diáknak van már,illetve a teremben </a:t>
            </a:r>
            <a:r>
              <a:rPr lang="hu-HU" dirty="0" err="1" smtClean="0"/>
              <a:t>tabletek</a:t>
            </a:r>
            <a:r>
              <a:rPr lang="hu-HU" dirty="0" smtClean="0"/>
              <a:t> állnak a diákok rendelkezésére.</a:t>
            </a:r>
          </a:p>
          <a:p>
            <a:r>
              <a:rPr lang="hu-HU" dirty="0" smtClean="0"/>
              <a:t> A technikai háttér miatt nyugodtan tervezhetek interaktív órákat.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1710" y="2857496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órák célja</a:t>
            </a:r>
            <a:r>
              <a:rPr lang="hu-HU" dirty="0" smtClean="0"/>
              <a:t>:</a:t>
            </a:r>
            <a:endParaRPr lang="hu-HU" b="1" dirty="0" smtClean="0"/>
          </a:p>
          <a:p>
            <a:pPr lvl="0"/>
            <a:r>
              <a:rPr lang="hu-HU" dirty="0" smtClean="0"/>
              <a:t>Közlekedési tudás felmérése</a:t>
            </a:r>
          </a:p>
          <a:p>
            <a:pPr lvl="0"/>
            <a:r>
              <a:rPr lang="hu-HU" dirty="0" smtClean="0"/>
              <a:t>Közlekedési tudás bővítése</a:t>
            </a:r>
          </a:p>
          <a:p>
            <a:pPr lvl="0"/>
            <a:r>
              <a:rPr lang="hu-HU" dirty="0" smtClean="0"/>
              <a:t>Felelősségvállalás</a:t>
            </a:r>
          </a:p>
          <a:p>
            <a:pPr lvl="0"/>
            <a:r>
              <a:rPr lang="hu-HU" dirty="0" smtClean="0"/>
              <a:t>Kommunikáció fejlesztése-megbeszélés, vélemények</a:t>
            </a:r>
          </a:p>
          <a:p>
            <a:pPr lvl="0"/>
            <a:r>
              <a:rPr lang="hu-HU" dirty="0" smtClean="0"/>
              <a:t>Szociális kompetenciák fejlesztése-páros és csoportmunkával</a:t>
            </a:r>
          </a:p>
          <a:p>
            <a:r>
              <a:rPr lang="hu-HU" b="1" dirty="0" smtClean="0"/>
              <a:t>Szükséges eszközök</a:t>
            </a:r>
            <a:r>
              <a:rPr lang="hu-HU" dirty="0" smtClean="0"/>
              <a:t>: füzet, írószer, színesek, </a:t>
            </a:r>
            <a:r>
              <a:rPr lang="hu-HU" dirty="0" err="1" smtClean="0"/>
              <a:t>tabletek</a:t>
            </a:r>
            <a:r>
              <a:rPr lang="hu-HU" dirty="0" smtClean="0"/>
              <a:t>, okos telefonok, olló, ragasztó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8898" y="285749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Szervezési feladatok</a:t>
            </a:r>
          </a:p>
          <a:p>
            <a:r>
              <a:rPr lang="hu-HU" dirty="0" smtClean="0"/>
              <a:t>- Körzeti megbízottal egyeztetni- jó a kapcsolatunk</a:t>
            </a:r>
          </a:p>
          <a:p>
            <a:pPr>
              <a:buFontTx/>
              <a:buChar char="-"/>
            </a:pPr>
            <a:r>
              <a:rPr lang="hu-HU" dirty="0" smtClean="0"/>
              <a:t>Polgárőrökkel egyeztetni- mindig segítenek</a:t>
            </a:r>
          </a:p>
          <a:p>
            <a:pPr>
              <a:buFontTx/>
              <a:buChar char="-"/>
            </a:pPr>
            <a:r>
              <a:rPr lang="hu-HU" dirty="0" smtClean="0"/>
              <a:t>Testnevelés szakos kollégával egyeztetni</a:t>
            </a:r>
          </a:p>
          <a:p>
            <a:pPr>
              <a:buFontTx/>
              <a:buChar char="-"/>
            </a:pPr>
            <a:r>
              <a:rPr lang="hu-HU" dirty="0" smtClean="0"/>
              <a:t>Kerékpárt hozatnia helybéli diákokkal</a:t>
            </a:r>
          </a:p>
          <a:p>
            <a:pPr>
              <a:buFontTx/>
              <a:buChar char="-"/>
            </a:pPr>
            <a:r>
              <a:rPr lang="hu-HU" dirty="0" smtClean="0"/>
              <a:t>Tableteket feltölteni</a:t>
            </a:r>
          </a:p>
          <a:p>
            <a:pPr>
              <a:buFontTx/>
              <a:buChar char="-"/>
            </a:pPr>
            <a:r>
              <a:rPr lang="hu-HU" dirty="0" smtClean="0"/>
              <a:t>Feladatsorokat letölteni  az internet hibáját megelőzve</a:t>
            </a:r>
          </a:p>
          <a:p>
            <a:pPr>
              <a:buFontTx/>
              <a:buChar char="-"/>
            </a:pPr>
            <a:r>
              <a:rPr lang="hu-HU" dirty="0" smtClean="0"/>
              <a:t> Feladatlapokat előre sokszorosítani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476672"/>
            <a:ext cx="908691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Tanóra </a:t>
            </a:r>
            <a:r>
              <a:rPr lang="hu-HU" b="1" dirty="0" smtClean="0"/>
              <a:t>előzménye</a:t>
            </a:r>
            <a:endParaRPr lang="hu-HU" b="1" dirty="0"/>
          </a:p>
          <a:p>
            <a:r>
              <a:rPr lang="hu-HU" dirty="0"/>
              <a:t>Három órán keresztül foglalkoztunk a kerékpár történetével a </a:t>
            </a:r>
            <a:r>
              <a:rPr lang="hu-HU" dirty="0" smtClean="0"/>
              <a:t>közlekedéstörténeti</a:t>
            </a:r>
          </a:p>
          <a:p>
            <a:r>
              <a:rPr lang="hu-HU" dirty="0" smtClean="0"/>
              <a:t>olvasókönyv </a:t>
            </a:r>
            <a:r>
              <a:rPr lang="hu-HU" dirty="0"/>
              <a:t>segítségével. Zárásként a diákok összefoglalót készítettek a tanultakról rajzzal </a:t>
            </a:r>
            <a:endParaRPr lang="hu-HU" dirty="0" smtClean="0"/>
          </a:p>
          <a:p>
            <a:r>
              <a:rPr lang="hu-HU" dirty="0" smtClean="0"/>
              <a:t>és szöveggel. A következő dián lehet látni egy elkészült munkát.</a:t>
            </a:r>
          </a:p>
          <a:p>
            <a:endParaRPr lang="hu-HU" dirty="0"/>
          </a:p>
          <a:p>
            <a:r>
              <a:rPr lang="hu-HU" dirty="0" smtClean="0"/>
              <a:t>Óravázlatot 3 tanórára terveztem. Igyekeztem az elméleti és a gyakorlati részeket egyformán </a:t>
            </a:r>
          </a:p>
          <a:p>
            <a:r>
              <a:rPr lang="hu-HU" dirty="0" smtClean="0"/>
              <a:t>beépíteni a tervezésbe.</a:t>
            </a:r>
          </a:p>
          <a:p>
            <a:endParaRPr lang="hu-HU" dirty="0" smtClean="0"/>
          </a:p>
          <a:p>
            <a:r>
              <a:rPr lang="hu-HU" dirty="0" smtClean="0"/>
              <a:t>Az első óra  után olyan csoportban megoldható feladatot kaptak a diákok, amit a délután</a:t>
            </a:r>
          </a:p>
          <a:p>
            <a:r>
              <a:rPr lang="hu-HU" dirty="0" smtClean="0"/>
              <a:t>folyamán kellett megoldaniuk. Ez  nem okozott számukra nehézséget, mivel az egész osztály </a:t>
            </a:r>
          </a:p>
          <a:p>
            <a:r>
              <a:rPr lang="hu-HU" dirty="0"/>
              <a:t>d</a:t>
            </a:r>
            <a:r>
              <a:rPr lang="hu-HU" dirty="0" smtClean="0"/>
              <a:t>élután is az iskolában tartózkodik, és napközis foglalkozás keretében bejárták a települést. </a:t>
            </a:r>
          </a:p>
          <a:p>
            <a:r>
              <a:rPr lang="hu-HU" dirty="0" smtClean="0"/>
              <a:t>Differenciálás-  kapott térképre bejelölni a táblákat vagy saját készítésű utcatérképen jelölni.</a:t>
            </a:r>
          </a:p>
          <a:p>
            <a:r>
              <a:rPr lang="hu-HU" dirty="0" smtClean="0"/>
              <a:t>Minden jól elvégzett  feladat jutalmat ért: kis és nagy ötösök formájában.</a:t>
            </a:r>
          </a:p>
          <a:p>
            <a:endParaRPr lang="hu-HU" dirty="0" smtClean="0"/>
          </a:p>
          <a:p>
            <a:r>
              <a:rPr lang="hu-HU" dirty="0" smtClean="0"/>
              <a:t>A megfelelő rögzülés érdekében és az élmény miatt a gyakorlati részt- kerékpáros akadálypálya </a:t>
            </a:r>
          </a:p>
          <a:p>
            <a:r>
              <a:rPr lang="hu-HU" dirty="0" smtClean="0"/>
              <a:t>teljesítését-  a 3. tanórára hagytam.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86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4464496" cy="64087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88024" y="692696"/>
            <a:ext cx="417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 enyhén értelmi fogyatékos</a:t>
            </a:r>
          </a:p>
          <a:p>
            <a:r>
              <a:rPr lang="hu-HU" dirty="0"/>
              <a:t>d</a:t>
            </a:r>
            <a:r>
              <a:rPr lang="hu-HU" dirty="0" smtClean="0"/>
              <a:t>iák záró munkája a kerékpár történetéről.</a:t>
            </a:r>
          </a:p>
        </p:txBody>
      </p:sp>
    </p:spTree>
    <p:extLst>
      <p:ext uri="{BB962C8B-B14F-4D97-AF65-F5344CB8AC3E}">
        <p14:creationId xmlns:p14="http://schemas.microsoft.com/office/powerpoint/2010/main" val="2363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10192"/>
          </a:xfrm>
        </p:spPr>
        <p:txBody>
          <a:bodyPr>
            <a:normAutofit/>
          </a:bodyPr>
          <a:lstStyle/>
          <a:p>
            <a:pPr algn="l"/>
            <a:r>
              <a:rPr lang="hu-HU" sz="2000" dirty="0" smtClean="0"/>
              <a:t>Bevetetés és motiváció is egyben az óra elején</a:t>
            </a:r>
            <a:br>
              <a:rPr lang="hu-HU" sz="2000" dirty="0" smtClean="0"/>
            </a:br>
            <a:r>
              <a:rPr lang="hu-HU" sz="2000" b="1" dirty="0" smtClean="0"/>
              <a:t>Nézd 1 percig a képet!</a:t>
            </a:r>
            <a:endParaRPr lang="hu-HU" sz="2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5400387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idő leteltével írj szavakat,amiket a képen láttál! </a:t>
            </a:r>
            <a:br>
              <a:rPr lang="hu-HU" dirty="0" smtClean="0"/>
            </a:br>
            <a:r>
              <a:rPr lang="hu-HU" dirty="0" smtClean="0"/>
              <a:t>Cél a memória fejlesztése és a részletek megfigyelése. Ellenőrzés: páran felolvassák, mit írtak. Megbeszélés. A kép újbóli megnézése.</a:t>
            </a:r>
            <a:endParaRPr lang="hu-HU" dirty="0"/>
          </a:p>
        </p:txBody>
      </p:sp>
      <p:pic>
        <p:nvPicPr>
          <p:cNvPr id="6146" name="Picture 2" descr="KerÃ©kpÃ¡ros kÃ¶zlekedÃ©s: gyalogÃ¡tkelÅhelyen csak tol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941486"/>
            <a:ext cx="4945753" cy="329716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067944" y="476672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1.óra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95536" y="404664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Mennyire ismered a közlekedési táblákat?- </a:t>
            </a:r>
            <a:r>
              <a:rPr lang="hu-HU" dirty="0"/>
              <a:t>előzetes tudás felmérése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Rajzolj közlekedési táblákat! </a:t>
            </a:r>
            <a:r>
              <a:rPr lang="hu-HU" dirty="0"/>
              <a:t>Ha tudod írd mellé mit jelent! </a:t>
            </a:r>
            <a:r>
              <a:rPr lang="hu-HU" dirty="0" smtClean="0"/>
              <a:t>– egyéni munka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Közös </a:t>
            </a:r>
            <a:r>
              <a:rPr lang="hu-HU" dirty="0" smtClean="0"/>
              <a:t>megbeszélés ,internet- </a:t>
            </a:r>
            <a:r>
              <a:rPr lang="hu-HU" dirty="0" err="1" smtClean="0"/>
              <a:t>tabletek</a:t>
            </a:r>
            <a:r>
              <a:rPr lang="hu-HU" dirty="0" smtClean="0"/>
              <a:t>, okostelefonok </a:t>
            </a:r>
            <a:r>
              <a:rPr lang="hu-HU" dirty="0"/>
              <a:t>használata az </a:t>
            </a:r>
            <a:r>
              <a:rPr lang="hu-HU" dirty="0" smtClean="0"/>
              <a:t>ellenőrzéshez</a:t>
            </a:r>
          </a:p>
          <a:p>
            <a:endParaRPr lang="hu-HU" dirty="0"/>
          </a:p>
          <a:p>
            <a:r>
              <a:rPr lang="hu-HU" b="1" dirty="0"/>
              <a:t>Szókereső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A </a:t>
            </a:r>
            <a:r>
              <a:rPr lang="hu-HU" dirty="0" smtClean="0"/>
              <a:t>táblázatban 10   </a:t>
            </a:r>
            <a:r>
              <a:rPr lang="hu-HU" dirty="0"/>
              <a:t>szó van elrejtve. Keressétek </a:t>
            </a:r>
            <a:r>
              <a:rPr lang="hu-HU" dirty="0" smtClean="0"/>
              <a:t>meg és írjátok le </a:t>
            </a:r>
            <a:r>
              <a:rPr lang="hu-HU" dirty="0"/>
              <a:t>őket-jobbról-balra, balról-jobbra, lentről </a:t>
            </a:r>
            <a:r>
              <a:rPr lang="hu-HU" dirty="0" smtClean="0"/>
              <a:t>felfelé és felülről-lefelé! A szavak a kerékpárhoz és a közlekedéshez kötődnek. </a:t>
            </a:r>
            <a:endParaRPr lang="hu-HU" dirty="0"/>
          </a:p>
          <a:p>
            <a:r>
              <a:rPr lang="hu-HU" dirty="0" smtClean="0"/>
              <a:t>Ha jól dolgoztál 4 betű kimarad. Belőlük egy értelmes szót tudsz alkotni!- </a:t>
            </a:r>
            <a:r>
              <a:rPr lang="hu-HU" sz="1100" dirty="0" smtClean="0"/>
              <a:t>csoportmunka</a:t>
            </a:r>
          </a:p>
          <a:p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37801"/>
              </p:ext>
            </p:extLst>
          </p:nvPr>
        </p:nvGraphicFramePr>
        <p:xfrm>
          <a:off x="539552" y="3717032"/>
          <a:ext cx="4104456" cy="2304256"/>
        </p:xfrm>
        <a:graphic>
          <a:graphicData uri="http://schemas.openxmlformats.org/drawingml/2006/table">
            <a:tbl>
              <a:tblPr firstRow="1" firstCol="1" bandRow="1"/>
              <a:tblGrid>
                <a:gridCol w="585947">
                  <a:extLst>
                    <a:ext uri="{9D8B030D-6E8A-4147-A177-3AD203B41FA5}">
                      <a16:colId xmlns="" xmlns:a16="http://schemas.microsoft.com/office/drawing/2014/main" val="3589259608"/>
                    </a:ext>
                  </a:extLst>
                </a:gridCol>
                <a:gridCol w="585947">
                  <a:extLst>
                    <a:ext uri="{9D8B030D-6E8A-4147-A177-3AD203B41FA5}">
                      <a16:colId xmlns="" xmlns:a16="http://schemas.microsoft.com/office/drawing/2014/main" val="487494596"/>
                    </a:ext>
                  </a:extLst>
                </a:gridCol>
                <a:gridCol w="587359">
                  <a:extLst>
                    <a:ext uri="{9D8B030D-6E8A-4147-A177-3AD203B41FA5}">
                      <a16:colId xmlns="" xmlns:a16="http://schemas.microsoft.com/office/drawing/2014/main" val="445498351"/>
                    </a:ext>
                  </a:extLst>
                </a:gridCol>
                <a:gridCol w="585947">
                  <a:extLst>
                    <a:ext uri="{9D8B030D-6E8A-4147-A177-3AD203B41FA5}">
                      <a16:colId xmlns="" xmlns:a16="http://schemas.microsoft.com/office/drawing/2014/main" val="3168623565"/>
                    </a:ext>
                  </a:extLst>
                </a:gridCol>
                <a:gridCol w="585947">
                  <a:extLst>
                    <a:ext uri="{9D8B030D-6E8A-4147-A177-3AD203B41FA5}">
                      <a16:colId xmlns="" xmlns:a16="http://schemas.microsoft.com/office/drawing/2014/main" val="3088798426"/>
                    </a:ext>
                  </a:extLst>
                </a:gridCol>
                <a:gridCol w="591265">
                  <a:extLst>
                    <a:ext uri="{9D8B030D-6E8A-4147-A177-3AD203B41FA5}">
                      <a16:colId xmlns="" xmlns:a16="http://schemas.microsoft.com/office/drawing/2014/main" val="4094866832"/>
                    </a:ext>
                  </a:extLst>
                </a:gridCol>
                <a:gridCol w="582044">
                  <a:extLst>
                    <a:ext uri="{9D8B030D-6E8A-4147-A177-3AD203B41FA5}">
                      <a16:colId xmlns="" xmlns:a16="http://schemas.microsoft.com/office/drawing/2014/main" val="327480076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40895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95694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20256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98023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69772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00956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538037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5220072" y="4293096"/>
            <a:ext cx="3651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Megoldás</a:t>
            </a:r>
            <a:r>
              <a:rPr lang="hu-HU" dirty="0" smtClean="0"/>
              <a:t>: szabály, táblák, kerék, váz,</a:t>
            </a:r>
          </a:p>
          <a:p>
            <a:r>
              <a:rPr lang="hu-HU" dirty="0"/>
              <a:t>a</a:t>
            </a:r>
            <a:r>
              <a:rPr lang="hu-HU" dirty="0" smtClean="0"/>
              <a:t>utó, lámpa, sisak, lánc, pedál, fék</a:t>
            </a:r>
          </a:p>
          <a:p>
            <a:endParaRPr lang="hu-HU" dirty="0"/>
          </a:p>
          <a:p>
            <a:r>
              <a:rPr lang="hu-HU" dirty="0" smtClean="0"/>
              <a:t>KRESZ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03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88640"/>
            <a:ext cx="8442247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Olvassátok el és javítsátok ki a szöveget</a:t>
            </a:r>
            <a:r>
              <a:rPr lang="hu-HU" b="1" dirty="0" smtClean="0"/>
              <a:t>!-</a:t>
            </a:r>
            <a:r>
              <a:rPr lang="hu-HU" dirty="0" smtClean="0"/>
              <a:t>egyéni munka</a:t>
            </a:r>
          </a:p>
          <a:p>
            <a:endParaRPr lang="hu-HU" dirty="0"/>
          </a:p>
          <a:p>
            <a:r>
              <a:rPr lang="hu-HU" dirty="0" smtClean="0"/>
              <a:t>14 </a:t>
            </a:r>
            <a:r>
              <a:rPr lang="hu-HU" dirty="0"/>
              <a:t>éves kortól lehet főútvonalon  kerékpározni.</a:t>
            </a:r>
          </a:p>
          <a:p>
            <a:r>
              <a:rPr lang="hu-HU" dirty="0"/>
              <a:t>Ha használod a fejvédő sisakot  70 km/h sebességgel is mehetsz.</a:t>
            </a:r>
          </a:p>
          <a:p>
            <a:r>
              <a:rPr lang="hu-HU" dirty="0"/>
              <a:t>A  közlekedési szabályok megtartása alól a gyermekeknek mentességük van. Rájuk </a:t>
            </a:r>
          </a:p>
          <a:p>
            <a:r>
              <a:rPr lang="hu-HU" dirty="0"/>
              <a:t>nem vonatkoznak a KRESZ szabályok.</a:t>
            </a:r>
          </a:p>
          <a:p>
            <a:r>
              <a:rPr lang="hu-HU" dirty="0"/>
              <a:t>Hazánkban a gépkocsiban utazó gyermek ha  100 cm-</a:t>
            </a:r>
            <a:r>
              <a:rPr lang="hu-HU" dirty="0" err="1"/>
              <a:t>nél</a:t>
            </a:r>
            <a:r>
              <a:rPr lang="hu-HU" dirty="0"/>
              <a:t> alacsonyabb és 12 év alatti </a:t>
            </a:r>
          </a:p>
          <a:p>
            <a:r>
              <a:rPr lang="hu-HU" dirty="0"/>
              <a:t>akkor </a:t>
            </a:r>
            <a:r>
              <a:rPr lang="hu-HU" dirty="0" err="1"/>
              <a:t>ún.gyermekbiztonsági</a:t>
            </a:r>
            <a:r>
              <a:rPr lang="hu-HU" dirty="0"/>
              <a:t> rendszerben szállíthatók</a:t>
            </a:r>
          </a:p>
          <a:p>
            <a:r>
              <a:rPr lang="hu-HU" dirty="0"/>
              <a:t>Kétkerekű  kerékpáron aki  a 12 életévét betöltötte szállíthat 10 év alatti gyerekek.</a:t>
            </a:r>
          </a:p>
          <a:p>
            <a:endParaRPr lang="hu-HU" dirty="0"/>
          </a:p>
          <a:p>
            <a:r>
              <a:rPr lang="hu-HU" b="1" dirty="0" smtClean="0"/>
              <a:t>Cseréljetek </a:t>
            </a:r>
            <a:r>
              <a:rPr lang="hu-HU" b="1" dirty="0"/>
              <a:t>ki a szöveget és </a:t>
            </a:r>
            <a:r>
              <a:rPr lang="hu-HU" b="1" dirty="0" smtClean="0"/>
              <a:t>ellenőrizzétek, javítsátok ki pirossal </a:t>
            </a:r>
            <a:r>
              <a:rPr lang="hu-HU" b="1" dirty="0"/>
              <a:t>társaitok munkáját</a:t>
            </a:r>
            <a:r>
              <a:rPr lang="hu-HU" b="1" dirty="0" smtClean="0"/>
              <a:t>!</a:t>
            </a:r>
          </a:p>
          <a:p>
            <a:r>
              <a:rPr lang="hu-HU" sz="1200" dirty="0" smtClean="0"/>
              <a:t>Mindig élvezik, ha ők is tanárok lehetnek, ezért pontosan javítanak.</a:t>
            </a:r>
          </a:p>
          <a:p>
            <a:endParaRPr lang="hu-HU" dirty="0"/>
          </a:p>
          <a:p>
            <a:r>
              <a:rPr lang="hu-HU" b="1" dirty="0"/>
              <a:t>Közös ellenőrzés, táblára kivetített szöveg </a:t>
            </a:r>
            <a:r>
              <a:rPr lang="hu-HU" b="1" dirty="0" smtClean="0"/>
              <a:t>alapján</a:t>
            </a:r>
          </a:p>
          <a:p>
            <a:r>
              <a:rPr lang="hu-HU" b="1" dirty="0" smtClean="0"/>
              <a:t>Megoldás: </a:t>
            </a:r>
            <a:r>
              <a:rPr lang="hu-HU" sz="1600" dirty="0"/>
              <a:t>12 éves kortól lehet főútvonalon  kerékpározni.</a:t>
            </a:r>
          </a:p>
          <a:p>
            <a:r>
              <a:rPr lang="hu-HU" sz="1600" dirty="0"/>
              <a:t>Ha használod a fejvédő sisakot  50 km/h sebességgel is mehetsz.</a:t>
            </a:r>
          </a:p>
          <a:p>
            <a:r>
              <a:rPr lang="hu-HU" sz="1600" dirty="0"/>
              <a:t>A  közlekedési szabályok megtartása alól a gyermekeknek nincs mentességük . Rájuk </a:t>
            </a:r>
          </a:p>
          <a:p>
            <a:r>
              <a:rPr lang="hu-HU" sz="1600" dirty="0"/>
              <a:t>is vonatkoznak a KRESZ szabályok.</a:t>
            </a:r>
          </a:p>
          <a:p>
            <a:r>
              <a:rPr lang="hu-HU" sz="1600" dirty="0"/>
              <a:t>Hazánkban a gépkocsiban utazó gyermek ha  150 cm-</a:t>
            </a:r>
            <a:r>
              <a:rPr lang="hu-HU" sz="1600" dirty="0" err="1"/>
              <a:t>nél</a:t>
            </a:r>
            <a:r>
              <a:rPr lang="hu-HU" sz="1600" dirty="0"/>
              <a:t> alacsonyabb</a:t>
            </a:r>
          </a:p>
          <a:p>
            <a:r>
              <a:rPr lang="hu-HU" sz="1600" dirty="0"/>
              <a:t>akkor </a:t>
            </a:r>
            <a:r>
              <a:rPr lang="hu-HU" sz="1600" dirty="0" err="1"/>
              <a:t>ún.gyermekbiztonsági</a:t>
            </a:r>
            <a:r>
              <a:rPr lang="hu-HU" sz="1600" dirty="0"/>
              <a:t> rendszerben szállíthatók.</a:t>
            </a:r>
          </a:p>
          <a:p>
            <a:r>
              <a:rPr lang="hu-HU" sz="1600" dirty="0"/>
              <a:t>Kétkerekű  kerékpáron aki  a 16 életévét betöltötte szállíthat 10 év alatti gyerekek</a:t>
            </a:r>
          </a:p>
          <a:p>
            <a:endParaRPr lang="hu-HU" dirty="0"/>
          </a:p>
          <a:p>
            <a:r>
              <a:rPr lang="hu-HU" b="1" dirty="0" smtClean="0"/>
              <a:t>Délutánra feladat:</a:t>
            </a:r>
          </a:p>
          <a:p>
            <a:r>
              <a:rPr lang="hu-HU" dirty="0" smtClean="0"/>
              <a:t>Alakítsatok csapatokat és készítsétek el a falu utcatérképét, jelöljétek, rajzoljátok be hol, </a:t>
            </a:r>
          </a:p>
          <a:p>
            <a:r>
              <a:rPr lang="hu-HU" dirty="0" smtClean="0"/>
              <a:t>milyen táblát találtatok!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59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7667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település-nagyítva- kinyomatott térképe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8328"/>
          <a:stretch/>
        </p:blipFill>
        <p:spPr>
          <a:xfrm>
            <a:off x="539552" y="1268760"/>
            <a:ext cx="7431796" cy="45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548680"/>
            <a:ext cx="292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település közlekedési táblái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3131840" y="1124744"/>
            <a:ext cx="51435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832</Words>
  <Application>Microsoft Office PowerPoint</Application>
  <PresentationFormat>Diavetítés a képernyőre (4:3 oldalarány)</PresentationFormat>
  <Paragraphs>178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Office-téma</vt:lpstr>
      <vt:lpstr>Közlekedési ismeretek</vt:lpstr>
      <vt:lpstr>PowerPoint bemutató</vt:lpstr>
      <vt:lpstr>PowerPoint bemutató</vt:lpstr>
      <vt:lpstr>PowerPoint bemutató</vt:lpstr>
      <vt:lpstr>Bevetetés és motiváció is egyben az óra elején Nézd 1 percig a képet!</vt:lpstr>
      <vt:lpstr>PowerPoint bemutató</vt:lpstr>
      <vt:lpstr>PowerPoint bemutató</vt:lpstr>
      <vt:lpstr>PowerPoint bemutató</vt:lpstr>
      <vt:lpstr>PowerPoint bemutató</vt:lpstr>
      <vt:lpstr>PowerPoint bemutató</vt:lpstr>
      <vt:lpstr> Elméleti tudás felmérése  Táblára kivetítve egyénileg oldják meg a http://www.eletuton.hu/attachments/attachment/1326/KRESZ-t%C3%A1blaismereti-feladatlap-megold%C3%B3kulccsal---1-v%C3%A1ltozat.pdf oldalon található feladatsort.   </vt:lpstr>
      <vt:lpstr>Ma kerékpározni fogunk, de előtte! Milyen részei vannak egy kerékpárnak? Írjátok le!- csoportmunka</vt:lpstr>
      <vt:lpstr>Körzeti megbízott köszöntése Kivonulás az udvarra. Kerékpárokat átnézi a körzeti megbízott. Akadálypálya a vállalkozóknak.   Rossz idő esetén a tornateremben  a kerékpáros akadálypálya helyszíne   </vt:lpstr>
      <vt:lpstr>Felhasznált 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Közlekedési ismeretek</dc:title>
  <dc:creator>Windows-felhasználó</dc:creator>
  <cp:lastModifiedBy>Lambert Gábor</cp:lastModifiedBy>
  <cp:revision>37</cp:revision>
  <dcterms:created xsi:type="dcterms:W3CDTF">2019-08-05T16:49:57Z</dcterms:created>
  <dcterms:modified xsi:type="dcterms:W3CDTF">2019-09-23T14:26:33Z</dcterms:modified>
</cp:coreProperties>
</file>