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8.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9.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tags/tag30.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31.xml" ContentType="application/vnd.openxmlformats-officedocument.presentationml.tag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32.xml" ContentType="application/vnd.openxmlformats-officedocument.presentationml.tag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33.xml" ContentType="application/vnd.openxmlformats-officedocument.presentationml.tag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ags/tag34.xml" ContentType="application/vnd.openxmlformats-officedocument.presentationml.tag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ags/tag35.xml" ContentType="application/vnd.openxmlformats-officedocument.presentationml.tag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ags/tag36.xml" ContentType="application/vnd.openxmlformats-officedocument.presentationml.tag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ags/tag37.xml" ContentType="application/vnd.openxmlformats-officedocument.presentationml.tag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autoCompressPictures="0">
  <p:sldMasterIdLst>
    <p:sldMasterId id="2147485117" r:id="rId4"/>
  </p:sldMasterIdLst>
  <p:notesMasterIdLst>
    <p:notesMasterId r:id="rId20"/>
  </p:notesMasterIdLst>
  <p:handoutMasterIdLst>
    <p:handoutMasterId r:id="rId21"/>
  </p:handoutMasterIdLst>
  <p:sldIdLst>
    <p:sldId id="2147478389" r:id="rId5"/>
    <p:sldId id="2147478388" r:id="rId6"/>
    <p:sldId id="2147478391" r:id="rId7"/>
    <p:sldId id="2147478392" r:id="rId8"/>
    <p:sldId id="2147478403" r:id="rId9"/>
    <p:sldId id="2147478401" r:id="rId10"/>
    <p:sldId id="2147478393" r:id="rId11"/>
    <p:sldId id="2147478394" r:id="rId12"/>
    <p:sldId id="2147478395" r:id="rId13"/>
    <p:sldId id="2147478396" r:id="rId14"/>
    <p:sldId id="2147478397" r:id="rId15"/>
    <p:sldId id="2147478398" r:id="rId16"/>
    <p:sldId id="2147478399" r:id="rId17"/>
    <p:sldId id="2147478400" r:id="rId18"/>
    <p:sldId id="2147478387" r:id="rId19"/>
  </p:sldIdLst>
  <p:sldSz cx="12192000" cy="6858000"/>
  <p:notesSz cx="6950075" cy="9236075"/>
  <p:embeddedFontLst>
    <p:embeddedFont>
      <p:font typeface="Aptos" panose="020B0004020202020204" pitchFamily="34" charset="0"/>
      <p:regular r:id="rId22"/>
      <p:bold r:id="rId23"/>
      <p:italic r:id="rId24"/>
      <p:boldItalic r:id="rId25"/>
    </p:embeddedFont>
    <p:embeddedFont>
      <p:font typeface="Trebuchet MS" panose="020B0603020202020204" pitchFamily="34" charset="0"/>
      <p:regular r:id="rId26"/>
      <p:bold r:id="rId27"/>
      <p:italic r:id="rId28"/>
      <p:boldItalic r:id="rId29"/>
    </p:embeddedFont>
  </p:embeddedFontLst>
  <p:custShowLst>
    <p:custShow name="Format Guide Workshop" id="0">
      <p:sldLst/>
    </p:custShow>
  </p:custShowLst>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33"/>
    <a:srgbClr val="DF3128"/>
    <a:srgbClr val="E22213"/>
    <a:srgbClr val="C4D7DE"/>
    <a:srgbClr val="C7DFD5"/>
    <a:srgbClr val="AAB7BF"/>
    <a:srgbClr val="03522D"/>
    <a:srgbClr val="7E929E"/>
    <a:srgbClr val="FFFFFF"/>
    <a:srgbClr val="7BB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217" autoAdjust="0"/>
    <p:restoredTop sz="94660"/>
  </p:normalViewPr>
  <p:slideViewPr>
    <p:cSldViewPr snapToGrid="0">
      <p:cViewPr varScale="1">
        <p:scale>
          <a:sx n="65" d="100"/>
          <a:sy n="65" d="100"/>
        </p:scale>
        <p:origin x="102" y="108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handoutMaster" Target="handoutMasters/handoutMaster1.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ags" Target="tags/tag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HU000000SF001\DATEN\INFO\Strat&#233;giai%20&#233;s%20&#252;zletfejleszt&#233;si%20csoport\STRAT&#201;GIA%202022_2024\Erd&#337;s%20Mih&#225;ly\2024%20Mabisz%20febru&#225;r\Mabiszt&#243;l%20&#233;rkez&#337;%20anyagok\22_Feb_Mabisz%20prezent&#225;ci&#243;_medicoverrel_cig2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HU000000SF001\DATEN\INFO\Strat&#233;giai%20&#233;s%20&#252;zletfejleszt&#233;si%20csoport\STRAT&#201;GIA%202022_2024\Erd&#337;s%20Mih&#225;ly\2024%20Mabisz%20febru&#225;r\22_Feb_Mabisz%20prezent&#225;ci&#243;_medicoverrel_cig22_2.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HU000000SF001\DATEN\INFO\Strat&#233;giai%20&#233;s%20&#252;zletfejleszt&#233;si%20csoport\STRAT&#201;GIA%202022_2024\Erd&#337;s%20Mih&#225;ly\2024%20Mabisz%20febru&#225;r\22_Feb_Mabisz%20prezent&#225;ci&#243;_medicoverrel_cig22_2.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HU000000SF001\DATEN\INFO\Strat&#233;giai%20&#233;s%20&#252;zletfejleszt&#233;si%20csoport\STRAT&#201;GIA%202022_2024\Erd&#337;s%20Mih&#225;ly\2024%20Mabisz%20febru&#225;r\22_Feb_Mabisz%20prezent&#225;ci&#243;_medicoverrel_cig22_2.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HU000000SF001\DATEN\INFO\Strat&#233;giai%20&#233;s%20&#252;zletfejleszt&#233;si%20csoport\STRAT&#201;GIA%202022_2024\Erd&#337;s%20Mih&#225;ly\2024%20Mabisz%20febru&#225;r\Mabiszt&#243;l%20&#233;rkez&#337;%20anyagok\22_Feb_Mabisz_prezent&#225;ci&#243;_k&#252;ld.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HU000000SF001\DATEN\INFO\Strat&#233;giai%20&#233;s%20&#252;zletfejleszt&#233;si%20csoport\STRAT&#201;GIA%202022_2024\Erd&#337;s%20Mih&#225;ly\2024%20Mabisz%20febru&#225;r\Mabiszt&#243;l%20&#233;rkez&#337;%20anyagok\22_Feb_Mabisz%20prezent&#225;ci&#243;_medicoverrel_cig22.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HU000000SF001\DATEN\INFO\Strat&#233;giai%20&#233;s%20&#252;zletfejleszt&#233;si%20csoport\STRAT&#201;GIA%202022_2024\Erd&#337;s%20Mih&#225;ly\2024%20Mabisz%20febru&#225;r\22_Feb_Mabisz%20prezent&#225;ci&#243;_medicoverrel_cig22_2.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HU000000SF001\DATEN\INFO\Strat&#233;giai%20&#233;s%20&#252;zletfejleszt&#233;si%20csoport\STRAT&#201;GIA%202022_2024\Erd&#337;s%20Mih&#225;ly\2024%20Mabisz%20febru&#225;r\Mabiszt&#243;l%20&#233;rkez&#337;%20anyagok\22_Feb_Mabisz%20prezent&#225;ci&#243;_medicoverrel_cig22.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HU000000SF001\DATEN\INFO\Strat&#233;giai%20&#233;s%20&#252;zletfejleszt&#233;si%20csoport\STRAT&#201;GIA%202022_2024\Erd&#337;s%20Mih&#225;ly\2024%20Mabisz%20febru&#225;r\Mabiszt&#243;l%20&#233;rkez&#337;%20anyagok\22_Feb_Mabisz%20prezent&#225;ci&#243;_medicoverrel_cig2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HU000000SF001\DATEN\INFO\Strat&#233;giai%20&#233;s%20&#252;zletfejleszt&#233;si%20csoport\STRAT&#201;GIA%202022_2024\Erd&#337;s%20Mih&#225;ly\2024%20Mabisz%20febru&#225;r\Mabiszt&#243;l%20&#233;rkez&#337;%20anyagok\22_Feb_Mabisz%20prezent&#225;ci&#243;_medicoverrel_cig22.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HU000000SF001\DATEN\INFO\Strat&#233;giai%20&#233;s%20&#252;zletfejleszt&#233;si%20csoport\STRAT&#201;GIA%202022_2024\Erd&#337;s%20Mih&#225;ly\2024%20Mabisz%20febru&#225;r\Mabiszt&#243;l%20&#233;rkez&#337;%20anyagok\22_Feb_Mabisz%20prezent&#225;ci&#243;_medicoverrel_cig2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HU000000SF001\DATEN\INFO\Strat&#233;giai%20&#233;s%20&#252;zletfejleszt&#233;si%20csoport\STRAT&#201;GIA%202022_2024\Erd&#337;s%20Mih&#225;ly\2024%20Mabisz%20febru&#225;r\Mabiszt&#243;l%20&#233;rkez&#337;%20anyagok\22_Feb_Mabisz%20prezent&#225;ci&#243;_medicoverrel_cig2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HU000000SF001\DATEN\INFO\Strat&#233;giai%20&#233;s%20&#252;zletfejleszt&#233;si%20csoport\STRAT&#201;GIA%202022_2024\Erd&#337;s%20Mih&#225;ly\2024%20Mabisz%20febru&#225;r\Mabiszt&#243;l%20&#233;rkez&#337;%20anyagok\22_Feb_Mabisz%20prezent&#225;ci&#243;_medicoverrel_cig2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HU000000SF001\DATEN\INFO\Strat&#233;giai%20&#233;s%20&#252;zletfejleszt&#233;si%20csoport\STRAT&#201;GIA%202022_2024\Erd&#337;s%20Mih&#225;ly\2024%20Mabisz%20febru&#225;r\Mabiszt&#243;l%20&#233;rkez&#337;%20anyagok\22_Feb_Mabisz%20prezent&#225;ci&#243;_medicoverrel_cig2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HU000000SF001\DATEN\INFO\Strat&#233;giai%20&#233;s%20&#252;zletfejleszt&#233;si%20csoport\STRAT&#201;GIA%202022_2024\Erd&#337;s%20Mih&#225;ly\2024%20Mabisz%20febru&#225;r\22_Feb_Mabisz%20prezent&#225;ci&#243;_medicoverrel_cig22_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HU000000SF001\DATEN\INFO\Strat&#233;giai%20&#233;s%20&#252;zletfejleszt&#233;si%20csoport\STRAT&#201;GIA%202022_2024\Erd&#337;s%20Mih&#225;ly\2024%20Mabisz%20febru&#225;r\22_Feb_Mabisz%20prezent&#225;ci&#243;_medicoverrel_cig22_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 dia - MAB CPI korr idősor'!$C$3</c:f>
              <c:strCache>
                <c:ptCount val="1"/>
                <c:pt idx="0">
                  <c:v>Biztosítási ágak díjbevétele (Mrd Ft)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 dia - MAB CPI korr idősor'!$B$4:$B$27</c:f>
              <c:numCache>
                <c:formatCode>#,##0</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'2. dia - MAB CPI korr idősor'!$C$4:$C$27</c:f>
              <c:numCache>
                <c:formatCode>#,##0</c:formatCode>
                <c:ptCount val="24"/>
                <c:pt idx="0">
                  <c:v>383.93229100000002</c:v>
                </c:pt>
                <c:pt idx="1">
                  <c:v>416.00712600000003</c:v>
                </c:pt>
                <c:pt idx="2">
                  <c:v>494.31736100000001</c:v>
                </c:pt>
                <c:pt idx="3">
                  <c:v>558.85463900000002</c:v>
                </c:pt>
                <c:pt idx="4">
                  <c:v>598.51399300000003</c:v>
                </c:pt>
                <c:pt idx="5">
                  <c:v>686.463437</c:v>
                </c:pt>
                <c:pt idx="6">
                  <c:v>830.41375800000003</c:v>
                </c:pt>
                <c:pt idx="7">
                  <c:v>930.13417000000004</c:v>
                </c:pt>
                <c:pt idx="8">
                  <c:v>890.39042700000005</c:v>
                </c:pt>
                <c:pt idx="9">
                  <c:v>825.176872</c:v>
                </c:pt>
                <c:pt idx="10">
                  <c:v>843.79234599999995</c:v>
                </c:pt>
                <c:pt idx="11">
                  <c:v>821.07546300000001</c:v>
                </c:pt>
                <c:pt idx="12">
                  <c:v>767.81764899999996</c:v>
                </c:pt>
                <c:pt idx="13">
                  <c:v>810.15847199999996</c:v>
                </c:pt>
                <c:pt idx="14">
                  <c:v>849.89146600000004</c:v>
                </c:pt>
                <c:pt idx="15">
                  <c:v>871.31769899999995</c:v>
                </c:pt>
                <c:pt idx="16">
                  <c:v>920.60021200000006</c:v>
                </c:pt>
                <c:pt idx="17">
                  <c:v>984.54355699999996</c:v>
                </c:pt>
                <c:pt idx="18">
                  <c:v>1039.727189</c:v>
                </c:pt>
                <c:pt idx="19">
                  <c:v>1169.547793</c:v>
                </c:pt>
                <c:pt idx="20">
                  <c:v>1242.8856639999999</c:v>
                </c:pt>
                <c:pt idx="21">
                  <c:v>1377</c:v>
                </c:pt>
                <c:pt idx="22">
                  <c:v>1488.7247760238804</c:v>
                </c:pt>
                <c:pt idx="23">
                  <c:v>1562.9751245055897</c:v>
                </c:pt>
              </c:numCache>
            </c:numRef>
          </c:val>
          <c:extLst>
            <c:ext xmlns:c16="http://schemas.microsoft.com/office/drawing/2014/chart" uri="{C3380CC4-5D6E-409C-BE32-E72D297353CC}">
              <c16:uniqueId val="{00000000-E79A-4566-8D2B-7A1470989A10}"/>
            </c:ext>
          </c:extLst>
        </c:ser>
        <c:dLbls>
          <c:showLegendKey val="0"/>
          <c:showVal val="0"/>
          <c:showCatName val="0"/>
          <c:showSerName val="0"/>
          <c:showPercent val="0"/>
          <c:showBubbleSize val="0"/>
        </c:dLbls>
        <c:gapWidth val="219"/>
        <c:overlap val="-27"/>
        <c:axId val="1168144431"/>
        <c:axId val="1168150671"/>
      </c:barChart>
      <c:lineChart>
        <c:grouping val="standard"/>
        <c:varyColors val="0"/>
        <c:ser>
          <c:idx val="1"/>
          <c:order val="1"/>
          <c:tx>
            <c:strRef>
              <c:f>'2. dia - MAB CPI korr idősor'!$D$3</c:f>
              <c:strCache>
                <c:ptCount val="1"/>
                <c:pt idx="0">
                  <c:v>Biztosítási piac díjbevétele 2000-es árakon (Mrd Ft)</c:v>
                </c:pt>
              </c:strCache>
            </c:strRef>
          </c:tx>
          <c:spPr>
            <a:ln w="28575" cap="rnd">
              <a:solidFill>
                <a:schemeClr val="accent2"/>
              </a:solidFill>
              <a:round/>
            </a:ln>
            <a:effectLst/>
          </c:spPr>
          <c:marker>
            <c:symbol val="none"/>
          </c:marker>
          <c:dLbls>
            <c:spPr>
              <a:solidFill>
                <a:srgbClr val="006633"/>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 dia - MAB CPI korr idősor'!$B$4:$B$27</c:f>
              <c:numCache>
                <c:formatCode>#,##0</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'2. dia - MAB CPI korr idősor'!$D$4:$D$27</c:f>
              <c:numCache>
                <c:formatCode>#,##0</c:formatCode>
                <c:ptCount val="24"/>
                <c:pt idx="0">
                  <c:v>383.93229100000002</c:v>
                </c:pt>
                <c:pt idx="1">
                  <c:v>377.73447040799999</c:v>
                </c:pt>
                <c:pt idx="2">
                  <c:v>425.051635107236</c:v>
                </c:pt>
                <c:pt idx="3">
                  <c:v>457.96004406122012</c:v>
                </c:pt>
                <c:pt idx="4">
                  <c:v>457.10813357381875</c:v>
                </c:pt>
                <c:pt idx="5">
                  <c:v>505.40447718054287</c:v>
                </c:pt>
                <c:pt idx="6">
                  <c:v>587.54292078706101</c:v>
                </c:pt>
                <c:pt idx="7">
                  <c:v>605.45028591445475</c:v>
                </c:pt>
                <c:pt idx="8">
                  <c:v>544.22559612865564</c:v>
                </c:pt>
                <c:pt idx="9">
                  <c:v>483.18232348043495</c:v>
                </c:pt>
                <c:pt idx="10">
                  <c:v>469.87256631181737</c:v>
                </c:pt>
                <c:pt idx="11">
                  <c:v>439.39080999081523</c:v>
                </c:pt>
                <c:pt idx="12">
                  <c:v>387.46963950175933</c:v>
                </c:pt>
                <c:pt idx="13">
                  <c:v>401.88619094465361</c:v>
                </c:pt>
                <c:pt idx="14">
                  <c:v>422.4392820705844</c:v>
                </c:pt>
                <c:pt idx="15">
                  <c:v>433.5222987686459</c:v>
                </c:pt>
                <c:pt idx="16">
                  <c:v>456.2105391968289</c:v>
                </c:pt>
                <c:pt idx="17">
                  <c:v>476.18860147915336</c:v>
                </c:pt>
                <c:pt idx="18">
                  <c:v>488.79834520146903</c:v>
                </c:pt>
                <c:pt idx="19">
                  <c:v>531.13561789663595</c:v>
                </c:pt>
                <c:pt idx="20">
                  <c:v>545.81454563476336</c:v>
                </c:pt>
                <c:pt idx="21">
                  <c:v>573.87073638559286</c:v>
                </c:pt>
                <c:pt idx="22">
                  <c:v>530.46980674358542</c:v>
                </c:pt>
                <c:pt idx="23">
                  <c:v>458.90789720829292</c:v>
                </c:pt>
              </c:numCache>
            </c:numRef>
          </c:val>
          <c:smooth val="0"/>
          <c:extLst>
            <c:ext xmlns:c16="http://schemas.microsoft.com/office/drawing/2014/chart" uri="{C3380CC4-5D6E-409C-BE32-E72D297353CC}">
              <c16:uniqueId val="{00000001-E79A-4566-8D2B-7A1470989A10}"/>
            </c:ext>
          </c:extLst>
        </c:ser>
        <c:dLbls>
          <c:showLegendKey val="0"/>
          <c:showVal val="0"/>
          <c:showCatName val="0"/>
          <c:showSerName val="0"/>
          <c:showPercent val="0"/>
          <c:showBubbleSize val="0"/>
        </c:dLbls>
        <c:marker val="1"/>
        <c:smooth val="0"/>
        <c:axId val="1168144431"/>
        <c:axId val="1168150671"/>
      </c:lineChart>
      <c:catAx>
        <c:axId val="1168144431"/>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168150671"/>
        <c:crosses val="autoZero"/>
        <c:auto val="1"/>
        <c:lblAlgn val="ctr"/>
        <c:lblOffset val="100"/>
        <c:noMultiLvlLbl val="0"/>
      </c:catAx>
      <c:valAx>
        <c:axId val="11681506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168144431"/>
        <c:crosses val="autoZero"/>
        <c:crossBetween val="between"/>
      </c:valAx>
      <c:spPr>
        <a:noFill/>
        <a:ln>
          <a:noFill/>
        </a:ln>
        <a:effectLst/>
      </c:spPr>
    </c:plotArea>
    <c:legend>
      <c:legendPos val="b"/>
      <c:layout>
        <c:manualLayout>
          <c:xMode val="edge"/>
          <c:yMode val="edge"/>
          <c:x val="6.2237003968253969E-2"/>
          <c:y val="6.6788293650793598E-2"/>
          <c:w val="0.60842281746031746"/>
          <c:h val="4.1187896825396822E-2"/>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u-H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'5. dia Piaci rész korr egyén'!$I$2:$I$3</c:f>
              <c:strCache>
                <c:ptCount val="2"/>
                <c:pt idx="0">
                  <c:v>2023</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1C8-4D39-8F65-56468BA31892}"/>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71C8-4D39-8F65-56468BA3189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71C8-4D39-8F65-56468BA3189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71C8-4D39-8F65-56468BA31892}"/>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71C8-4D39-8F65-56468BA31892}"/>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71C8-4D39-8F65-56468BA31892}"/>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71C8-4D39-8F65-56468BA31892}"/>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71C8-4D39-8F65-56468BA31892}"/>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71C8-4D39-8F65-56468BA31892}"/>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3-71C8-4D39-8F65-56468BA31892}"/>
              </c:ext>
            </c:extLst>
          </c:dPt>
          <c:dPt>
            <c:idx val="10"/>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5-71C8-4D39-8F65-56468BA31892}"/>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C8-4D39-8F65-56468BA31892}"/>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1C8-4D39-8F65-56468BA31892}"/>
                </c:ext>
              </c:extLst>
            </c:dLbl>
            <c:dLbl>
              <c:idx val="2"/>
              <c:delete val="1"/>
              <c:extLst>
                <c:ext xmlns:c15="http://schemas.microsoft.com/office/drawing/2012/chart" uri="{CE6537A1-D6FC-4f65-9D91-7224C49458BB}"/>
                <c:ext xmlns:c16="http://schemas.microsoft.com/office/drawing/2014/chart" uri="{C3380CC4-5D6E-409C-BE32-E72D297353CC}">
                  <c16:uniqueId val="{00000005-71C8-4D39-8F65-56468BA31892}"/>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1C8-4D39-8F65-56468BA31892}"/>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1C8-4D39-8F65-56468BA31892}"/>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1C8-4D39-8F65-56468BA31892}"/>
                </c:ext>
              </c:extLst>
            </c:dLbl>
            <c:dLbl>
              <c:idx val="6"/>
              <c:layout>
                <c:manualLayout>
                  <c:x val="0"/>
                  <c:y val="4.149377593360995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hu-HU"/>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71C8-4D39-8F65-56468BA31892}"/>
                </c:ext>
              </c:extLst>
            </c:dLbl>
            <c:dLbl>
              <c:idx val="7"/>
              <c:layout>
                <c:manualLayout>
                  <c:x val="-9.2949468560316276E-3"/>
                  <c:y val="-2.306117336992627E-4"/>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80000"/>
                          <a:lumOff val="20000"/>
                        </a:schemeClr>
                      </a:solidFill>
                      <a:latin typeface="+mn-lt"/>
                      <a:ea typeface="+mn-ea"/>
                      <a:cs typeface="+mn-cs"/>
                    </a:defRPr>
                  </a:pPr>
                  <a:endParaRPr lang="hu-HU"/>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71C8-4D39-8F65-56468BA31892}"/>
                </c:ext>
              </c:extLst>
            </c:dLbl>
            <c:dLbl>
              <c:idx val="8"/>
              <c:layout>
                <c:manualLayout>
                  <c:x val="-2.2031284423881911E-3"/>
                  <c:y val="-1.9863103211683601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80000"/>
                          <a:lumOff val="20000"/>
                        </a:schemeClr>
                      </a:solidFill>
                      <a:latin typeface="+mn-lt"/>
                      <a:ea typeface="+mn-ea"/>
                      <a:cs typeface="+mn-cs"/>
                    </a:defRPr>
                  </a:pPr>
                  <a:endParaRPr lang="hu-HU"/>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71C8-4D39-8F65-56468BA31892}"/>
                </c:ext>
              </c:extLst>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80000"/>
                        </a:schemeClr>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1C8-4D39-8F65-56468BA31892}"/>
                </c:ext>
              </c:extLst>
            </c:dLbl>
            <c:dLbl>
              <c:idx val="1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80000"/>
                        </a:schemeClr>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1C8-4D39-8F65-56468BA31892}"/>
                </c:ext>
              </c:extLst>
            </c:dLbl>
            <c:spPr>
              <a:noFill/>
              <a:ln>
                <a:noFill/>
              </a:ln>
              <a:effectLst/>
            </c:sp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('5. dia Piaci rész korr egyén'!$H$4:$H$5,'5. dia Piaci rész korr egyén'!$H$7,'5. dia Piaci rész korr egyén'!$H$9,'5. dia Piaci rész korr egyén'!$H$11:$H$12,'5. dia Piaci rész korr egyén'!$H$14,'5. dia Piaci rész korr egyén'!$H$17,'5. dia Piaci rész korr egyén'!$H$19,'5. dia Piaci rész korr egyén'!$H$23:$H$24)</c:f>
              <c:strCache>
                <c:ptCount val="11"/>
                <c:pt idx="0">
                  <c:v>ALFA</c:v>
                </c:pt>
                <c:pt idx="1">
                  <c:v>ALLIANZ</c:v>
                </c:pt>
                <c:pt idx="2">
                  <c:v>CIG</c:v>
                </c:pt>
                <c:pt idx="3">
                  <c:v>GENERALI</c:v>
                </c:pt>
                <c:pt idx="4">
                  <c:v>GROUPAMA</c:v>
                </c:pt>
                <c:pt idx="5">
                  <c:v>KH</c:v>
                </c:pt>
                <c:pt idx="6">
                  <c:v>MAGYAR POSTA ÉLET</c:v>
                </c:pt>
                <c:pt idx="7">
                  <c:v>NN</c:v>
                </c:pt>
                <c:pt idx="8">
                  <c:v>UNIQA</c:v>
                </c:pt>
                <c:pt idx="9">
                  <c:v>UNION</c:v>
                </c:pt>
                <c:pt idx="10">
                  <c:v>EGYÉB</c:v>
                </c:pt>
              </c:strCache>
              <c:extLst/>
            </c:strRef>
          </c:cat>
          <c:val>
            <c:numRef>
              <c:f>('5. dia Piaci rész korr egyén'!$I$4:$I$5,'5. dia Piaci rész korr egyén'!$I$7,'5. dia Piaci rész korr egyén'!$I$9,'5. dia Piaci rész korr egyén'!$I$11:$I$12,'5. dia Piaci rész korr egyén'!$I$14,'5. dia Piaci rész korr egyén'!$I$17,'5. dia Piaci rész korr egyén'!$I$19,'5. dia Piaci rész korr egyén'!$I$23:$I$24)</c:f>
              <c:numCache>
                <c:formatCode>0.00%</c:formatCode>
                <c:ptCount val="11"/>
                <c:pt idx="0">
                  <c:v>0.12499612768535577</c:v>
                </c:pt>
                <c:pt idx="1">
                  <c:v>0.15806442482566949</c:v>
                </c:pt>
                <c:pt idx="2">
                  <c:v>0</c:v>
                </c:pt>
                <c:pt idx="3">
                  <c:v>0.15939121319439239</c:v>
                </c:pt>
                <c:pt idx="4">
                  <c:v>0.10779637725351589</c:v>
                </c:pt>
                <c:pt idx="5">
                  <c:v>5.8629152486597287E-2</c:v>
                </c:pt>
                <c:pt idx="7">
                  <c:v>5.3681050571738359E-2</c:v>
                </c:pt>
                <c:pt idx="8">
                  <c:v>6.6240855177050223E-2</c:v>
                </c:pt>
                <c:pt idx="9">
                  <c:v>7.9530322908500886E-2</c:v>
                </c:pt>
                <c:pt idx="10">
                  <c:v>0.1916704758971797</c:v>
                </c:pt>
              </c:numCache>
              <c:extLst/>
            </c:numRef>
          </c:val>
          <c:extLst>
            <c:ext xmlns:c16="http://schemas.microsoft.com/office/drawing/2014/chart" uri="{C3380CC4-5D6E-409C-BE32-E72D297353CC}">
              <c16:uniqueId val="{00000016-71C8-4D39-8F65-56468BA31892}"/>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u-H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'5. dia Piaci rész korr egyén'!$I$33</c:f>
              <c:strCache>
                <c:ptCount val="1"/>
                <c:pt idx="0">
                  <c:v>2022</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E668-458C-80DA-0BEB765050D1}"/>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E668-458C-80DA-0BEB765050D1}"/>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E668-458C-80DA-0BEB765050D1}"/>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E668-458C-80DA-0BEB765050D1}"/>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E668-458C-80DA-0BEB765050D1}"/>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E668-458C-80DA-0BEB765050D1}"/>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E668-458C-80DA-0BEB765050D1}"/>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E668-458C-80DA-0BEB765050D1}"/>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E668-458C-80DA-0BEB765050D1}"/>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3-E668-458C-80DA-0BEB765050D1}"/>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68-458C-80DA-0BEB765050D1}"/>
                </c:ext>
              </c:extLst>
            </c:dLbl>
            <c:dLbl>
              <c:idx val="1"/>
              <c:layout>
                <c:manualLayout>
                  <c:x val="-7.7276094276094278E-3"/>
                  <c:y val="-4.177720306513409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hu-HU"/>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9.5741750841750836E-2"/>
                      <c:h val="6.3791954022988512E-2"/>
                    </c:manualLayout>
                  </c15:layout>
                </c:ext>
                <c:ext xmlns:c16="http://schemas.microsoft.com/office/drawing/2014/chart" uri="{C3380CC4-5D6E-409C-BE32-E72D297353CC}">
                  <c16:uniqueId val="{00000003-E668-458C-80DA-0BEB765050D1}"/>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668-458C-80DA-0BEB765050D1}"/>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668-458C-80DA-0BEB765050D1}"/>
                </c:ext>
              </c:extLst>
            </c:dLbl>
            <c:dLbl>
              <c:idx val="4"/>
              <c:layout>
                <c:manualLayout>
                  <c:x val="2.550369803621525E-3"/>
                  <c:y val="2.4271844660194102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hu-HU"/>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E668-458C-80DA-0BEB765050D1}"/>
                </c:ext>
              </c:extLst>
            </c:dLbl>
            <c:dLbl>
              <c:idx val="5"/>
              <c:layout>
                <c:manualLayout>
                  <c:x val="-2.2598870056497175E-2"/>
                  <c:y val="0.11326860841423941"/>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hu-HU"/>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E668-458C-80DA-0BEB765050D1}"/>
                </c:ext>
              </c:extLst>
            </c:dLbl>
            <c:dLbl>
              <c:idx val="6"/>
              <c:layout>
                <c:manualLayout>
                  <c:x val="-2.2598870056497176E-3"/>
                  <c:y val="-2.022653721682847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80000"/>
                          <a:lumOff val="20000"/>
                        </a:schemeClr>
                      </a:solidFill>
                      <a:latin typeface="+mn-lt"/>
                      <a:ea typeface="+mn-ea"/>
                      <a:cs typeface="+mn-cs"/>
                    </a:defRPr>
                  </a:pPr>
                  <a:endParaRPr lang="hu-HU"/>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E668-458C-80DA-0BEB765050D1}"/>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80000"/>
                          <a:lumOff val="20000"/>
                        </a:schemeClr>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668-458C-80DA-0BEB765050D1}"/>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80000"/>
                        </a:schemeClr>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668-458C-80DA-0BEB765050D1}"/>
                </c:ext>
              </c:extLst>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80000"/>
                        </a:schemeClr>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668-458C-80DA-0BEB765050D1}"/>
                </c:ext>
              </c:extLst>
            </c:dLbl>
            <c:spPr>
              <a:noFill/>
              <a:ln>
                <a:noFill/>
              </a:ln>
              <a:effectLst/>
            </c:sp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('5. dia Piaci rész korr egyén'!$H$35:$H$36,'5. dia Piaci rész korr egyén'!$H$40,'5. dia Piaci rész korr egyén'!$H$42:$H$43,'5. dia Piaci rész korr egyén'!$H$45,'5. dia Piaci rész korr egyén'!$H$48,'5. dia Piaci rész korr egyén'!$H$50,'5. dia Piaci rész korr egyén'!$H$54:$H$55)</c:f>
              <c:strCache>
                <c:ptCount val="10"/>
                <c:pt idx="0">
                  <c:v>ALFA</c:v>
                </c:pt>
                <c:pt idx="1">
                  <c:v>ALLIANZ</c:v>
                </c:pt>
                <c:pt idx="2">
                  <c:v>GENERALI</c:v>
                </c:pt>
                <c:pt idx="3">
                  <c:v>GROUPAMA</c:v>
                </c:pt>
                <c:pt idx="4">
                  <c:v>KH</c:v>
                </c:pt>
                <c:pt idx="5">
                  <c:v>MAGYAR POSTA ÉLET</c:v>
                </c:pt>
                <c:pt idx="6">
                  <c:v>NN</c:v>
                </c:pt>
                <c:pt idx="7">
                  <c:v>UNIQA</c:v>
                </c:pt>
                <c:pt idx="8">
                  <c:v>UNION</c:v>
                </c:pt>
                <c:pt idx="9">
                  <c:v>EGYÉB</c:v>
                </c:pt>
              </c:strCache>
              <c:extLst/>
            </c:strRef>
          </c:cat>
          <c:val>
            <c:numRef>
              <c:f>('5. dia Piaci rész korr egyén'!$I$35:$I$36,'5. dia Piaci rész korr egyén'!$I$40,'5. dia Piaci rész korr egyén'!$I$42:$I$43,'5. dia Piaci rész korr egyén'!$I$45,'5. dia Piaci rész korr egyén'!$I$48,'5. dia Piaci rész korr egyén'!$I$50,'5. dia Piaci rész korr egyén'!$I$54:$I$55)</c:f>
              <c:numCache>
                <c:formatCode>0.00%</c:formatCode>
                <c:ptCount val="10"/>
                <c:pt idx="0">
                  <c:v>0.12327471171237618</c:v>
                </c:pt>
                <c:pt idx="1">
                  <c:v>0.16614292744375786</c:v>
                </c:pt>
                <c:pt idx="2">
                  <c:v>0.15834288698434035</c:v>
                </c:pt>
                <c:pt idx="3">
                  <c:v>0.10623761685282106</c:v>
                </c:pt>
                <c:pt idx="4">
                  <c:v>5.694183175137546E-2</c:v>
                </c:pt>
                <c:pt idx="6">
                  <c:v>5.5072285032560321E-2</c:v>
                </c:pt>
                <c:pt idx="7">
                  <c:v>6.2599857966186417E-2</c:v>
                </c:pt>
                <c:pt idx="8">
                  <c:v>8.1315023134766046E-2</c:v>
                </c:pt>
                <c:pt idx="9">
                  <c:v>0.1900728591218161</c:v>
                </c:pt>
              </c:numCache>
              <c:extLst/>
            </c:numRef>
          </c:val>
          <c:extLst>
            <c:ext xmlns:c16="http://schemas.microsoft.com/office/drawing/2014/chart" uri="{C3380CC4-5D6E-409C-BE32-E72D297353CC}">
              <c16:uniqueId val="{00000014-E668-458C-80DA-0BEB765050D1}"/>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u-HU"/>
              <a:t>ÉLETBIZTOSÍTÁS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barChart>
        <c:barDir val="col"/>
        <c:grouping val="stacked"/>
        <c:varyColors val="0"/>
        <c:ser>
          <c:idx val="0"/>
          <c:order val="0"/>
          <c:tx>
            <c:strRef>
              <c:f>'6.8. dia MAB díj LoB'!$A$74</c:f>
              <c:strCache>
                <c:ptCount val="1"/>
                <c:pt idx="0">
                  <c:v>Hagyományos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'6.8. dia MAB díj LoB'!$B$73:$E$73</c:f>
              <c:numCache>
                <c:formatCode>General</c:formatCode>
                <c:ptCount val="4"/>
                <c:pt idx="0">
                  <c:v>2020</c:v>
                </c:pt>
                <c:pt idx="1">
                  <c:v>2021</c:v>
                </c:pt>
                <c:pt idx="2">
                  <c:v>2022</c:v>
                </c:pt>
                <c:pt idx="3">
                  <c:v>2023</c:v>
                </c:pt>
              </c:numCache>
            </c:numRef>
          </c:cat>
          <c:val>
            <c:numRef>
              <c:f>'6.8. dia MAB díj LoB'!$B$74:$E$74</c:f>
              <c:numCache>
                <c:formatCode>0</c:formatCode>
                <c:ptCount val="4"/>
                <c:pt idx="0">
                  <c:v>202.51104210543997</c:v>
                </c:pt>
                <c:pt idx="1">
                  <c:v>226.65255959668002</c:v>
                </c:pt>
                <c:pt idx="2">
                  <c:v>213.99609612511</c:v>
                </c:pt>
                <c:pt idx="3">
                  <c:v>177.07056233876418</c:v>
                </c:pt>
              </c:numCache>
            </c:numRef>
          </c:val>
          <c:extLst>
            <c:ext xmlns:c16="http://schemas.microsoft.com/office/drawing/2014/chart" uri="{C3380CC4-5D6E-409C-BE32-E72D297353CC}">
              <c16:uniqueId val="{00000000-2D44-4DBC-90A8-F33F18C8A2FE}"/>
            </c:ext>
          </c:extLst>
        </c:ser>
        <c:ser>
          <c:idx val="1"/>
          <c:order val="1"/>
          <c:tx>
            <c:strRef>
              <c:f>'6.8. dia MAB díj LoB'!$A$75</c:f>
              <c:strCache>
                <c:ptCount val="1"/>
                <c:pt idx="0">
                  <c:v>Unit-linked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'6.8. dia MAB díj LoB'!$B$73:$E$73</c:f>
              <c:numCache>
                <c:formatCode>General</c:formatCode>
                <c:ptCount val="4"/>
                <c:pt idx="0">
                  <c:v>2020</c:v>
                </c:pt>
                <c:pt idx="1">
                  <c:v>2021</c:v>
                </c:pt>
                <c:pt idx="2">
                  <c:v>2022</c:v>
                </c:pt>
                <c:pt idx="3">
                  <c:v>2023</c:v>
                </c:pt>
              </c:numCache>
            </c:numRef>
          </c:cat>
          <c:val>
            <c:numRef>
              <c:f>'6.8. dia MAB díj LoB'!$B$75:$E$75</c:f>
              <c:numCache>
                <c:formatCode>0</c:formatCode>
                <c:ptCount val="4"/>
                <c:pt idx="0">
                  <c:v>245.60722633142001</c:v>
                </c:pt>
                <c:pt idx="1">
                  <c:v>284.37740278196003</c:v>
                </c:pt>
                <c:pt idx="2">
                  <c:v>291.63124820199999</c:v>
                </c:pt>
                <c:pt idx="3">
                  <c:v>278.87886935403003</c:v>
                </c:pt>
              </c:numCache>
            </c:numRef>
          </c:val>
          <c:extLst>
            <c:ext xmlns:c16="http://schemas.microsoft.com/office/drawing/2014/chart" uri="{C3380CC4-5D6E-409C-BE32-E72D297353CC}">
              <c16:uniqueId val="{00000001-2D44-4DBC-90A8-F33F18C8A2FE}"/>
            </c:ext>
          </c:extLst>
        </c:ser>
        <c:ser>
          <c:idx val="2"/>
          <c:order val="2"/>
          <c:tx>
            <c:strRef>
              <c:f>'6.8. dia MAB díj LoB'!$A$76</c:f>
              <c:strCache>
                <c:ptCount val="1"/>
                <c:pt idx="0">
                  <c:v>Nyugdíjbiztosítás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'6.8. dia MAB díj LoB'!$B$73:$E$73</c:f>
              <c:numCache>
                <c:formatCode>General</c:formatCode>
                <c:ptCount val="4"/>
                <c:pt idx="0">
                  <c:v>2020</c:v>
                </c:pt>
                <c:pt idx="1">
                  <c:v>2021</c:v>
                </c:pt>
                <c:pt idx="2">
                  <c:v>2022</c:v>
                </c:pt>
                <c:pt idx="3">
                  <c:v>2023</c:v>
                </c:pt>
              </c:numCache>
            </c:numRef>
          </c:cat>
          <c:val>
            <c:numRef>
              <c:f>'6.8. dia MAB díj LoB'!$B$76:$E$76</c:f>
              <c:numCache>
                <c:formatCode>0</c:formatCode>
                <c:ptCount val="4"/>
                <c:pt idx="0">
                  <c:v>108.6485812305</c:v>
                </c:pt>
                <c:pt idx="1">
                  <c:v>123.11466262423998</c:v>
                </c:pt>
                <c:pt idx="2">
                  <c:v>135.43769289600999</c:v>
                </c:pt>
                <c:pt idx="3">
                  <c:v>150.46688919194</c:v>
                </c:pt>
              </c:numCache>
            </c:numRef>
          </c:val>
          <c:extLst>
            <c:ext xmlns:c16="http://schemas.microsoft.com/office/drawing/2014/chart" uri="{C3380CC4-5D6E-409C-BE32-E72D297353CC}">
              <c16:uniqueId val="{00000002-2D44-4DBC-90A8-F33F18C8A2FE}"/>
            </c:ext>
          </c:extLst>
        </c:ser>
        <c:dLbls>
          <c:dLblPos val="ctr"/>
          <c:showLegendKey val="0"/>
          <c:showVal val="1"/>
          <c:showCatName val="0"/>
          <c:showSerName val="0"/>
          <c:showPercent val="0"/>
          <c:showBubbleSize val="0"/>
        </c:dLbls>
        <c:gapWidth val="150"/>
        <c:overlap val="100"/>
        <c:axId val="1975974736"/>
        <c:axId val="2029664640"/>
      </c:barChart>
      <c:catAx>
        <c:axId val="1975974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2029664640"/>
        <c:crosses val="autoZero"/>
        <c:auto val="1"/>
        <c:lblAlgn val="ctr"/>
        <c:lblOffset val="100"/>
        <c:noMultiLvlLbl val="0"/>
      </c:catAx>
      <c:valAx>
        <c:axId val="20296646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975974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u-HU" dirty="0"/>
              <a:t>EGYSZERI DÍJAS ÉLETBIZTOSÍTÁS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barChart>
        <c:barDir val="col"/>
        <c:grouping val="stacked"/>
        <c:varyColors val="0"/>
        <c:ser>
          <c:idx val="0"/>
          <c:order val="0"/>
          <c:tx>
            <c:strRef>
              <c:f>'6.8. dia MAB díj LoB'!$G$59</c:f>
              <c:strCache>
                <c:ptCount val="1"/>
                <c:pt idx="0">
                  <c:v>Hagyományos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'6.8. dia MAB díj LoB'!$H$58:$K$58</c:f>
              <c:numCache>
                <c:formatCode>General</c:formatCode>
                <c:ptCount val="4"/>
                <c:pt idx="0">
                  <c:v>2020</c:v>
                </c:pt>
                <c:pt idx="1">
                  <c:v>2021</c:v>
                </c:pt>
                <c:pt idx="2">
                  <c:v>2022</c:v>
                </c:pt>
                <c:pt idx="3">
                  <c:v>2023</c:v>
                </c:pt>
              </c:numCache>
            </c:numRef>
          </c:cat>
          <c:val>
            <c:numRef>
              <c:f>'6.8. dia MAB díj LoB'!$H$59:$K$59</c:f>
              <c:numCache>
                <c:formatCode>0</c:formatCode>
                <c:ptCount val="4"/>
                <c:pt idx="0">
                  <c:v>86.438819106999986</c:v>
                </c:pt>
                <c:pt idx="1">
                  <c:v>105.239700343</c:v>
                </c:pt>
                <c:pt idx="2">
                  <c:v>90.30409039300001</c:v>
                </c:pt>
                <c:pt idx="3">
                  <c:v>37.134797762999995</c:v>
                </c:pt>
              </c:numCache>
            </c:numRef>
          </c:val>
          <c:extLst>
            <c:ext xmlns:c16="http://schemas.microsoft.com/office/drawing/2014/chart" uri="{C3380CC4-5D6E-409C-BE32-E72D297353CC}">
              <c16:uniqueId val="{00000000-C443-4B6B-B8B8-579D4A3CE6BD}"/>
            </c:ext>
          </c:extLst>
        </c:ser>
        <c:ser>
          <c:idx val="1"/>
          <c:order val="1"/>
          <c:tx>
            <c:strRef>
              <c:f>'6.8. dia MAB díj LoB'!$G$60</c:f>
              <c:strCache>
                <c:ptCount val="1"/>
                <c:pt idx="0">
                  <c:v>Unit-linked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'6.8. dia MAB díj LoB'!$H$58:$K$58</c:f>
              <c:numCache>
                <c:formatCode>General</c:formatCode>
                <c:ptCount val="4"/>
                <c:pt idx="0">
                  <c:v>2020</c:v>
                </c:pt>
                <c:pt idx="1">
                  <c:v>2021</c:v>
                </c:pt>
                <c:pt idx="2">
                  <c:v>2022</c:v>
                </c:pt>
                <c:pt idx="3">
                  <c:v>2023</c:v>
                </c:pt>
              </c:numCache>
            </c:numRef>
          </c:cat>
          <c:val>
            <c:numRef>
              <c:f>'6.8. dia MAB díj LoB'!$H$60:$K$60</c:f>
              <c:numCache>
                <c:formatCode>0</c:formatCode>
                <c:ptCount val="4"/>
                <c:pt idx="0">
                  <c:v>99.532563397540002</c:v>
                </c:pt>
                <c:pt idx="1">
                  <c:v>136.21065630313998</c:v>
                </c:pt>
                <c:pt idx="2">
                  <c:v>131.08210897567</c:v>
                </c:pt>
                <c:pt idx="3">
                  <c:v>87.173529955610007</c:v>
                </c:pt>
              </c:numCache>
            </c:numRef>
          </c:val>
          <c:extLst>
            <c:ext xmlns:c16="http://schemas.microsoft.com/office/drawing/2014/chart" uri="{C3380CC4-5D6E-409C-BE32-E72D297353CC}">
              <c16:uniqueId val="{00000001-C443-4B6B-B8B8-579D4A3CE6BD}"/>
            </c:ext>
          </c:extLst>
        </c:ser>
        <c:ser>
          <c:idx val="2"/>
          <c:order val="2"/>
          <c:tx>
            <c:strRef>
              <c:f>'6.8. dia MAB díj LoB'!$G$61</c:f>
              <c:strCache>
                <c:ptCount val="1"/>
                <c:pt idx="0">
                  <c:v>Nyugdíjbiztosítás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'6.8. dia MAB díj LoB'!$H$58:$K$58</c:f>
              <c:numCache>
                <c:formatCode>General</c:formatCode>
                <c:ptCount val="4"/>
                <c:pt idx="0">
                  <c:v>2020</c:v>
                </c:pt>
                <c:pt idx="1">
                  <c:v>2021</c:v>
                </c:pt>
                <c:pt idx="2">
                  <c:v>2022</c:v>
                </c:pt>
                <c:pt idx="3">
                  <c:v>2023</c:v>
                </c:pt>
              </c:numCache>
            </c:numRef>
          </c:cat>
          <c:val>
            <c:numRef>
              <c:f>'6.8. dia MAB díj LoB'!$H$61:$K$61</c:f>
              <c:numCache>
                <c:formatCode>0</c:formatCode>
                <c:ptCount val="4"/>
                <c:pt idx="0">
                  <c:v>14.62529282621</c:v>
                </c:pt>
                <c:pt idx="1">
                  <c:v>20.777676224170005</c:v>
                </c:pt>
                <c:pt idx="2">
                  <c:v>18.398075354449997</c:v>
                </c:pt>
                <c:pt idx="3">
                  <c:v>20.11319754766</c:v>
                </c:pt>
              </c:numCache>
            </c:numRef>
          </c:val>
          <c:extLst>
            <c:ext xmlns:c16="http://schemas.microsoft.com/office/drawing/2014/chart" uri="{C3380CC4-5D6E-409C-BE32-E72D297353CC}">
              <c16:uniqueId val="{00000002-C443-4B6B-B8B8-579D4A3CE6BD}"/>
            </c:ext>
          </c:extLst>
        </c:ser>
        <c:dLbls>
          <c:dLblPos val="ctr"/>
          <c:showLegendKey val="0"/>
          <c:showVal val="1"/>
          <c:showCatName val="0"/>
          <c:showSerName val="0"/>
          <c:showPercent val="0"/>
          <c:showBubbleSize val="0"/>
        </c:dLbls>
        <c:gapWidth val="150"/>
        <c:overlap val="100"/>
        <c:axId val="230380640"/>
        <c:axId val="2027153664"/>
      </c:barChart>
      <c:catAx>
        <c:axId val="23038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2027153664"/>
        <c:crosses val="autoZero"/>
        <c:auto val="1"/>
        <c:lblAlgn val="ctr"/>
        <c:lblOffset val="100"/>
        <c:noMultiLvlLbl val="0"/>
      </c:catAx>
      <c:valAx>
        <c:axId val="2027153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230380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'7. dia - MAB Nyugdíjb'!$C$13</c:f>
              <c:strCache>
                <c:ptCount val="1"/>
                <c:pt idx="0">
                  <c:v>Nyugdíjbiztosítási díjbevétel (Mrd Ft)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'7. dia - MAB Nyugdíjb'!$B$14:$B$21</c:f>
              <c:numCache>
                <c:formatCode>General</c:formatCode>
                <c:ptCount val="8"/>
                <c:pt idx="0">
                  <c:v>2016</c:v>
                </c:pt>
                <c:pt idx="1">
                  <c:v>2017</c:v>
                </c:pt>
                <c:pt idx="2">
                  <c:v>2018</c:v>
                </c:pt>
                <c:pt idx="3">
                  <c:v>2019</c:v>
                </c:pt>
                <c:pt idx="4">
                  <c:v>2020</c:v>
                </c:pt>
                <c:pt idx="5">
                  <c:v>2021</c:v>
                </c:pt>
                <c:pt idx="6">
                  <c:v>2022</c:v>
                </c:pt>
                <c:pt idx="7">
                  <c:v>2023</c:v>
                </c:pt>
              </c:numCache>
            </c:numRef>
          </c:cat>
          <c:val>
            <c:numRef>
              <c:f>'7. dia - MAB Nyugdíjb'!$C$14:$C$21</c:f>
              <c:numCache>
                <c:formatCode>#,##0</c:formatCode>
                <c:ptCount val="8"/>
                <c:pt idx="0">
                  <c:v>44.333520999999998</c:v>
                </c:pt>
                <c:pt idx="1">
                  <c:v>58.647342000000002</c:v>
                </c:pt>
                <c:pt idx="2">
                  <c:v>68.711725999999999</c:v>
                </c:pt>
                <c:pt idx="3">
                  <c:v>82.683582999999999</c:v>
                </c:pt>
                <c:pt idx="4">
                  <c:v>108.387951</c:v>
                </c:pt>
                <c:pt idx="5">
                  <c:v>122.861403</c:v>
                </c:pt>
                <c:pt idx="6">
                  <c:v>135.08868952500001</c:v>
                </c:pt>
                <c:pt idx="7">
                  <c:v>150</c:v>
                </c:pt>
              </c:numCache>
            </c:numRef>
          </c:val>
          <c:extLst>
            <c:ext xmlns:c16="http://schemas.microsoft.com/office/drawing/2014/chart" uri="{C3380CC4-5D6E-409C-BE32-E72D297353CC}">
              <c16:uniqueId val="{00000000-75A9-4CE8-A4B4-260B59D3FA95}"/>
            </c:ext>
          </c:extLst>
        </c:ser>
        <c:dLbls>
          <c:showLegendKey val="0"/>
          <c:showVal val="0"/>
          <c:showCatName val="0"/>
          <c:showSerName val="0"/>
          <c:showPercent val="0"/>
          <c:showBubbleSize val="0"/>
        </c:dLbls>
        <c:gapWidth val="150"/>
        <c:overlap val="100"/>
        <c:axId val="1474032368"/>
        <c:axId val="1474027792"/>
      </c:barChart>
      <c:lineChart>
        <c:grouping val="stacked"/>
        <c:varyColors val="0"/>
        <c:ser>
          <c:idx val="1"/>
          <c:order val="1"/>
          <c:tx>
            <c:strRef>
              <c:f>'7. dia - MAB Nyugdíjb'!$D$13</c:f>
              <c:strCache>
                <c:ptCount val="1"/>
                <c:pt idx="0">
                  <c:v>Nyugdíjbiztosítási záró állomány (1000 db)</c:v>
                </c:pt>
              </c:strCache>
            </c:strRef>
          </c:tx>
          <c:spPr>
            <a:ln w="28575" cap="rnd">
              <a:solidFill>
                <a:srgbClr val="006633"/>
              </a:solidFill>
              <a:round/>
            </a:ln>
            <a:effectLst/>
          </c:spPr>
          <c:marker>
            <c:symbol val="none"/>
          </c:marker>
          <c:dLbls>
            <c:spPr>
              <a:solidFill>
                <a:srgbClr val="006633"/>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'7. dia - MAB Nyugdíjb'!$B$14:$B$21</c:f>
              <c:numCache>
                <c:formatCode>General</c:formatCode>
                <c:ptCount val="8"/>
                <c:pt idx="0">
                  <c:v>2016</c:v>
                </c:pt>
                <c:pt idx="1">
                  <c:v>2017</c:v>
                </c:pt>
                <c:pt idx="2">
                  <c:v>2018</c:v>
                </c:pt>
                <c:pt idx="3">
                  <c:v>2019</c:v>
                </c:pt>
                <c:pt idx="4">
                  <c:v>2020</c:v>
                </c:pt>
                <c:pt idx="5">
                  <c:v>2021</c:v>
                </c:pt>
                <c:pt idx="6">
                  <c:v>2022</c:v>
                </c:pt>
                <c:pt idx="7">
                  <c:v>2023</c:v>
                </c:pt>
              </c:numCache>
            </c:numRef>
          </c:cat>
          <c:val>
            <c:numRef>
              <c:f>'7. dia - MAB Nyugdíjb'!$D$14:$D$21</c:f>
              <c:numCache>
                <c:formatCode>#,##0</c:formatCode>
                <c:ptCount val="8"/>
                <c:pt idx="0">
                  <c:v>174.976</c:v>
                </c:pt>
                <c:pt idx="1">
                  <c:v>251.27099999999999</c:v>
                </c:pt>
                <c:pt idx="2">
                  <c:v>276.93400000000003</c:v>
                </c:pt>
                <c:pt idx="3">
                  <c:v>327.06400000000002</c:v>
                </c:pt>
                <c:pt idx="4">
                  <c:v>384.69400000000002</c:v>
                </c:pt>
                <c:pt idx="5">
                  <c:v>422.488</c:v>
                </c:pt>
                <c:pt idx="6">
                  <c:v>453.14299999999997</c:v>
                </c:pt>
                <c:pt idx="7">
                  <c:v>489</c:v>
                </c:pt>
              </c:numCache>
            </c:numRef>
          </c:val>
          <c:smooth val="0"/>
          <c:extLst>
            <c:ext xmlns:c16="http://schemas.microsoft.com/office/drawing/2014/chart" uri="{C3380CC4-5D6E-409C-BE32-E72D297353CC}">
              <c16:uniqueId val="{00000001-75A9-4CE8-A4B4-260B59D3FA95}"/>
            </c:ext>
          </c:extLst>
        </c:ser>
        <c:dLbls>
          <c:showLegendKey val="0"/>
          <c:showVal val="0"/>
          <c:showCatName val="0"/>
          <c:showSerName val="0"/>
          <c:showPercent val="0"/>
          <c:showBubbleSize val="0"/>
        </c:dLbls>
        <c:marker val="1"/>
        <c:smooth val="0"/>
        <c:axId val="1474037360"/>
        <c:axId val="1474034864"/>
      </c:lineChart>
      <c:catAx>
        <c:axId val="147403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hu-HU"/>
          </a:p>
        </c:txPr>
        <c:crossAx val="1474027792"/>
        <c:crosses val="autoZero"/>
        <c:auto val="1"/>
        <c:lblAlgn val="ctr"/>
        <c:lblOffset val="100"/>
        <c:noMultiLvlLbl val="0"/>
      </c:catAx>
      <c:valAx>
        <c:axId val="14740277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474032368"/>
        <c:crosses val="autoZero"/>
        <c:crossBetween val="between"/>
      </c:valAx>
      <c:valAx>
        <c:axId val="147403486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474037360"/>
        <c:crosses val="max"/>
        <c:crossBetween val="between"/>
      </c:valAx>
      <c:catAx>
        <c:axId val="1474037360"/>
        <c:scaling>
          <c:orientation val="minMax"/>
        </c:scaling>
        <c:delete val="1"/>
        <c:axPos val="b"/>
        <c:numFmt formatCode="General" sourceLinked="1"/>
        <c:majorTickMark val="out"/>
        <c:minorTickMark val="none"/>
        <c:tickLblPos val="nextTo"/>
        <c:crossAx val="1474034864"/>
        <c:crosses val="autoZero"/>
        <c:auto val="1"/>
        <c:lblAlgn val="ctr"/>
        <c:lblOffset val="100"/>
        <c:noMultiLvlLbl val="0"/>
      </c:cat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hu-HU"/>
          </a:p>
        </c:txPr>
      </c:legendEntry>
      <c:legendEntry>
        <c:idx val="1"/>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hu-HU"/>
          </a:p>
        </c:txPr>
      </c:legendEntry>
      <c:layout>
        <c:manualLayout>
          <c:xMode val="edge"/>
          <c:yMode val="edge"/>
          <c:x val="4.8758333333333348E-2"/>
          <c:y val="5.9228769841269804E-2"/>
          <c:w val="0.55978482142857144"/>
          <c:h val="8.9064880952380951E-2"/>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hu-HU"/>
              <a:t>NEM ÉLET BIZTOSÍTÁS DÍJAK</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barChart>
        <c:barDir val="col"/>
        <c:grouping val="stacked"/>
        <c:varyColors val="0"/>
        <c:ser>
          <c:idx val="0"/>
          <c:order val="0"/>
          <c:tx>
            <c:strRef>
              <c:f>'6.8. dia MAB díj LoB'!$A$78</c:f>
              <c:strCache>
                <c:ptCount val="1"/>
                <c:pt idx="0">
                  <c:v>Lakossági vagyonbiztosítás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'6.8. dia MAB díj LoB'!$B$77:$E$77</c:f>
              <c:numCache>
                <c:formatCode>General</c:formatCode>
                <c:ptCount val="4"/>
                <c:pt idx="0">
                  <c:v>2020</c:v>
                </c:pt>
                <c:pt idx="1">
                  <c:v>2021</c:v>
                </c:pt>
                <c:pt idx="2">
                  <c:v>2022</c:v>
                </c:pt>
                <c:pt idx="3">
                  <c:v>2023</c:v>
                </c:pt>
              </c:numCache>
            </c:numRef>
          </c:cat>
          <c:val>
            <c:numRef>
              <c:f>'6.8. dia MAB díj LoB'!$B$78:$E$78</c:f>
              <c:numCache>
                <c:formatCode>0</c:formatCode>
                <c:ptCount val="4"/>
                <c:pt idx="0">
                  <c:v>139.58579217745</c:v>
                </c:pt>
                <c:pt idx="1">
                  <c:v>150.58903652136001</c:v>
                </c:pt>
                <c:pt idx="2">
                  <c:v>165.70859597099999</c:v>
                </c:pt>
                <c:pt idx="3">
                  <c:v>191.22110480700002</c:v>
                </c:pt>
              </c:numCache>
            </c:numRef>
          </c:val>
          <c:extLst>
            <c:ext xmlns:c16="http://schemas.microsoft.com/office/drawing/2014/chart" uri="{C3380CC4-5D6E-409C-BE32-E72D297353CC}">
              <c16:uniqueId val="{00000000-3A93-48D3-AE4A-BF56B7C4EF04}"/>
            </c:ext>
          </c:extLst>
        </c:ser>
        <c:ser>
          <c:idx val="1"/>
          <c:order val="1"/>
          <c:tx>
            <c:strRef>
              <c:f>'6.8. dia MAB díj LoB'!$A$79</c:f>
              <c:strCache>
                <c:ptCount val="1"/>
                <c:pt idx="0">
                  <c:v>Vállalati vagyonbiztosítás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'6.8. dia MAB díj LoB'!$B$77:$E$77</c:f>
              <c:numCache>
                <c:formatCode>General</c:formatCode>
                <c:ptCount val="4"/>
                <c:pt idx="0">
                  <c:v>2020</c:v>
                </c:pt>
                <c:pt idx="1">
                  <c:v>2021</c:v>
                </c:pt>
                <c:pt idx="2">
                  <c:v>2022</c:v>
                </c:pt>
                <c:pt idx="3">
                  <c:v>2023</c:v>
                </c:pt>
              </c:numCache>
            </c:numRef>
          </c:cat>
          <c:val>
            <c:numRef>
              <c:f>'6.8. dia MAB díj LoB'!$B$79:$E$79</c:f>
              <c:numCache>
                <c:formatCode>0</c:formatCode>
                <c:ptCount val="4"/>
                <c:pt idx="0">
                  <c:v>79.621958829819988</c:v>
                </c:pt>
                <c:pt idx="1">
                  <c:v>92.858607906939994</c:v>
                </c:pt>
                <c:pt idx="2">
                  <c:v>116.12607164147001</c:v>
                </c:pt>
                <c:pt idx="3">
                  <c:v>118.02427676725</c:v>
                </c:pt>
              </c:numCache>
            </c:numRef>
          </c:val>
          <c:extLst>
            <c:ext xmlns:c16="http://schemas.microsoft.com/office/drawing/2014/chart" uri="{C3380CC4-5D6E-409C-BE32-E72D297353CC}">
              <c16:uniqueId val="{00000001-3A93-48D3-AE4A-BF56B7C4EF04}"/>
            </c:ext>
          </c:extLst>
        </c:ser>
        <c:ser>
          <c:idx val="2"/>
          <c:order val="2"/>
          <c:tx>
            <c:strRef>
              <c:f>'6.8. dia MAB díj LoB'!$A$80</c:f>
              <c:strCache>
                <c:ptCount val="1"/>
                <c:pt idx="0">
                  <c:v>KGFB</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'6.8. dia MAB díj LoB'!$B$77:$E$77</c:f>
              <c:numCache>
                <c:formatCode>General</c:formatCode>
                <c:ptCount val="4"/>
                <c:pt idx="0">
                  <c:v>2020</c:v>
                </c:pt>
                <c:pt idx="1">
                  <c:v>2021</c:v>
                </c:pt>
                <c:pt idx="2">
                  <c:v>2022</c:v>
                </c:pt>
                <c:pt idx="3">
                  <c:v>2023</c:v>
                </c:pt>
              </c:numCache>
            </c:numRef>
          </c:cat>
          <c:val>
            <c:numRef>
              <c:f>'6.8. dia MAB díj LoB'!$B$80:$E$80</c:f>
              <c:numCache>
                <c:formatCode>#,##0</c:formatCode>
                <c:ptCount val="4"/>
                <c:pt idx="0">
                  <c:v>247.05198597874002</c:v>
                </c:pt>
                <c:pt idx="1">
                  <c:v>255.14479968851001</c:v>
                </c:pt>
                <c:pt idx="2">
                  <c:v>275.26651865778001</c:v>
                </c:pt>
                <c:pt idx="3">
                  <c:v>307.66110201472003</c:v>
                </c:pt>
              </c:numCache>
            </c:numRef>
          </c:val>
          <c:extLst>
            <c:ext xmlns:c16="http://schemas.microsoft.com/office/drawing/2014/chart" uri="{C3380CC4-5D6E-409C-BE32-E72D297353CC}">
              <c16:uniqueId val="{00000002-3A93-48D3-AE4A-BF56B7C4EF04}"/>
            </c:ext>
          </c:extLst>
        </c:ser>
        <c:ser>
          <c:idx val="3"/>
          <c:order val="3"/>
          <c:tx>
            <c:strRef>
              <c:f>'6.8. dia MAB díj LoB'!$A$81</c:f>
              <c:strCache>
                <c:ptCount val="1"/>
                <c:pt idx="0">
                  <c:v>Casco</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'6.8. dia MAB díj LoB'!$B$77:$E$77</c:f>
              <c:numCache>
                <c:formatCode>General</c:formatCode>
                <c:ptCount val="4"/>
                <c:pt idx="0">
                  <c:v>2020</c:v>
                </c:pt>
                <c:pt idx="1">
                  <c:v>2021</c:v>
                </c:pt>
                <c:pt idx="2">
                  <c:v>2022</c:v>
                </c:pt>
                <c:pt idx="3">
                  <c:v>2023</c:v>
                </c:pt>
              </c:numCache>
            </c:numRef>
          </c:cat>
          <c:val>
            <c:numRef>
              <c:f>'6.8. dia MAB díj LoB'!$B$81:$E$81</c:f>
              <c:numCache>
                <c:formatCode>#,##0</c:formatCode>
                <c:ptCount val="4"/>
                <c:pt idx="0">
                  <c:v>109.83504330118998</c:v>
                </c:pt>
                <c:pt idx="1">
                  <c:v>120.11514786189001</c:v>
                </c:pt>
                <c:pt idx="2">
                  <c:v>137.09128206259999</c:v>
                </c:pt>
                <c:pt idx="3">
                  <c:v>165.68581510258002</c:v>
                </c:pt>
              </c:numCache>
            </c:numRef>
          </c:val>
          <c:extLst>
            <c:ext xmlns:c16="http://schemas.microsoft.com/office/drawing/2014/chart" uri="{C3380CC4-5D6E-409C-BE32-E72D297353CC}">
              <c16:uniqueId val="{00000003-3A93-48D3-AE4A-BF56B7C4EF04}"/>
            </c:ext>
          </c:extLst>
        </c:ser>
        <c:ser>
          <c:idx val="4"/>
          <c:order val="4"/>
          <c:tx>
            <c:strRef>
              <c:f>'6.8. dia MAB díj LoB'!$A$82</c:f>
              <c:strCache>
                <c:ptCount val="1"/>
                <c:pt idx="0">
                  <c:v>Egyéb</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'6.8. dia MAB díj LoB'!$B$77:$E$77</c:f>
              <c:numCache>
                <c:formatCode>General</c:formatCode>
                <c:ptCount val="4"/>
                <c:pt idx="0">
                  <c:v>2020</c:v>
                </c:pt>
                <c:pt idx="1">
                  <c:v>2021</c:v>
                </c:pt>
                <c:pt idx="2">
                  <c:v>2022</c:v>
                </c:pt>
                <c:pt idx="3">
                  <c:v>2023</c:v>
                </c:pt>
              </c:numCache>
            </c:numRef>
          </c:cat>
          <c:val>
            <c:numRef>
              <c:f>'6.8. dia MAB díj LoB'!$B$82:$E$82</c:f>
              <c:numCache>
                <c:formatCode>0</c:formatCode>
                <c:ptCount val="4"/>
                <c:pt idx="0">
                  <c:v>110.02403421862012</c:v>
                </c:pt>
                <c:pt idx="1">
                  <c:v>123.7003248069898</c:v>
                </c:pt>
                <c:pt idx="2">
                  <c:v>153.56696673673019</c:v>
                </c:pt>
                <c:pt idx="3">
                  <c:v>173.95730064436006</c:v>
                </c:pt>
              </c:numCache>
            </c:numRef>
          </c:val>
          <c:extLst>
            <c:ext xmlns:c16="http://schemas.microsoft.com/office/drawing/2014/chart" uri="{C3380CC4-5D6E-409C-BE32-E72D297353CC}">
              <c16:uniqueId val="{00000004-3A93-48D3-AE4A-BF56B7C4EF04}"/>
            </c:ext>
          </c:extLst>
        </c:ser>
        <c:dLbls>
          <c:dLblPos val="ctr"/>
          <c:showLegendKey val="0"/>
          <c:showVal val="1"/>
          <c:showCatName val="0"/>
          <c:showSerName val="0"/>
          <c:showPercent val="0"/>
          <c:showBubbleSize val="0"/>
        </c:dLbls>
        <c:gapWidth val="150"/>
        <c:overlap val="100"/>
        <c:axId val="174354080"/>
        <c:axId val="263583968"/>
      </c:barChart>
      <c:catAx>
        <c:axId val="17435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hu-HU"/>
          </a:p>
        </c:txPr>
        <c:crossAx val="263583968"/>
        <c:crosses val="autoZero"/>
        <c:auto val="1"/>
        <c:lblAlgn val="ctr"/>
        <c:lblOffset val="100"/>
        <c:noMultiLvlLbl val="0"/>
      </c:catAx>
      <c:valAx>
        <c:axId val="2635839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hu-HU"/>
          </a:p>
        </c:txPr>
        <c:crossAx val="174354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hu-HU"/>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'9. dia - kárráfordítás'!$C$3</c:f>
              <c:strCache>
                <c:ptCount val="1"/>
                <c:pt idx="0">
                  <c:v>Élet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'9. dia - kárráfordítás'!$B$4:$B$8</c:f>
              <c:numCache>
                <c:formatCode>General</c:formatCode>
                <c:ptCount val="5"/>
                <c:pt idx="0">
                  <c:v>2019</c:v>
                </c:pt>
                <c:pt idx="1">
                  <c:v>2020</c:v>
                </c:pt>
                <c:pt idx="2">
                  <c:v>2021</c:v>
                </c:pt>
                <c:pt idx="3">
                  <c:v>2022</c:v>
                </c:pt>
                <c:pt idx="4">
                  <c:v>2023</c:v>
                </c:pt>
              </c:numCache>
            </c:numRef>
          </c:cat>
          <c:val>
            <c:numRef>
              <c:f>'9. dia - kárráfordítás'!$C$4:$C$8</c:f>
              <c:numCache>
                <c:formatCode>General</c:formatCode>
                <c:ptCount val="5"/>
                <c:pt idx="0">
                  <c:v>425</c:v>
                </c:pt>
                <c:pt idx="1">
                  <c:v>392</c:v>
                </c:pt>
                <c:pt idx="2">
                  <c:v>455</c:v>
                </c:pt>
                <c:pt idx="3">
                  <c:v>464</c:v>
                </c:pt>
                <c:pt idx="4" formatCode="0">
                  <c:v>434</c:v>
                </c:pt>
              </c:numCache>
            </c:numRef>
          </c:val>
          <c:extLst>
            <c:ext xmlns:c16="http://schemas.microsoft.com/office/drawing/2014/chart" uri="{C3380CC4-5D6E-409C-BE32-E72D297353CC}">
              <c16:uniqueId val="{00000000-C3B1-4396-9A8E-56654AB28A4C}"/>
            </c:ext>
          </c:extLst>
        </c:ser>
        <c:ser>
          <c:idx val="1"/>
          <c:order val="1"/>
          <c:tx>
            <c:strRef>
              <c:f>'9. dia - kárráfordítás'!$D$3</c:f>
              <c:strCache>
                <c:ptCount val="1"/>
                <c:pt idx="0">
                  <c:v>Nem élet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'9. dia - kárráfordítás'!$B$4:$B$8</c:f>
              <c:numCache>
                <c:formatCode>General</c:formatCode>
                <c:ptCount val="5"/>
                <c:pt idx="0">
                  <c:v>2019</c:v>
                </c:pt>
                <c:pt idx="1">
                  <c:v>2020</c:v>
                </c:pt>
                <c:pt idx="2">
                  <c:v>2021</c:v>
                </c:pt>
                <c:pt idx="3">
                  <c:v>2022</c:v>
                </c:pt>
                <c:pt idx="4">
                  <c:v>2023</c:v>
                </c:pt>
              </c:numCache>
            </c:numRef>
          </c:cat>
          <c:val>
            <c:numRef>
              <c:f>'9. dia - kárráfordítás'!$D$4:$D$8</c:f>
              <c:numCache>
                <c:formatCode>General</c:formatCode>
                <c:ptCount val="5"/>
                <c:pt idx="0">
                  <c:v>264</c:v>
                </c:pt>
                <c:pt idx="1">
                  <c:v>270</c:v>
                </c:pt>
                <c:pt idx="2">
                  <c:v>281</c:v>
                </c:pt>
                <c:pt idx="3">
                  <c:v>341</c:v>
                </c:pt>
                <c:pt idx="4">
                  <c:v>377</c:v>
                </c:pt>
              </c:numCache>
            </c:numRef>
          </c:val>
          <c:extLst>
            <c:ext xmlns:c16="http://schemas.microsoft.com/office/drawing/2014/chart" uri="{C3380CC4-5D6E-409C-BE32-E72D297353CC}">
              <c16:uniqueId val="{00000001-C3B1-4396-9A8E-56654AB28A4C}"/>
            </c:ext>
          </c:extLst>
        </c:ser>
        <c:dLbls>
          <c:dLblPos val="ctr"/>
          <c:showLegendKey val="0"/>
          <c:showVal val="1"/>
          <c:showCatName val="0"/>
          <c:showSerName val="0"/>
          <c:showPercent val="0"/>
          <c:showBubbleSize val="0"/>
        </c:dLbls>
        <c:gapWidth val="150"/>
        <c:overlap val="100"/>
        <c:axId val="1125564672"/>
        <c:axId val="136822896"/>
      </c:barChart>
      <c:catAx>
        <c:axId val="1125564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hu-HU"/>
          </a:p>
        </c:txPr>
        <c:crossAx val="136822896"/>
        <c:crosses val="autoZero"/>
        <c:auto val="1"/>
        <c:lblAlgn val="ctr"/>
        <c:lblOffset val="100"/>
        <c:noMultiLvlLbl val="0"/>
      </c:catAx>
      <c:valAx>
        <c:axId val="136822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hu-HU"/>
          </a:p>
        </c:txPr>
        <c:crossAx val="1125564672"/>
        <c:crosses val="autoZero"/>
        <c:crossBetween val="between"/>
      </c:valAx>
      <c:spPr>
        <a:noFill/>
        <a:ln>
          <a:noFill/>
        </a:ln>
        <a:effectLst/>
      </c:spPr>
    </c:plotArea>
    <c:legend>
      <c:legendPos val="b"/>
      <c:layout>
        <c:manualLayout>
          <c:xMode val="edge"/>
          <c:yMode val="edge"/>
          <c:x val="0.11457458847736625"/>
          <c:y val="4.4109722222222182E-2"/>
          <c:w val="0.11233230452674897"/>
          <c:h val="8.4025198412698426E-2"/>
        </c:manualLayout>
      </c:layout>
      <c:overlay val="1"/>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hu-H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hu-HU" dirty="0"/>
              <a:t>Korrigált díj alapon</a:t>
            </a:r>
          </a:p>
          <a:p>
            <a:pPr>
              <a:defRPr/>
            </a:pPr>
            <a:r>
              <a:rPr lang="hu-HU" dirty="0"/>
              <a:t>Év / év növekedés: </a:t>
            </a:r>
            <a:r>
              <a:rPr lang="hu-HU" b="1" dirty="0">
                <a:solidFill>
                  <a:srgbClr val="006633"/>
                </a:solidFill>
              </a:rPr>
              <a:t>+12,67%</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barChart>
        <c:barDir val="col"/>
        <c:grouping val="stacked"/>
        <c:varyColors val="0"/>
        <c:ser>
          <c:idx val="0"/>
          <c:order val="0"/>
          <c:tx>
            <c:strRef>
              <c:f>'3.dia - változás'!$B$12</c:f>
              <c:strCache>
                <c:ptCount val="1"/>
                <c:pt idx="0">
                  <c:v>Korrigált élet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'3.dia - változás'!$C$11:$D$11</c:f>
              <c:numCache>
                <c:formatCode>General</c:formatCode>
                <c:ptCount val="2"/>
                <c:pt idx="0">
                  <c:v>2022</c:v>
                </c:pt>
                <c:pt idx="1">
                  <c:v>2023</c:v>
                </c:pt>
              </c:numCache>
            </c:numRef>
          </c:cat>
          <c:val>
            <c:numRef>
              <c:f>'3.dia - változás'!$C$12:$D$12</c:f>
              <c:numCache>
                <c:formatCode>0</c:formatCode>
                <c:ptCount val="2"/>
                <c:pt idx="0">
                  <c:v>423.26391143601211</c:v>
                </c:pt>
                <c:pt idx="1">
                  <c:v>475.43694777303699</c:v>
                </c:pt>
              </c:numCache>
            </c:numRef>
          </c:val>
          <c:extLst>
            <c:ext xmlns:c16="http://schemas.microsoft.com/office/drawing/2014/chart" uri="{C3380CC4-5D6E-409C-BE32-E72D297353CC}">
              <c16:uniqueId val="{00000000-1567-4CD2-A313-CC3DD913B2FC}"/>
            </c:ext>
          </c:extLst>
        </c:ser>
        <c:ser>
          <c:idx val="1"/>
          <c:order val="1"/>
          <c:tx>
            <c:strRef>
              <c:f>'3.dia - változás'!$B$13</c:f>
              <c:strCache>
                <c:ptCount val="1"/>
                <c:pt idx="0">
                  <c:v>Nem élet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'3.dia - változás'!$C$11:$D$11</c:f>
              <c:numCache>
                <c:formatCode>General</c:formatCode>
                <c:ptCount val="2"/>
                <c:pt idx="0">
                  <c:v>2022</c:v>
                </c:pt>
                <c:pt idx="1">
                  <c:v>2023</c:v>
                </c:pt>
              </c:numCache>
            </c:numRef>
          </c:cat>
          <c:val>
            <c:numRef>
              <c:f>'3.dia - változás'!$C$13:$D$13</c:f>
              <c:numCache>
                <c:formatCode>0</c:formatCode>
                <c:ptCount val="2"/>
                <c:pt idx="0">
                  <c:v>847.75471360588028</c:v>
                </c:pt>
                <c:pt idx="1">
                  <c:v>956.55880333590972</c:v>
                </c:pt>
              </c:numCache>
            </c:numRef>
          </c:val>
          <c:extLst>
            <c:ext xmlns:c16="http://schemas.microsoft.com/office/drawing/2014/chart" uri="{C3380CC4-5D6E-409C-BE32-E72D297353CC}">
              <c16:uniqueId val="{00000001-1567-4CD2-A313-CC3DD913B2FC}"/>
            </c:ext>
          </c:extLst>
        </c:ser>
        <c:dLbls>
          <c:dLblPos val="ctr"/>
          <c:showLegendKey val="0"/>
          <c:showVal val="1"/>
          <c:showCatName val="0"/>
          <c:showSerName val="0"/>
          <c:showPercent val="0"/>
          <c:showBubbleSize val="0"/>
        </c:dLbls>
        <c:gapWidth val="150"/>
        <c:overlap val="100"/>
        <c:axId val="1129566304"/>
        <c:axId val="1295640848"/>
      </c:barChart>
      <c:catAx>
        <c:axId val="1129566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u-HU"/>
          </a:p>
        </c:txPr>
        <c:crossAx val="1295640848"/>
        <c:crosses val="autoZero"/>
        <c:auto val="1"/>
        <c:lblAlgn val="ctr"/>
        <c:lblOffset val="100"/>
        <c:noMultiLvlLbl val="0"/>
      </c:catAx>
      <c:valAx>
        <c:axId val="1295640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u-HU"/>
          </a:p>
        </c:txPr>
        <c:crossAx val="1129566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hu-H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hu-HU" dirty="0"/>
              <a:t>Teljes díj alapon</a:t>
            </a:r>
          </a:p>
          <a:p>
            <a:pPr>
              <a:defRPr/>
            </a:pPr>
            <a:r>
              <a:rPr lang="hu-HU" dirty="0"/>
              <a:t>Év / év növekedés: </a:t>
            </a:r>
            <a:r>
              <a:rPr lang="hu-HU" b="1" dirty="0">
                <a:solidFill>
                  <a:srgbClr val="006633"/>
                </a:solidFill>
              </a:rPr>
              <a:t>+4,99%</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barChart>
        <c:barDir val="col"/>
        <c:grouping val="stacked"/>
        <c:varyColors val="0"/>
        <c:ser>
          <c:idx val="0"/>
          <c:order val="0"/>
          <c:tx>
            <c:strRef>
              <c:f>'3.dia - változás'!$B$4</c:f>
              <c:strCache>
                <c:ptCount val="1"/>
                <c:pt idx="0">
                  <c:v>Élet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'3.dia - változás'!$C$3:$D$3</c:f>
              <c:numCache>
                <c:formatCode>General</c:formatCode>
                <c:ptCount val="2"/>
                <c:pt idx="0">
                  <c:v>2022</c:v>
                </c:pt>
                <c:pt idx="1">
                  <c:v>2023</c:v>
                </c:pt>
              </c:numCache>
            </c:numRef>
          </c:cat>
          <c:val>
            <c:numRef>
              <c:f>'3.dia - változás'!$C$4:$D$4</c:f>
              <c:numCache>
                <c:formatCode>0</c:formatCode>
                <c:ptCount val="2"/>
                <c:pt idx="0">
                  <c:v>640.97006241800011</c:v>
                </c:pt>
                <c:pt idx="1">
                  <c:v>606.41632116968003</c:v>
                </c:pt>
              </c:numCache>
            </c:numRef>
          </c:val>
          <c:extLst>
            <c:ext xmlns:c16="http://schemas.microsoft.com/office/drawing/2014/chart" uri="{C3380CC4-5D6E-409C-BE32-E72D297353CC}">
              <c16:uniqueId val="{00000000-706D-41A9-8C4B-9356F0982D94}"/>
            </c:ext>
          </c:extLst>
        </c:ser>
        <c:ser>
          <c:idx val="1"/>
          <c:order val="1"/>
          <c:tx>
            <c:strRef>
              <c:f>'3.dia - változás'!$B$5</c:f>
              <c:strCache>
                <c:ptCount val="1"/>
                <c:pt idx="0">
                  <c:v>Nem élet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'3.dia - változás'!$C$3:$D$3</c:f>
              <c:numCache>
                <c:formatCode>General</c:formatCode>
                <c:ptCount val="2"/>
                <c:pt idx="0">
                  <c:v>2022</c:v>
                </c:pt>
                <c:pt idx="1">
                  <c:v>2023</c:v>
                </c:pt>
              </c:numCache>
            </c:numRef>
          </c:cat>
          <c:val>
            <c:numRef>
              <c:f>'3.dia - változás'!$C$5:$D$5</c:f>
              <c:numCache>
                <c:formatCode>0</c:formatCode>
                <c:ptCount val="2"/>
                <c:pt idx="0">
                  <c:v>847.75471360588028</c:v>
                </c:pt>
                <c:pt idx="1">
                  <c:v>956.55880333590972</c:v>
                </c:pt>
              </c:numCache>
            </c:numRef>
          </c:val>
          <c:extLst>
            <c:ext xmlns:c16="http://schemas.microsoft.com/office/drawing/2014/chart" uri="{C3380CC4-5D6E-409C-BE32-E72D297353CC}">
              <c16:uniqueId val="{00000001-706D-41A9-8C4B-9356F0982D94}"/>
            </c:ext>
          </c:extLst>
        </c:ser>
        <c:dLbls>
          <c:dLblPos val="ctr"/>
          <c:showLegendKey val="0"/>
          <c:showVal val="1"/>
          <c:showCatName val="0"/>
          <c:showSerName val="0"/>
          <c:showPercent val="0"/>
          <c:showBubbleSize val="0"/>
        </c:dLbls>
        <c:gapWidth val="150"/>
        <c:overlap val="100"/>
        <c:axId val="1127822448"/>
        <c:axId val="71256976"/>
      </c:barChart>
      <c:catAx>
        <c:axId val="112782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u-HU"/>
          </a:p>
        </c:txPr>
        <c:crossAx val="71256976"/>
        <c:crosses val="autoZero"/>
        <c:auto val="1"/>
        <c:lblAlgn val="ctr"/>
        <c:lblOffset val="100"/>
        <c:noMultiLvlLbl val="0"/>
      </c:catAx>
      <c:valAx>
        <c:axId val="71256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u-HU"/>
          </a:p>
        </c:txPr>
        <c:crossAx val="112782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hu-HU"/>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u-H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'4. dia Piaci részesedések'!$I$33</c:f>
              <c:strCache>
                <c:ptCount val="1"/>
                <c:pt idx="0">
                  <c:v>2022</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F521-410D-87BB-9DDC8AE04A3E}"/>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F521-410D-87BB-9DDC8AE04A3E}"/>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F521-410D-87BB-9DDC8AE04A3E}"/>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F521-410D-87BB-9DDC8AE04A3E}"/>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F521-410D-87BB-9DDC8AE04A3E}"/>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F521-410D-87BB-9DDC8AE04A3E}"/>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F521-410D-87BB-9DDC8AE04A3E}"/>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F521-410D-87BB-9DDC8AE04A3E}"/>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F521-410D-87BB-9DDC8AE04A3E}"/>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21-410D-87BB-9DDC8AE04A3E}"/>
                </c:ext>
              </c:extLst>
            </c:dLbl>
            <c:dLbl>
              <c:idx val="1"/>
              <c:layout>
                <c:manualLayout>
                  <c:x val="5.1007396072428636E-3"/>
                  <c:y val="-0.16585760517799361"/>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hu-HU"/>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F521-410D-87BB-9DDC8AE04A3E}"/>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521-410D-87BB-9DDC8AE04A3E}"/>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521-410D-87BB-9DDC8AE04A3E}"/>
                </c:ext>
              </c:extLst>
            </c:dLbl>
            <c:dLbl>
              <c:idx val="4"/>
              <c:layout>
                <c:manualLayout>
                  <c:x val="2.550369803621525E-3"/>
                  <c:y val="2.4271844660194102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hu-HU"/>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F521-410D-87BB-9DDC8AE04A3E}"/>
                </c:ext>
              </c:extLst>
            </c:dLbl>
            <c:dLbl>
              <c:idx val="5"/>
              <c:layout>
                <c:manualLayout>
                  <c:x val="0"/>
                  <c:y val="6.0679611650485361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hu-HU"/>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F521-410D-87BB-9DDC8AE04A3E}"/>
                </c:ext>
              </c:extLst>
            </c:dLbl>
            <c:dLbl>
              <c:idx val="6"/>
              <c:layout>
                <c:manualLayout>
                  <c:x val="-2.2598870056497176E-3"/>
                  <c:y val="-2.022653721682847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80000"/>
                          <a:lumOff val="20000"/>
                        </a:schemeClr>
                      </a:solidFill>
                      <a:latin typeface="+mn-lt"/>
                      <a:ea typeface="+mn-ea"/>
                      <a:cs typeface="+mn-cs"/>
                    </a:defRPr>
                  </a:pPr>
                  <a:endParaRPr lang="hu-HU"/>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F521-410D-87BB-9DDC8AE04A3E}"/>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80000"/>
                          <a:lumOff val="20000"/>
                        </a:schemeClr>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521-410D-87BB-9DDC8AE04A3E}"/>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80000"/>
                        </a:schemeClr>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521-410D-87BB-9DDC8AE04A3E}"/>
                </c:ext>
              </c:extLst>
            </c:dLbl>
            <c:spPr>
              <a:noFill/>
              <a:ln>
                <a:noFill/>
              </a:ln>
              <a:effectLst/>
            </c:sp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('4. dia Piaci részesedések'!$H$35:$H$36,'4. dia Piaci részesedések'!$H$40,'4. dia Piaci részesedések'!$H$42:$H$43,'4. dia Piaci részesedések'!$H$45,'4. dia Piaci részesedések'!$H$48,'4. dia Piaci részesedések'!$H$50,'4. dia Piaci részesedések'!$H$54)</c:f>
              <c:strCache>
                <c:ptCount val="9"/>
                <c:pt idx="0">
                  <c:v>VIG</c:v>
                </c:pt>
                <c:pt idx="1">
                  <c:v>ALLIANZ</c:v>
                </c:pt>
                <c:pt idx="2">
                  <c:v>GENERALI</c:v>
                </c:pt>
                <c:pt idx="3">
                  <c:v>GROUPAMA</c:v>
                </c:pt>
                <c:pt idx="4">
                  <c:v>KH</c:v>
                </c:pt>
                <c:pt idx="5">
                  <c:v>MAGYAR POSTA</c:v>
                </c:pt>
                <c:pt idx="6">
                  <c:v>NN</c:v>
                </c:pt>
                <c:pt idx="7">
                  <c:v>UNIQA</c:v>
                </c:pt>
                <c:pt idx="8">
                  <c:v>EGYÉB</c:v>
                </c:pt>
              </c:strCache>
              <c:extLst/>
            </c:strRef>
          </c:cat>
          <c:val>
            <c:numRef>
              <c:f>('4. dia Piaci részesedések'!$I$35:$I$36,'4. dia Piaci részesedések'!$I$40,'4. dia Piaci részesedések'!$I$42:$I$43,'4. dia Piaci részesedések'!$I$45,'4. dia Piaci részesedések'!$I$48,'4. dia Piaci részesedések'!$I$50,'4. dia Piaci részesedések'!$I$54)</c:f>
              <c:numCache>
                <c:formatCode>0.00%</c:formatCode>
                <c:ptCount val="9"/>
                <c:pt idx="0">
                  <c:v>0.19231526445382907</c:v>
                </c:pt>
                <c:pt idx="1">
                  <c:v>0.15170985439176779</c:v>
                </c:pt>
                <c:pt idx="2">
                  <c:v>0.15296241130962893</c:v>
                </c:pt>
                <c:pt idx="3">
                  <c:v>0.10534968687690076</c:v>
                </c:pt>
                <c:pt idx="4">
                  <c:v>4.9299231569867229E-2</c:v>
                </c:pt>
                <c:pt idx="5">
                  <c:v>8.2186260092871166E-2</c:v>
                </c:pt>
                <c:pt idx="6">
                  <c:v>6.0752153424595938E-2</c:v>
                </c:pt>
                <c:pt idx="7">
                  <c:v>5.9123768488009702E-2</c:v>
                </c:pt>
                <c:pt idx="8">
                  <c:v>0.14630136939252919</c:v>
                </c:pt>
              </c:numCache>
              <c:extLst/>
            </c:numRef>
          </c:val>
          <c:extLst>
            <c:ext xmlns:c16="http://schemas.microsoft.com/office/drawing/2014/chart" uri="{C3380CC4-5D6E-409C-BE32-E72D297353CC}">
              <c16:uniqueId val="{00000012-F521-410D-87BB-9DDC8AE04A3E}"/>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u-H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'4. dia Piaci részesedések'!$I$2</c:f>
              <c:strCache>
                <c:ptCount val="1"/>
                <c:pt idx="0">
                  <c:v>2023</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DBFF-46E1-9CE0-767791047D30}"/>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DBFF-46E1-9CE0-767791047D30}"/>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DBFF-46E1-9CE0-767791047D30}"/>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DBFF-46E1-9CE0-767791047D30}"/>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DBFF-46E1-9CE0-767791047D30}"/>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DBFF-46E1-9CE0-767791047D30}"/>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DBFF-46E1-9CE0-767791047D30}"/>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DBFF-46E1-9CE0-767791047D30}"/>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DBFF-46E1-9CE0-767791047D30}"/>
              </c:ext>
            </c:extLst>
          </c:dPt>
          <c:dLbls>
            <c:dLbl>
              <c:idx val="0"/>
              <c:layout>
                <c:manualLayout>
                  <c:x val="8.4228258580753071E-3"/>
                  <c:y val="-1.322751322751320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hu-HU"/>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DBFF-46E1-9CE0-767791047D30}"/>
                </c:ext>
              </c:extLst>
            </c:dLbl>
            <c:dLbl>
              <c:idx val="1"/>
              <c:layout>
                <c:manualLayout>
                  <c:x val="1.8951358180669616E-2"/>
                  <c:y val="-0.13227513227513235"/>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hu-HU"/>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DBFF-46E1-9CE0-767791047D30}"/>
                </c:ext>
              </c:extLst>
            </c:dLbl>
            <c:dLbl>
              <c:idx val="2"/>
              <c:layout>
                <c:manualLayout>
                  <c:x val="4.2114129290376926E-3"/>
                  <c:y val="1.322751322751306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hu-HU"/>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DBFF-46E1-9CE0-767791047D30}"/>
                </c:ext>
              </c:extLst>
            </c:dLbl>
            <c:dLbl>
              <c:idx val="3"/>
              <c:layout>
                <c:manualLayout>
                  <c:x val="-1.8951358180669616E-2"/>
                  <c:y val="1.322751322751322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hu-HU"/>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DBFF-46E1-9CE0-767791047D30}"/>
                </c:ext>
              </c:extLst>
            </c:dLbl>
            <c:dLbl>
              <c:idx val="4"/>
              <c:layout>
                <c:manualLayout>
                  <c:x val="-7.7911139187197317E-2"/>
                  <c:y val="5.291005291005290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hu-HU"/>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DBFF-46E1-9CE0-767791047D30}"/>
                </c:ext>
              </c:extLst>
            </c:dLbl>
            <c:dLbl>
              <c:idx val="5"/>
              <c:layout>
                <c:manualLayout>
                  <c:x val="-1.8951358180669616E-2"/>
                  <c:y val="-2.948019898137565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hu-HU"/>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DBFF-46E1-9CE0-767791047D30}"/>
                </c:ext>
              </c:extLst>
            </c:dLbl>
            <c:dLbl>
              <c:idx val="6"/>
              <c:layout>
                <c:manualLayout>
                  <c:x val="-2.3162771109707325E-2"/>
                  <c:y val="1.6252599209553971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80000"/>
                          <a:lumOff val="20000"/>
                        </a:schemeClr>
                      </a:solidFill>
                      <a:latin typeface="+mn-lt"/>
                      <a:ea typeface="+mn-ea"/>
                      <a:cs typeface="+mn-cs"/>
                    </a:defRPr>
                  </a:pPr>
                  <a:endParaRPr lang="hu-HU"/>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DBFF-46E1-9CE0-767791047D30}"/>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80000"/>
                          <a:lumOff val="20000"/>
                        </a:schemeClr>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BFF-46E1-9CE0-767791047D30}"/>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80000"/>
                        </a:schemeClr>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BFF-46E1-9CE0-767791047D30}"/>
                </c:ext>
              </c:extLst>
            </c:dLbl>
            <c:spPr>
              <a:noFill/>
              <a:ln>
                <a:noFill/>
              </a:ln>
              <a:effectLst/>
            </c:sp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('4. dia Piaci részesedések'!$H$4:$H$5,'4. dia Piaci részesedések'!$H$9,'4. dia Piaci részesedések'!$H$11:$H$12,'4. dia Piaci részesedések'!$H$14,'4. dia Piaci részesedések'!$H$17,'4. dia Piaci részesedések'!$H$19,'4. dia Piaci részesedések'!$H$23)</c:f>
              <c:strCache>
                <c:ptCount val="9"/>
                <c:pt idx="0">
                  <c:v>VIG</c:v>
                </c:pt>
                <c:pt idx="1">
                  <c:v>ALLIANZ</c:v>
                </c:pt>
                <c:pt idx="2">
                  <c:v>GENERALI</c:v>
                </c:pt>
                <c:pt idx="3">
                  <c:v>GROUPAMA</c:v>
                </c:pt>
                <c:pt idx="4">
                  <c:v>KH</c:v>
                </c:pt>
                <c:pt idx="5">
                  <c:v>MAGYAR POSTA</c:v>
                </c:pt>
                <c:pt idx="6">
                  <c:v>NN</c:v>
                </c:pt>
                <c:pt idx="7">
                  <c:v>UNIQA</c:v>
                </c:pt>
                <c:pt idx="8">
                  <c:v>EGYÉB</c:v>
                </c:pt>
              </c:strCache>
              <c:extLst/>
            </c:strRef>
          </c:cat>
          <c:val>
            <c:numRef>
              <c:f>('4. dia Piaci részesedések'!$I$4:$I$5,'4. dia Piaci részesedések'!$I$9,'4. dia Piaci részesedések'!$I$11:$I$12,'4. dia Piaci részesedések'!$I$14,'4. dia Piaci részesedések'!$I$17,'4. dia Piaci részesedések'!$I$19,'4. dia Piaci részesedések'!$I$23)</c:f>
              <c:numCache>
                <c:formatCode>0.00%</c:formatCode>
                <c:ptCount val="9"/>
                <c:pt idx="0">
                  <c:v>0.19402480387903029</c:v>
                </c:pt>
                <c:pt idx="1">
                  <c:v>0.14911502259111387</c:v>
                </c:pt>
                <c:pt idx="2">
                  <c:v>0.16465058194602103</c:v>
                </c:pt>
                <c:pt idx="3">
                  <c:v>0.11770357321470094</c:v>
                </c:pt>
                <c:pt idx="4">
                  <c:v>5.8933782037086144E-2</c:v>
                </c:pt>
                <c:pt idx="5">
                  <c:v>4.0810783869754341E-2</c:v>
                </c:pt>
                <c:pt idx="6">
                  <c:v>6.2722005272483408E-2</c:v>
                </c:pt>
                <c:pt idx="7">
                  <c:v>6.4041770358733582E-2</c:v>
                </c:pt>
                <c:pt idx="8">
                  <c:v>0.14799767683107662</c:v>
                </c:pt>
              </c:numCache>
              <c:extLst/>
            </c:numRef>
          </c:val>
          <c:extLst>
            <c:ext xmlns:c16="http://schemas.microsoft.com/office/drawing/2014/chart" uri="{C3380CC4-5D6E-409C-BE32-E72D297353CC}">
              <c16:uniqueId val="{00000012-DBFF-46E1-9CE0-767791047D30}"/>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u-H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'4. dia Piaci rész egyén'!$I$33</c:f>
              <c:strCache>
                <c:ptCount val="1"/>
                <c:pt idx="0">
                  <c:v>2022</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5136-4E18-BE7B-1E8F2012EA0A}"/>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5136-4E18-BE7B-1E8F2012EA0A}"/>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5136-4E18-BE7B-1E8F2012EA0A}"/>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5136-4E18-BE7B-1E8F2012EA0A}"/>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5136-4E18-BE7B-1E8F2012EA0A}"/>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5136-4E18-BE7B-1E8F2012EA0A}"/>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5136-4E18-BE7B-1E8F2012EA0A}"/>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5136-4E18-BE7B-1E8F2012EA0A}"/>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5136-4E18-BE7B-1E8F2012EA0A}"/>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3-5136-4E18-BE7B-1E8F2012EA0A}"/>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36-4E18-BE7B-1E8F2012EA0A}"/>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136-4E18-BE7B-1E8F2012EA0A}"/>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136-4E18-BE7B-1E8F2012EA0A}"/>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136-4E18-BE7B-1E8F2012EA0A}"/>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136-4E18-BE7B-1E8F2012EA0A}"/>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136-4E18-BE7B-1E8F2012EA0A}"/>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80000"/>
                          <a:lumOff val="20000"/>
                        </a:schemeClr>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136-4E18-BE7B-1E8F2012EA0A}"/>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80000"/>
                          <a:lumOff val="20000"/>
                        </a:schemeClr>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136-4E18-BE7B-1E8F2012EA0A}"/>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80000"/>
                        </a:schemeClr>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136-4E18-BE7B-1E8F2012EA0A}"/>
                </c:ext>
              </c:extLst>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80000"/>
                        </a:schemeClr>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136-4E18-BE7B-1E8F2012EA0A}"/>
                </c:ext>
              </c:extLst>
            </c:dLbl>
            <c:spPr>
              <a:noFill/>
              <a:ln>
                <a:noFill/>
              </a:ln>
              <a:effectLst/>
            </c:sp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('4. dia Piaci rész egyén'!$H$35:$H$36,'4. dia Piaci rész egyén'!$H$40,'4. dia Piaci rész egyén'!$H$42:$H$43,'4. dia Piaci rész egyén'!$H$45,'4. dia Piaci rész egyén'!$H$48,'4. dia Piaci rész egyén'!$H$50,'4. dia Piaci rész egyén'!$H$54:$H$55)</c:f>
              <c:strCache>
                <c:ptCount val="10"/>
                <c:pt idx="0">
                  <c:v>ALFA</c:v>
                </c:pt>
                <c:pt idx="1">
                  <c:v>ALLIANZ</c:v>
                </c:pt>
                <c:pt idx="2">
                  <c:v>GENERALI</c:v>
                </c:pt>
                <c:pt idx="3">
                  <c:v>GROUPAMA</c:v>
                </c:pt>
                <c:pt idx="4">
                  <c:v>KH</c:v>
                </c:pt>
                <c:pt idx="5">
                  <c:v>MAGYAR POSTA ÉLET</c:v>
                </c:pt>
                <c:pt idx="6">
                  <c:v>NN</c:v>
                </c:pt>
                <c:pt idx="7">
                  <c:v>UNIQA</c:v>
                </c:pt>
                <c:pt idx="8">
                  <c:v>UNION</c:v>
                </c:pt>
                <c:pt idx="9">
                  <c:v>EGYÉB</c:v>
                </c:pt>
              </c:strCache>
              <c:extLst/>
            </c:strRef>
          </c:cat>
          <c:val>
            <c:numRef>
              <c:f>('4. dia Piaci rész egyén'!$I$35:$I$36,'4. dia Piaci rész egyén'!$I$40,'4. dia Piaci rész egyén'!$I$42:$I$43,'4. dia Piaci rész egyén'!$I$45,'4. dia Piaci rész egyén'!$I$48,'4. dia Piaci rész egyén'!$I$50,'4. dia Piaci rész egyén'!$I$54:$I$55)</c:f>
              <c:numCache>
                <c:formatCode>0.00%</c:formatCode>
                <c:ptCount val="10"/>
                <c:pt idx="0">
                  <c:v>0.10896685513172237</c:v>
                </c:pt>
                <c:pt idx="1">
                  <c:v>0.15170985439176779</c:v>
                </c:pt>
                <c:pt idx="2">
                  <c:v>0.13998114786306021</c:v>
                </c:pt>
                <c:pt idx="3">
                  <c:v>0.10534968687690076</c:v>
                </c:pt>
                <c:pt idx="4">
                  <c:v>4.9299231569867229E-2</c:v>
                </c:pt>
                <c:pt idx="5">
                  <c:v>7.2356947190534357E-2</c:v>
                </c:pt>
                <c:pt idx="6">
                  <c:v>6.0752153424595938E-2</c:v>
                </c:pt>
                <c:pt idx="7">
                  <c:v>5.9123768488009702E-2</c:v>
                </c:pt>
                <c:pt idx="8">
                  <c:v>8.3348409322106701E-2</c:v>
                </c:pt>
                <c:pt idx="9">
                  <c:v>0.16911194574143473</c:v>
                </c:pt>
              </c:numCache>
              <c:extLst/>
            </c:numRef>
          </c:val>
          <c:extLst>
            <c:ext xmlns:c16="http://schemas.microsoft.com/office/drawing/2014/chart" uri="{C3380CC4-5D6E-409C-BE32-E72D297353CC}">
              <c16:uniqueId val="{00000014-5136-4E18-BE7B-1E8F2012EA0A}"/>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u-H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'4. dia Piaci rész egyén'!$I$2</c:f>
              <c:strCache>
                <c:ptCount val="1"/>
                <c:pt idx="0">
                  <c:v>2023</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F14-4B7D-AEA2-12E7A110C0A8}"/>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7F14-4B7D-AEA2-12E7A110C0A8}"/>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7F14-4B7D-AEA2-12E7A110C0A8}"/>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7F14-4B7D-AEA2-12E7A110C0A8}"/>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7F14-4B7D-AEA2-12E7A110C0A8}"/>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7F14-4B7D-AEA2-12E7A110C0A8}"/>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7F14-4B7D-AEA2-12E7A110C0A8}"/>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7F14-4B7D-AEA2-12E7A110C0A8}"/>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7F14-4B7D-AEA2-12E7A110C0A8}"/>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3-7F14-4B7D-AEA2-12E7A110C0A8}"/>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F14-4B7D-AEA2-12E7A110C0A8}"/>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F14-4B7D-AEA2-12E7A110C0A8}"/>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F14-4B7D-AEA2-12E7A110C0A8}"/>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F14-4B7D-AEA2-12E7A110C0A8}"/>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F14-4B7D-AEA2-12E7A110C0A8}"/>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F14-4B7D-AEA2-12E7A110C0A8}"/>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80000"/>
                          <a:lumOff val="20000"/>
                        </a:schemeClr>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F14-4B7D-AEA2-12E7A110C0A8}"/>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80000"/>
                          <a:lumOff val="20000"/>
                        </a:schemeClr>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F14-4B7D-AEA2-12E7A110C0A8}"/>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80000"/>
                        </a:schemeClr>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F14-4B7D-AEA2-12E7A110C0A8}"/>
                </c:ext>
              </c:extLst>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80000"/>
                        </a:schemeClr>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F14-4B7D-AEA2-12E7A110C0A8}"/>
                </c:ext>
              </c:extLst>
            </c:dLbl>
            <c:spPr>
              <a:noFill/>
              <a:ln>
                <a:noFill/>
              </a:ln>
              <a:effectLst/>
            </c:sp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('4. dia Piaci rész egyén'!$H$4:$H$5,'4. dia Piaci rész egyén'!$H$9,'4. dia Piaci rész egyén'!$H$11:$H$12,'4. dia Piaci rész egyén'!$H$14,'4. dia Piaci rész egyén'!$H$17,'4. dia Piaci rész egyén'!$H$19,'4. dia Piaci rész egyén'!$H$23:$H$24)</c:f>
              <c:strCache>
                <c:ptCount val="10"/>
                <c:pt idx="0">
                  <c:v>ALFA</c:v>
                </c:pt>
                <c:pt idx="1">
                  <c:v>ALLIANZ</c:v>
                </c:pt>
                <c:pt idx="2">
                  <c:v>GENERALI</c:v>
                </c:pt>
                <c:pt idx="3">
                  <c:v>GROUPAMA</c:v>
                </c:pt>
                <c:pt idx="4">
                  <c:v>KH</c:v>
                </c:pt>
                <c:pt idx="5">
                  <c:v>MAGYAR POSTA ÉLET</c:v>
                </c:pt>
                <c:pt idx="6">
                  <c:v>NN</c:v>
                </c:pt>
                <c:pt idx="7">
                  <c:v>UNIQA</c:v>
                </c:pt>
                <c:pt idx="8">
                  <c:v>UNION</c:v>
                </c:pt>
                <c:pt idx="9">
                  <c:v>EGYÉB</c:v>
                </c:pt>
              </c:strCache>
              <c:extLst/>
            </c:strRef>
          </c:cat>
          <c:val>
            <c:numRef>
              <c:f>('4. dia Piaci rész egyén'!$I$4:$I$5,'4. dia Piaci rész egyén'!$I$9,'4. dia Piaci rész egyén'!$I$11:$I$12,'4. dia Piaci rész egyén'!$I$14,'4. dia Piaci rész egyén'!$I$17,'4. dia Piaci rész egyén'!$I$19,'4. dia Piaci rész egyén'!$I$23:$I$24)</c:f>
              <c:numCache>
                <c:formatCode>0.00%</c:formatCode>
                <c:ptCount val="10"/>
                <c:pt idx="0">
                  <c:v>0.11892091888461483</c:v>
                </c:pt>
                <c:pt idx="1">
                  <c:v>0.14911502259111387</c:v>
                </c:pt>
                <c:pt idx="2">
                  <c:v>0.14999540512467163</c:v>
                </c:pt>
                <c:pt idx="3">
                  <c:v>0.11770357321470094</c:v>
                </c:pt>
                <c:pt idx="4">
                  <c:v>5.8933782037086144E-2</c:v>
                </c:pt>
                <c:pt idx="5">
                  <c:v>3.0369712387466882E-2</c:v>
                </c:pt>
                <c:pt idx="6">
                  <c:v>6.2722005272483408E-2</c:v>
                </c:pt>
                <c:pt idx="7">
                  <c:v>6.4041770358733582E-2</c:v>
                </c:pt>
                <c:pt idx="8">
                  <c:v>7.5103884994415462E-2</c:v>
                </c:pt>
                <c:pt idx="9">
                  <c:v>0.1730939251347135</c:v>
                </c:pt>
              </c:numCache>
              <c:extLst/>
            </c:numRef>
          </c:val>
          <c:extLst>
            <c:ext xmlns:c16="http://schemas.microsoft.com/office/drawing/2014/chart" uri="{C3380CC4-5D6E-409C-BE32-E72D297353CC}">
              <c16:uniqueId val="{00000014-7F14-4B7D-AEA2-12E7A110C0A8}"/>
            </c:ext>
          </c:extLst>
        </c:ser>
        <c:dLbls>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u-H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'5. dia Piaci részesedések korr'!$I$2</c:f>
              <c:strCache>
                <c:ptCount val="1"/>
                <c:pt idx="0">
                  <c:v>2023</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4638-4C9F-A8A6-6817E9DFF260}"/>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4638-4C9F-A8A6-6817E9DFF260}"/>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4638-4C9F-A8A6-6817E9DFF260}"/>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4638-4C9F-A8A6-6817E9DFF260}"/>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4638-4C9F-A8A6-6817E9DFF260}"/>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4638-4C9F-A8A6-6817E9DFF260}"/>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4638-4C9F-A8A6-6817E9DFF260}"/>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4638-4C9F-A8A6-6817E9DFF260}"/>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4638-4C9F-A8A6-6817E9DFF260}"/>
              </c:ext>
            </c:extLst>
          </c:dPt>
          <c:dLbls>
            <c:dLbl>
              <c:idx val="0"/>
              <c:layout>
                <c:manualLayout>
                  <c:x val="8.4228258580753071E-3"/>
                  <c:y val="-1.322751322751320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hu-HU"/>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4638-4C9F-A8A6-6817E9DFF260}"/>
                </c:ext>
              </c:extLst>
            </c:dLbl>
            <c:dLbl>
              <c:idx val="1"/>
              <c:layout>
                <c:manualLayout>
                  <c:x val="1.8951358180669616E-2"/>
                  <c:y val="-0.13227513227513235"/>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hu-HU"/>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4638-4C9F-A8A6-6817E9DFF260}"/>
                </c:ext>
              </c:extLst>
            </c:dLbl>
            <c:dLbl>
              <c:idx val="2"/>
              <c:layout>
                <c:manualLayout>
                  <c:x val="4.2114129290376926E-3"/>
                  <c:y val="1.322751322751306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hu-HU"/>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4638-4C9F-A8A6-6817E9DFF260}"/>
                </c:ext>
              </c:extLst>
            </c:dLbl>
            <c:dLbl>
              <c:idx val="3"/>
              <c:layout>
                <c:manualLayout>
                  <c:x val="-1.8951358180669616E-2"/>
                  <c:y val="1.322751322751322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hu-HU"/>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4638-4C9F-A8A6-6817E9DFF260}"/>
                </c:ext>
              </c:extLst>
            </c:dLbl>
            <c:dLbl>
              <c:idx val="4"/>
              <c:layout>
                <c:manualLayout>
                  <c:x val="-7.7911139187197317E-2"/>
                  <c:y val="5.291005291005290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hu-HU"/>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4638-4C9F-A8A6-6817E9DFF260}"/>
                </c:ext>
              </c:extLst>
            </c:dLbl>
            <c:dLbl>
              <c:idx val="5"/>
              <c:layout>
                <c:manualLayout>
                  <c:x val="-1.0528532322594221E-2"/>
                  <c:y val="4.4091710758377423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hu-HU"/>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4638-4C9F-A8A6-6817E9DFF260}"/>
                </c:ext>
              </c:extLst>
            </c:dLbl>
            <c:dLbl>
              <c:idx val="6"/>
              <c:layout>
                <c:manualLayout>
                  <c:x val="-2.10570646451885E-2"/>
                  <c:y val="-5.731922398589063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80000"/>
                          <a:lumOff val="20000"/>
                        </a:schemeClr>
                      </a:solidFill>
                      <a:latin typeface="+mn-lt"/>
                      <a:ea typeface="+mn-ea"/>
                      <a:cs typeface="+mn-cs"/>
                    </a:defRPr>
                  </a:pPr>
                  <a:endParaRPr lang="hu-HU"/>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4638-4C9F-A8A6-6817E9DFF260}"/>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80000"/>
                          <a:lumOff val="20000"/>
                        </a:schemeClr>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638-4C9F-A8A6-6817E9DFF260}"/>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80000"/>
                        </a:schemeClr>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638-4C9F-A8A6-6817E9DFF260}"/>
                </c:ext>
              </c:extLst>
            </c:dLbl>
            <c:spPr>
              <a:noFill/>
              <a:ln>
                <a:noFill/>
              </a:ln>
              <a:effectLst/>
            </c:sp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('5. dia Piaci részesedések korr'!$H$4:$H$5,'5. dia Piaci részesedések korr'!$H$9,'5. dia Piaci részesedések korr'!$H$11:$H$12,'5. dia Piaci részesedések korr'!$H$14,'5. dia Piaci részesedések korr'!$H$17,'5. dia Piaci részesedések korr'!$H$19,'5. dia Piaci részesedések korr'!$H$23)</c:f>
              <c:strCache>
                <c:ptCount val="9"/>
                <c:pt idx="0">
                  <c:v>VIG</c:v>
                </c:pt>
                <c:pt idx="1">
                  <c:v>ALLIANZ</c:v>
                </c:pt>
                <c:pt idx="2">
                  <c:v>GENERALI</c:v>
                </c:pt>
                <c:pt idx="3">
                  <c:v>GROUPAMA</c:v>
                </c:pt>
                <c:pt idx="4">
                  <c:v>KH</c:v>
                </c:pt>
                <c:pt idx="5">
                  <c:v>MAGYAR POSTA</c:v>
                </c:pt>
                <c:pt idx="6">
                  <c:v>NN</c:v>
                </c:pt>
                <c:pt idx="7">
                  <c:v>UNIQA</c:v>
                </c:pt>
                <c:pt idx="8">
                  <c:v>EGYÉB</c:v>
                </c:pt>
              </c:strCache>
              <c:extLst/>
            </c:strRef>
          </c:cat>
          <c:val>
            <c:numRef>
              <c:f>('5. dia Piaci részesedések korr'!$I$4:$I$5,'5. dia Piaci részesedések korr'!$I$9,'5. dia Piaci részesedések korr'!$I$11:$I$12,'5. dia Piaci részesedések korr'!$I$14,'5. dia Piaci részesedések korr'!$I$17,'5. dia Piaci részesedések korr'!$I$19,'5. dia Piaci részesedések korr'!$I$23)</c:f>
              <c:numCache>
                <c:formatCode>0.00%</c:formatCode>
                <c:ptCount val="9"/>
                <c:pt idx="0">
                  <c:v>0.20452645059385666</c:v>
                </c:pt>
                <c:pt idx="1">
                  <c:v>0.15806442482566949</c:v>
                </c:pt>
                <c:pt idx="2">
                  <c:v>0.17538879093674156</c:v>
                </c:pt>
                <c:pt idx="3">
                  <c:v>0.10779637725351589</c:v>
                </c:pt>
                <c:pt idx="4">
                  <c:v>5.8629152486597287E-2</c:v>
                </c:pt>
                <c:pt idx="6">
                  <c:v>5.3681050571738359E-2</c:v>
                </c:pt>
                <c:pt idx="7">
                  <c:v>6.6240855177050223E-2</c:v>
                </c:pt>
                <c:pt idx="8">
                  <c:v>0.17567289815483053</c:v>
                </c:pt>
              </c:numCache>
              <c:extLst/>
            </c:numRef>
          </c:val>
          <c:extLst>
            <c:ext xmlns:c16="http://schemas.microsoft.com/office/drawing/2014/chart" uri="{C3380CC4-5D6E-409C-BE32-E72D297353CC}">
              <c16:uniqueId val="{00000012-4638-4C9F-A8A6-6817E9DFF260}"/>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u-H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'5. dia Piaci részesedések korr'!$I$33</c:f>
              <c:strCache>
                <c:ptCount val="1"/>
                <c:pt idx="0">
                  <c:v>2022</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E381-4A73-930A-7AB4E51E616E}"/>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E381-4A73-930A-7AB4E51E616E}"/>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E381-4A73-930A-7AB4E51E616E}"/>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E381-4A73-930A-7AB4E51E616E}"/>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E381-4A73-930A-7AB4E51E616E}"/>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E381-4A73-930A-7AB4E51E616E}"/>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E381-4A73-930A-7AB4E51E616E}"/>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E381-4A73-930A-7AB4E51E616E}"/>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E381-4A73-930A-7AB4E51E616E}"/>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381-4A73-930A-7AB4E51E616E}"/>
                </c:ext>
              </c:extLst>
            </c:dLbl>
            <c:dLbl>
              <c:idx val="1"/>
              <c:layout>
                <c:manualLayout>
                  <c:x val="5.1007396072428636E-3"/>
                  <c:y val="-0.16585760517799361"/>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hu-HU"/>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E381-4A73-930A-7AB4E51E616E}"/>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381-4A73-930A-7AB4E51E616E}"/>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381-4A73-930A-7AB4E51E616E}"/>
                </c:ext>
              </c:extLst>
            </c:dLbl>
            <c:dLbl>
              <c:idx val="4"/>
              <c:layout>
                <c:manualLayout>
                  <c:x val="2.550369803621525E-3"/>
                  <c:y val="2.4271844660194102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hu-HU"/>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E381-4A73-930A-7AB4E51E616E}"/>
                </c:ext>
              </c:extLst>
            </c:dLbl>
            <c:dLbl>
              <c:idx val="5"/>
              <c:layout>
                <c:manualLayout>
                  <c:x val="-2.2598870056497175E-2"/>
                  <c:y val="0.11326860841423941"/>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hu-HU"/>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E381-4A73-930A-7AB4E51E616E}"/>
                </c:ext>
              </c:extLst>
            </c:dLbl>
            <c:dLbl>
              <c:idx val="6"/>
              <c:layout>
                <c:manualLayout>
                  <c:x val="-2.2598870056497176E-3"/>
                  <c:y val="-2.022653721682847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80000"/>
                          <a:lumOff val="20000"/>
                        </a:schemeClr>
                      </a:solidFill>
                      <a:latin typeface="+mn-lt"/>
                      <a:ea typeface="+mn-ea"/>
                      <a:cs typeface="+mn-cs"/>
                    </a:defRPr>
                  </a:pPr>
                  <a:endParaRPr lang="hu-HU"/>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E381-4A73-930A-7AB4E51E616E}"/>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80000"/>
                          <a:lumOff val="20000"/>
                        </a:schemeClr>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381-4A73-930A-7AB4E51E616E}"/>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80000"/>
                        </a:schemeClr>
                      </a:solidFill>
                      <a:latin typeface="+mn-lt"/>
                      <a:ea typeface="+mn-ea"/>
                      <a:cs typeface="+mn-cs"/>
                    </a:defRPr>
                  </a:pPr>
                  <a:endParaRPr lang="hu-HU"/>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381-4A73-930A-7AB4E51E616E}"/>
                </c:ext>
              </c:extLst>
            </c:dLbl>
            <c:spPr>
              <a:noFill/>
              <a:ln>
                <a:noFill/>
              </a:ln>
              <a:effectLst/>
            </c:sp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('5. dia Piaci részesedések korr'!$H$35:$H$36,'5. dia Piaci részesedések korr'!$H$40,'5. dia Piaci részesedések korr'!$H$42:$H$43,'5. dia Piaci részesedések korr'!$H$45,'5. dia Piaci részesedések korr'!$H$48,'5. dia Piaci részesedések korr'!$H$50,'5. dia Piaci részesedések korr'!$H$54)</c:f>
              <c:strCache>
                <c:ptCount val="9"/>
                <c:pt idx="0">
                  <c:v>VIG</c:v>
                </c:pt>
                <c:pt idx="1">
                  <c:v>ALLIANZ</c:v>
                </c:pt>
                <c:pt idx="2">
                  <c:v>GENERALI</c:v>
                </c:pt>
                <c:pt idx="3">
                  <c:v>GROUPAMA</c:v>
                </c:pt>
                <c:pt idx="4">
                  <c:v>KH</c:v>
                </c:pt>
                <c:pt idx="5">
                  <c:v>MAGYAR POSTA</c:v>
                </c:pt>
                <c:pt idx="6">
                  <c:v>NN</c:v>
                </c:pt>
                <c:pt idx="7">
                  <c:v>UNIQA</c:v>
                </c:pt>
                <c:pt idx="8">
                  <c:v>EGYÉB</c:v>
                </c:pt>
              </c:strCache>
              <c:extLst/>
            </c:strRef>
          </c:cat>
          <c:val>
            <c:numRef>
              <c:f>('5. dia Piaci részesedések korr'!$I$35:$I$36,'5. dia Piaci részesedések korr'!$I$40,'5. dia Piaci részesedések korr'!$I$42:$I$43,'5. dia Piaci részesedések korr'!$I$45,'5. dia Piaci részesedések korr'!$I$48,'5. dia Piaci részesedések korr'!$I$50,'5. dia Piaci részesedések korr'!$I$54)</c:f>
              <c:numCache>
                <c:formatCode>0.00%</c:formatCode>
                <c:ptCount val="9"/>
                <c:pt idx="0">
                  <c:v>0.20458973484714221</c:v>
                </c:pt>
                <c:pt idx="1">
                  <c:v>0.16614292744375786</c:v>
                </c:pt>
                <c:pt idx="2">
                  <c:v>0.17354764333978953</c:v>
                </c:pt>
                <c:pt idx="3">
                  <c:v>0.10623761685282106</c:v>
                </c:pt>
                <c:pt idx="4">
                  <c:v>5.694183175137546E-2</c:v>
                </c:pt>
                <c:pt idx="6">
                  <c:v>5.5072285032560321E-2</c:v>
                </c:pt>
                <c:pt idx="7">
                  <c:v>6.2599857966186417E-2</c:v>
                </c:pt>
                <c:pt idx="8">
                  <c:v>0.17486810276636691</c:v>
                </c:pt>
              </c:numCache>
              <c:extLst/>
            </c:numRef>
          </c:val>
          <c:extLst>
            <c:ext xmlns:c16="http://schemas.microsoft.com/office/drawing/2014/chart" uri="{C3380CC4-5D6E-409C-BE32-E72D297353CC}">
              <c16:uniqueId val="{00000012-E381-4A73-930A-7AB4E51E616E}"/>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0.47581</cdr:x>
      <cdr:y>0.41021</cdr:y>
    </cdr:from>
    <cdr:to>
      <cdr:x>0.62748</cdr:x>
      <cdr:y>0.50465</cdr:y>
    </cdr:to>
    <cdr:sp macro="" textlink="">
      <cdr:nvSpPr>
        <cdr:cNvPr id="2" name="Szövegdoboz 1">
          <a:extLst xmlns:a="http://schemas.openxmlformats.org/drawingml/2006/main">
            <a:ext uri="{FF2B5EF4-FFF2-40B4-BE49-F238E27FC236}">
              <a16:creationId xmlns:a16="http://schemas.microsoft.com/office/drawing/2014/main" id="{4E81CFDF-4F63-191D-762F-56401F6A5EE7}"/>
            </a:ext>
          </a:extLst>
        </cdr:cNvPr>
        <cdr:cNvSpPr txBox="1"/>
      </cdr:nvSpPr>
      <cdr:spPr>
        <a:xfrm xmlns:a="http://schemas.openxmlformats.org/drawingml/2006/main">
          <a:off x="2398084" y="1919792"/>
          <a:ext cx="764417" cy="4419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hu-HU" sz="1000" dirty="0"/>
            <a:t>+12,83%</a:t>
          </a:r>
        </a:p>
      </cdr:txBody>
    </cdr:sp>
  </cdr:relSizeAnchor>
  <cdr:relSizeAnchor xmlns:cdr="http://schemas.openxmlformats.org/drawingml/2006/chartDrawing">
    <cdr:from>
      <cdr:x>0.48443</cdr:x>
      <cdr:y>0.69507</cdr:y>
    </cdr:from>
    <cdr:to>
      <cdr:x>0.63749</cdr:x>
      <cdr:y>0.78952</cdr:y>
    </cdr:to>
    <cdr:sp macro="" textlink="">
      <cdr:nvSpPr>
        <cdr:cNvPr id="3" name="Szövegdoboz 1">
          <a:extLst xmlns:a="http://schemas.openxmlformats.org/drawingml/2006/main">
            <a:ext uri="{FF2B5EF4-FFF2-40B4-BE49-F238E27FC236}">
              <a16:creationId xmlns:a16="http://schemas.microsoft.com/office/drawing/2014/main" id="{12E02324-D92D-BF01-9250-E50688374513}"/>
            </a:ext>
          </a:extLst>
        </cdr:cNvPr>
        <cdr:cNvSpPr txBox="1"/>
      </cdr:nvSpPr>
      <cdr:spPr>
        <a:xfrm xmlns:a="http://schemas.openxmlformats.org/drawingml/2006/main">
          <a:off x="2441512" y="3252945"/>
          <a:ext cx="771422" cy="4420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u-HU" sz="1000" dirty="0"/>
            <a:t>-5,39%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11699" cy="463408"/>
          </a:xfrm>
          <a:prstGeom prst="rect">
            <a:avLst/>
          </a:prstGeom>
        </p:spPr>
        <p:txBody>
          <a:bodyPr vert="horz" lIns="92492" tIns="46246" rIns="92492" bIns="46246" rtlCol="0"/>
          <a:lstStyle>
            <a:lvl1pPr algn="l">
              <a:defRPr sz="1200"/>
            </a:lvl1pPr>
          </a:lstStyle>
          <a:p>
            <a:endParaRPr lang="en-US" sz="800"/>
          </a:p>
        </p:txBody>
      </p:sp>
      <p:sp>
        <p:nvSpPr>
          <p:cNvPr id="3" name="Date Placeholder 2"/>
          <p:cNvSpPr>
            <a:spLocks noGrp="1"/>
          </p:cNvSpPr>
          <p:nvPr>
            <p:ph type="dt" sz="quarter" idx="1"/>
          </p:nvPr>
        </p:nvSpPr>
        <p:spPr>
          <a:xfrm>
            <a:off x="3936770" y="3"/>
            <a:ext cx="3011699" cy="463408"/>
          </a:xfrm>
          <a:prstGeom prst="rect">
            <a:avLst/>
          </a:prstGeom>
        </p:spPr>
        <p:txBody>
          <a:bodyPr vert="horz" lIns="92492" tIns="46246" rIns="92492" bIns="46246" rtlCol="0"/>
          <a:lstStyle>
            <a:lvl1pPr algn="r">
              <a:defRPr sz="1200"/>
            </a:lvl1pPr>
          </a:lstStyle>
          <a:p>
            <a:fld id="{57691E93-EF64-46CC-85E2-BBB5BEDB9501}" type="datetimeFigureOut">
              <a:rPr lang="en-US" sz="800"/>
              <a:t>2/21/2024</a:t>
            </a:fld>
            <a:endParaRPr lang="en-US" sz="800"/>
          </a:p>
        </p:txBody>
      </p:sp>
      <p:sp>
        <p:nvSpPr>
          <p:cNvPr id="4" name="Footer Placeholder 3"/>
          <p:cNvSpPr>
            <a:spLocks noGrp="1"/>
          </p:cNvSpPr>
          <p:nvPr>
            <p:ph type="ftr" sz="quarter" idx="2"/>
          </p:nvPr>
        </p:nvSpPr>
        <p:spPr>
          <a:xfrm>
            <a:off x="2" y="8772671"/>
            <a:ext cx="3011699" cy="463407"/>
          </a:xfrm>
          <a:prstGeom prst="rect">
            <a:avLst/>
          </a:prstGeom>
        </p:spPr>
        <p:txBody>
          <a:bodyPr vert="horz" lIns="92492" tIns="46246" rIns="92492" bIns="46246" rtlCol="0" anchor="b"/>
          <a:lstStyle>
            <a:lvl1pPr algn="l">
              <a:defRPr sz="1200"/>
            </a:lvl1pPr>
          </a:lstStyle>
          <a:p>
            <a:endParaRPr lang="en-US" sz="800"/>
          </a:p>
        </p:txBody>
      </p:sp>
      <p:sp>
        <p:nvSpPr>
          <p:cNvPr id="5" name="Slide Number Placeholder 4"/>
          <p:cNvSpPr>
            <a:spLocks noGrp="1"/>
          </p:cNvSpPr>
          <p:nvPr>
            <p:ph type="sldNum" sz="quarter" idx="3"/>
          </p:nvPr>
        </p:nvSpPr>
        <p:spPr>
          <a:xfrm>
            <a:off x="3936770" y="8772671"/>
            <a:ext cx="3011699" cy="463407"/>
          </a:xfrm>
          <a:prstGeom prst="rect">
            <a:avLst/>
          </a:prstGeom>
        </p:spPr>
        <p:txBody>
          <a:bodyPr vert="horz" lIns="92492" tIns="46246" rIns="92492" bIns="46246" rtlCol="0" anchor="b"/>
          <a:lstStyle>
            <a:lvl1pPr algn="r">
              <a:defRPr sz="1200"/>
            </a:lvl1pPr>
          </a:lstStyle>
          <a:p>
            <a:fld id="{3DCECA85-2A7A-423F-89EA-6868CB52DF19}" type="slidenum">
              <a:rPr lang="en-US" sz="800"/>
              <a:t>‹#›</a:t>
            </a:fld>
            <a:endParaRPr lang="en-US" sz="800"/>
          </a:p>
        </p:txBody>
      </p:sp>
    </p:spTree>
    <p:extLst>
      <p:ext uri="{BB962C8B-B14F-4D97-AF65-F5344CB8AC3E}">
        <p14:creationId xmlns:p14="http://schemas.microsoft.com/office/powerpoint/2010/main" val="1709377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Rectangle 54"/>
          <p:cNvSpPr/>
          <p:nvPr/>
        </p:nvSpPr>
        <p:spPr>
          <a:xfrm>
            <a:off x="0" y="4410720"/>
            <a:ext cx="6948467" cy="48253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492" tIns="46246" rIns="92492" bIns="46246" rtlCol="0" anchor="ctr"/>
          <a:lstStyle/>
          <a:p>
            <a:pPr algn="ctr"/>
            <a:endParaRPr lang="en-US"/>
          </a:p>
        </p:txBody>
      </p:sp>
      <p:sp>
        <p:nvSpPr>
          <p:cNvPr id="2" name="Header Placeholder 1"/>
          <p:cNvSpPr>
            <a:spLocks noGrp="1"/>
          </p:cNvSpPr>
          <p:nvPr>
            <p:ph type="hdr" sz="quarter"/>
          </p:nvPr>
        </p:nvSpPr>
        <p:spPr>
          <a:xfrm>
            <a:off x="82427" y="3"/>
            <a:ext cx="2929274" cy="463408"/>
          </a:xfrm>
          <a:prstGeom prst="rect">
            <a:avLst/>
          </a:prstGeom>
        </p:spPr>
        <p:txBody>
          <a:bodyPr vert="horz" lIns="92492" tIns="46246" rIns="92492" bIns="46246" rtlCol="0"/>
          <a:lstStyle>
            <a:lvl1pPr algn="l">
              <a:defRPr sz="1400"/>
            </a:lvl1pPr>
          </a:lstStyle>
          <a:p>
            <a:endParaRPr lang="en-US"/>
          </a:p>
        </p:txBody>
      </p:sp>
      <p:sp>
        <p:nvSpPr>
          <p:cNvPr id="4" name="Slide Image Placeholder 3"/>
          <p:cNvSpPr>
            <a:spLocks noGrp="1" noRot="1" noChangeAspect="1"/>
          </p:cNvSpPr>
          <p:nvPr>
            <p:ph type="sldImg" idx="2"/>
          </p:nvPr>
        </p:nvSpPr>
        <p:spPr>
          <a:xfrm>
            <a:off x="156103" y="575009"/>
            <a:ext cx="6620256" cy="3724113"/>
          </a:xfrm>
          <a:prstGeom prst="rect">
            <a:avLst/>
          </a:prstGeom>
          <a:noFill/>
          <a:ln w="9525">
            <a:solidFill>
              <a:schemeClr val="bg2"/>
            </a:solidFill>
          </a:ln>
        </p:spPr>
        <p:txBody>
          <a:bodyPr vert="horz" lIns="92492" tIns="46246" rIns="92492" bIns="46246" rtlCol="0" anchor="ctr"/>
          <a:lstStyle/>
          <a:p>
            <a:endParaRPr lang="en-US"/>
          </a:p>
        </p:txBody>
      </p:sp>
      <p:sp>
        <p:nvSpPr>
          <p:cNvPr id="6" name="Footer Placeholder 5"/>
          <p:cNvSpPr>
            <a:spLocks noGrp="1"/>
          </p:cNvSpPr>
          <p:nvPr>
            <p:ph type="ftr" sz="quarter" idx="4"/>
          </p:nvPr>
        </p:nvSpPr>
        <p:spPr>
          <a:xfrm>
            <a:off x="82427" y="8744096"/>
            <a:ext cx="2929274" cy="463407"/>
          </a:xfrm>
          <a:prstGeom prst="rect">
            <a:avLst/>
          </a:prstGeom>
        </p:spPr>
        <p:txBody>
          <a:bodyPr vert="horz" lIns="92492" tIns="46246" rIns="92492" bIns="46246" rtlCol="0" anchor="b"/>
          <a:lstStyle>
            <a:lvl1pPr algn="l">
              <a:defRPr sz="1400"/>
            </a:lvl1pPr>
          </a:lstStyle>
          <a:p>
            <a:endParaRPr lang="en-US"/>
          </a:p>
        </p:txBody>
      </p:sp>
      <p:sp>
        <p:nvSpPr>
          <p:cNvPr id="7" name="Slide Number Placeholder 6"/>
          <p:cNvSpPr>
            <a:spLocks noGrp="1"/>
          </p:cNvSpPr>
          <p:nvPr>
            <p:ph type="sldNum" sz="quarter" idx="5"/>
          </p:nvPr>
        </p:nvSpPr>
        <p:spPr>
          <a:xfrm>
            <a:off x="3936770" y="8744096"/>
            <a:ext cx="2919957" cy="463407"/>
          </a:xfrm>
          <a:prstGeom prst="rect">
            <a:avLst/>
          </a:prstGeom>
        </p:spPr>
        <p:txBody>
          <a:bodyPr vert="horz" lIns="92492" tIns="46246" rIns="92492" bIns="46246" rtlCol="0" anchor="b"/>
          <a:lstStyle>
            <a:lvl1pPr algn="r">
              <a:defRPr sz="1400"/>
            </a:lvl1pPr>
          </a:lstStyle>
          <a:p>
            <a:r>
              <a:rPr lang="en-US"/>
              <a:t>: </a:t>
            </a:r>
            <a:fld id="{128CEAFE-FA94-43E5-B0FF-D47E1CCDD1B4}" type="slidenum">
              <a:rPr lang="en-US" smtClean="0"/>
              <a:pPr/>
              <a:t>‹#›</a:t>
            </a:fld>
            <a:endParaRPr lang="en-US"/>
          </a:p>
        </p:txBody>
      </p:sp>
      <p:sp>
        <p:nvSpPr>
          <p:cNvPr id="5" name="Notes Placeholder 4"/>
          <p:cNvSpPr>
            <a:spLocks noGrp="1"/>
          </p:cNvSpPr>
          <p:nvPr>
            <p:ph type="body" sz="quarter" idx="3"/>
          </p:nvPr>
        </p:nvSpPr>
        <p:spPr>
          <a:xfrm>
            <a:off x="259519" y="4714653"/>
            <a:ext cx="6413424" cy="3768947"/>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F2C7CF5F-7CF3-4DF3-838A-EE34544862CC}" type="datetimeFigureOut">
              <a:rPr lang="en-US" smtClean="0"/>
              <a:t>2/21/2024</a:t>
            </a:fld>
            <a:endParaRPr lang="en-US"/>
          </a:p>
        </p:txBody>
      </p:sp>
    </p:spTree>
    <p:extLst>
      <p:ext uri="{BB962C8B-B14F-4D97-AF65-F5344CB8AC3E}">
        <p14:creationId xmlns:p14="http://schemas.microsoft.com/office/powerpoint/2010/main" val="4173362221"/>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1pPr>
    <a:lvl2pPr marL="114300" indent="-11430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2pPr>
    <a:lvl3pPr marL="228600" indent="-114300" algn="l" defTabSz="914400" rtl="0" eaLnBrk="1" latinLnBrk="0" hangingPunct="1">
      <a:spcAft>
        <a:spcPts val="600"/>
      </a:spcAft>
      <a:buClr>
        <a:schemeClr val="tx2"/>
      </a:buClr>
      <a:buFont typeface="Arial" panose="020B0604020202020204" pitchFamily="34" charset="0"/>
      <a:buChar char="•"/>
      <a:defRPr sz="1200" kern="1200">
        <a:solidFill>
          <a:schemeClr val="tx1"/>
        </a:solidFill>
        <a:latin typeface="+mn-lt"/>
        <a:ea typeface="+mn-ea"/>
        <a:cs typeface="+mn-cs"/>
      </a:defRPr>
    </a:lvl3pPr>
    <a:lvl4pPr marL="514350" indent="-114300" algn="l" defTabSz="914400" rtl="0" eaLnBrk="1" latinLnBrk="0" hangingPunct="1">
      <a:spcAft>
        <a:spcPts val="600"/>
      </a:spcAft>
      <a:buFont typeface="Arial" panose="020B0604020202020204" pitchFamily="34" charset="0"/>
      <a:buChar char="•"/>
      <a:defRPr sz="1000" kern="1200">
        <a:solidFill>
          <a:schemeClr val="tx1"/>
        </a:solidFill>
        <a:latin typeface="+mn-lt"/>
        <a:ea typeface="+mn-ea"/>
        <a:cs typeface="+mn-cs"/>
      </a:defRPr>
    </a:lvl4pPr>
    <a:lvl5pPr marL="685800" indent="-114300" algn="l" defTabSz="914400" rtl="0" eaLnBrk="1" latinLnBrk="0" hangingPunct="1">
      <a:spcAft>
        <a:spcPts val="600"/>
      </a:spcAft>
      <a:buClr>
        <a:schemeClr val="tx2"/>
      </a:buClr>
      <a:buFont typeface="Arial" panose="020B0604020202020204" pitchFamily="34" charset="0"/>
      <a:buChar char="•"/>
      <a:defRPr sz="1000" i="1"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10" userDrawn="1">
          <p15:clr>
            <a:srgbClr val="F26B43"/>
          </p15:clr>
        </p15:guide>
        <p15:guide id="2" pos="2189" userDrawn="1">
          <p15:clr>
            <a:srgbClr val="F26B43"/>
          </p15:clr>
        </p15:guide>
      </p15:sldGuideLst>
    </p:ext>
  </p:extLst>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9.png"/><Relationship Id="rId4" Type="http://schemas.openxmlformats.org/officeDocument/2006/relationships/image" Target="../media/image8.em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12.png"/><Relationship Id="rId4" Type="http://schemas.openxmlformats.org/officeDocument/2006/relationships/image" Target="../media/image8.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0.xml"/><Relationship Id="rId7" Type="http://schemas.openxmlformats.org/officeDocument/2006/relationships/image" Target="../media/image2.emf"/><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oleObject" Target="../embeddings/oleObject6.bin"/><Relationship Id="rId5" Type="http://schemas.openxmlformats.org/officeDocument/2006/relationships/slideMaster" Target="../slideMasters/slideMaster1.xml"/><Relationship Id="rId4" Type="http://schemas.openxmlformats.org/officeDocument/2006/relationships/tags" Target="../tags/tag11.xml"/><Relationship Id="rId9" Type="http://schemas.openxmlformats.org/officeDocument/2006/relationships/image" Target="../media/image1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6.png"/><Relationship Id="rId4" Type="http://schemas.openxmlformats.org/officeDocument/2006/relationships/image" Target="../media/image8.emf"/></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12.png"/><Relationship Id="rId4" Type="http://schemas.openxmlformats.org/officeDocument/2006/relationships/image" Target="../media/image2.emf"/></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14.jpe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21.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1.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26.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27.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98561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6" cstate="email">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pic>
        <p:nvPicPr>
          <p:cNvPr id="15" name="Picture 14">
            <a:extLst>
              <a:ext uri="{FF2B5EF4-FFF2-40B4-BE49-F238E27FC236}">
                <a16:creationId xmlns:a16="http://schemas.microsoft.com/office/drawing/2014/main" id="{2B801D3C-11E2-44ED-9961-310B40A9972D}"/>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0273" b="24867"/>
          <a:stretch/>
        </p:blipFill>
        <p:spPr>
          <a:xfrm>
            <a:off x="0" y="0"/>
            <a:ext cx="12192000" cy="5271807"/>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a:t>Logo</a:t>
            </a:r>
          </a:p>
        </p:txBody>
      </p:sp>
      <p:sp>
        <p:nvSpPr>
          <p:cNvPr id="21" name="Rectangle 20"/>
          <p:cNvSpPr/>
          <p:nvPr userDrawn="1"/>
        </p:nvSpPr>
        <p:spPr bwMode="black">
          <a:xfrm>
            <a:off x="630937" y="626200"/>
            <a:ext cx="6704736"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in sentence case</a:t>
            </a:r>
          </a:p>
        </p:txBody>
      </p:sp>
      <p:sp>
        <p:nvSpPr>
          <p:cNvPr id="27" name="Title 1"/>
          <p:cNvSpPr>
            <a:spLocks noGrp="1"/>
          </p:cNvSpPr>
          <p:nvPr>
            <p:ph type="ctrTitle" hasCustomPrompt="1"/>
          </p:nvPr>
        </p:nvSpPr>
        <p:spPr bwMode="ltGray">
          <a:xfrm>
            <a:off x="1117415"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a:t>Title in Title Case</a:t>
            </a:r>
          </a:p>
        </p:txBody>
      </p:sp>
      <p:pic>
        <p:nvPicPr>
          <p:cNvPr id="2" name="Picture 1">
            <a:extLst>
              <a:ext uri="{FF2B5EF4-FFF2-40B4-BE49-F238E27FC236}">
                <a16:creationId xmlns:a16="http://schemas.microsoft.com/office/drawing/2014/main" id="{5B31C594-30DC-4776-9D85-1DE2D87D07FD}"/>
              </a:ext>
            </a:extLst>
          </p:cNvPr>
          <p:cNvPicPr>
            <a:picLocks noChangeAspect="1"/>
          </p:cNvPicPr>
          <p:nvPr userDrawn="1"/>
        </p:nvPicPr>
        <p:blipFill>
          <a:blip r:embed="rId8"/>
          <a:stretch>
            <a:fillRect/>
          </a:stretch>
        </p:blipFill>
        <p:spPr>
          <a:xfrm>
            <a:off x="8939339" y="5563266"/>
            <a:ext cx="2463828" cy="865450"/>
          </a:xfrm>
          <a:prstGeom prst="rect">
            <a:avLst/>
          </a:prstGeom>
        </p:spPr>
      </p:pic>
    </p:spTree>
    <p:extLst>
      <p:ext uri="{BB962C8B-B14F-4D97-AF65-F5344CB8AC3E}">
        <p14:creationId xmlns:p14="http://schemas.microsoft.com/office/powerpoint/2010/main" val="1515183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1923524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5" name="Copyright"/>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32809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chemeClr val="tx2"/>
                </a:solidFill>
                <a:latin typeface="+mj-lt"/>
                <a:sym typeface="Trebuchet MS" panose="020B0603020202020204" pitchFamily="34" charset="0"/>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257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defRPr>
            </a:lvl1pPr>
          </a:lstStyle>
          <a:p>
            <a:r>
              <a:rPr lang="en-US"/>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679174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3252687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a:t>Click to add title</a:t>
            </a:r>
          </a:p>
        </p:txBody>
      </p:sp>
      <p:pic>
        <p:nvPicPr>
          <p:cNvPr id="15" name="Picture 14"/>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208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974192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a:t>Click to add title</a:t>
            </a:r>
          </a:p>
        </p:txBody>
      </p:sp>
      <p:pic>
        <p:nvPicPr>
          <p:cNvPr id="9" name="Picture 8"/>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871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2438078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a:t>Click to add title</a:t>
            </a:r>
          </a:p>
        </p:txBody>
      </p:sp>
      <p:pic>
        <p:nvPicPr>
          <p:cNvPr id="16" name="Picture 15"/>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280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369865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a:t>Click to add title</a:t>
            </a:r>
          </a:p>
        </p:txBody>
      </p:sp>
    </p:spTree>
    <p:extLst>
      <p:ext uri="{BB962C8B-B14F-4D97-AF65-F5344CB8AC3E}">
        <p14:creationId xmlns:p14="http://schemas.microsoft.com/office/powerpoint/2010/main" val="1657312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270558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3379662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426197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sym typeface="Trebuchet MS" panose="020B0603020202020204" pitchFamily="34" charset="0"/>
            </a:endParaRPr>
          </a:p>
        </p:txBody>
      </p:sp>
    </p:spTree>
    <p:extLst>
      <p:ext uri="{BB962C8B-B14F-4D97-AF65-F5344CB8AC3E}">
        <p14:creationId xmlns:p14="http://schemas.microsoft.com/office/powerpoint/2010/main" val="1202179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830073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Tree>
    <p:extLst>
      <p:ext uri="{BB962C8B-B14F-4D97-AF65-F5344CB8AC3E}">
        <p14:creationId xmlns:p14="http://schemas.microsoft.com/office/powerpoint/2010/main" val="3014252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2902310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a:latin typeface="+mn-lt"/>
                <a:sym typeface="Trebuchet MS" panose="020B0603020202020204" pitchFamily="34" charset="0"/>
              </a:rPr>
              <a:t>The services and materials provided by Boston Consulting Group (BCG) are subject to BCG's Standard Terms </a:t>
            </a:r>
            <a:br>
              <a:rPr lang="en-US" sz="900" b="0">
                <a:latin typeface="+mn-lt"/>
                <a:sym typeface="Trebuchet MS" panose="020B0603020202020204" pitchFamily="34" charset="0"/>
              </a:rPr>
            </a:br>
            <a:r>
              <a:rPr lang="en-US" sz="900" b="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a:latin typeface="+mn-lt"/>
                <a:sym typeface="Trebuchet MS" panose="020B0603020202020204" pitchFamily="34" charset="0"/>
              </a:rPr>
            </a:br>
            <a:r>
              <a:rPr lang="en-US" sz="900" b="0">
                <a:latin typeface="+mn-lt"/>
                <a:sym typeface="Trebuchet MS" panose="020B0603020202020204" pitchFamily="34" charset="0"/>
              </a:rPr>
              <a:t>to update these materials after the date hereof, notwithstanding that such information may become outdated </a:t>
            </a:r>
            <a:br>
              <a:rPr lang="en-US" sz="900" b="0">
                <a:latin typeface="+mn-lt"/>
                <a:sym typeface="Trebuchet MS" panose="020B0603020202020204" pitchFamily="34" charset="0"/>
              </a:rPr>
            </a:br>
            <a:r>
              <a:rPr lang="en-US" sz="900" b="0">
                <a:latin typeface="+mn-lt"/>
                <a:sym typeface="Trebuchet MS" panose="020B0603020202020204" pitchFamily="34" charset="0"/>
              </a:rPr>
              <a:t>or inaccurate.</a:t>
            </a:r>
          </a:p>
          <a:p>
            <a:pPr indent="0">
              <a:lnSpc>
                <a:spcPct val="100000"/>
              </a:lnSpc>
            </a:pPr>
            <a:r>
              <a:rPr lang="en-US" sz="900" b="0">
                <a:latin typeface="+mn-lt"/>
                <a:sym typeface="Trebuchet MS" panose="020B0603020202020204" pitchFamily="34" charset="0"/>
              </a:rPr>
              <a:t> </a:t>
            </a:r>
          </a:p>
          <a:p>
            <a:pPr indent="0">
              <a:lnSpc>
                <a:spcPct val="100000"/>
              </a:lnSpc>
            </a:pPr>
            <a:r>
              <a:rPr lang="en-US" sz="900" b="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900" b="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824906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6990312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BA38BECC-E692-4F2F-9E10-E4950350A54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7834" t="10273" r="13277" b="24867"/>
          <a:stretch/>
        </p:blipFill>
        <p:spPr>
          <a:xfrm>
            <a:off x="-320040" y="0"/>
            <a:ext cx="12512040" cy="6858000"/>
          </a:xfrm>
          <a:prstGeom prst="rect">
            <a:avLst/>
          </a:prstGeom>
        </p:spPr>
      </p:pic>
      <p:sp>
        <p:nvSpPr>
          <p:cNvPr id="8" name="Rectangle 7"/>
          <p:cNvSpPr/>
          <p:nvPr userDrawn="1"/>
        </p:nvSpPr>
        <p:spPr bwMode="black">
          <a:xfrm>
            <a:off x="630936" y="626200"/>
            <a:ext cx="8125200" cy="5529600"/>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sym typeface="Trebuchet MS" panose="020B0603020202020204" pitchFamily="34" charset="0"/>
            </a:endParaRPr>
          </a:p>
        </p:txBody>
      </p:sp>
      <p:sp>
        <p:nvSpPr>
          <p:cNvPr id="3" name="TextBox 2">
            <a:extLst>
              <a:ext uri="{FF2B5EF4-FFF2-40B4-BE49-F238E27FC236}">
                <a16:creationId xmlns:a16="http://schemas.microsoft.com/office/drawing/2014/main" id="{68EC8C64-2A5A-4A56-B3BB-B9A829266523}"/>
              </a:ext>
            </a:extLst>
          </p:cNvPr>
          <p:cNvSpPr txBox="1"/>
          <p:nvPr userDrawn="1"/>
        </p:nvSpPr>
        <p:spPr>
          <a:xfrm>
            <a:off x="1574157" y="3467200"/>
            <a:ext cx="6412374" cy="141211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hu-HU" sz="3200" dirty="0">
                <a:solidFill>
                  <a:srgbClr val="575757"/>
                </a:solidFill>
              </a:rPr>
              <a:t>Köszönöm a figyelmet!</a:t>
            </a:r>
            <a:endParaRPr lang="en-US" sz="3200" dirty="0" err="1">
              <a:solidFill>
                <a:srgbClr val="575757"/>
              </a:solidFill>
            </a:endParaRPr>
          </a:p>
        </p:txBody>
      </p:sp>
      <p:pic>
        <p:nvPicPr>
          <p:cNvPr id="11" name="Picture 10">
            <a:extLst>
              <a:ext uri="{FF2B5EF4-FFF2-40B4-BE49-F238E27FC236}">
                <a16:creationId xmlns:a16="http://schemas.microsoft.com/office/drawing/2014/main" id="{B078CE2C-B3A0-44A4-8DE6-73300EE16C77}"/>
              </a:ext>
            </a:extLst>
          </p:cNvPr>
          <p:cNvPicPr>
            <a:picLocks noChangeAspect="1"/>
          </p:cNvPicPr>
          <p:nvPr userDrawn="1"/>
        </p:nvPicPr>
        <p:blipFill>
          <a:blip r:embed="rId6"/>
          <a:stretch>
            <a:fillRect/>
          </a:stretch>
        </p:blipFill>
        <p:spPr>
          <a:xfrm>
            <a:off x="3285299" y="2645175"/>
            <a:ext cx="2463828" cy="865450"/>
          </a:xfrm>
          <a:prstGeom prst="rect">
            <a:avLst/>
          </a:prstGeom>
        </p:spPr>
      </p:pic>
    </p:spTree>
    <p:extLst>
      <p:ext uri="{BB962C8B-B14F-4D97-AF65-F5344CB8AC3E}">
        <p14:creationId xmlns:p14="http://schemas.microsoft.com/office/powerpoint/2010/main" val="3661247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3695993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6654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84" imgH="384" progId="TCLayout.ActiveDocument.1">
                  <p:embed/>
                </p:oleObj>
              </mc:Choice>
              <mc:Fallback>
                <p:oleObj name="think-cell Slide" r:id="rId6" imgW="384" imgH="384"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8" cstate="email">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3"/>
            </p:custDataLst>
          </p:nvPr>
        </p:nvPicPr>
        <p:blipFill rotWithShape="1">
          <a:blip r:embed="rId9" cstate="email">
            <a:extLst>
              <a:ext uri="{28A0092B-C50C-407E-A947-70E740481C1C}">
                <a14:useLocalDpi xmlns:a14="http://schemas.microsoft.com/office/drawing/2010/main"/>
              </a:ext>
            </a:extLst>
          </a:blip>
          <a:srcRect/>
          <a:stretch/>
        </p:blipFill>
        <p:spPr>
          <a:xfrm flipH="1">
            <a:off x="0" y="0"/>
            <a:ext cx="12192000" cy="527685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in sentence case</a:t>
            </a:r>
          </a:p>
        </p:txBody>
      </p:sp>
      <p:sp>
        <p:nvSpPr>
          <p:cNvPr id="27" name="Title 1"/>
          <p:cNvSpPr>
            <a:spLocks noGrp="1"/>
          </p:cNvSpPr>
          <p:nvPr>
            <p:ph type="ctrTitle" hasCustomPrompt="1"/>
          </p:nvPr>
        </p:nvSpPr>
        <p:spPr bwMode="ltGray">
          <a:xfrm>
            <a:off x="1117415" y="1886242"/>
            <a:ext cx="6868800" cy="3138423"/>
          </a:xfrm>
        </p:spPr>
        <p:txBody>
          <a:bodyPr anchor="b">
            <a:normAutofit/>
          </a:bodyPr>
          <a:lstStyle>
            <a:lvl1pPr algn="l">
              <a:lnSpc>
                <a:spcPct val="93000"/>
              </a:lnSpc>
              <a:defRPr sz="5400">
                <a:solidFill>
                  <a:schemeClr val="bg1"/>
                </a:solidFill>
                <a:latin typeface="+mj-lt"/>
                <a:sym typeface="Trebuchet MS" panose="020B0603020202020204" pitchFamily="34" charset="0"/>
              </a:defRPr>
            </a:lvl1pPr>
          </a:lstStyle>
          <a:p>
            <a:r>
              <a:rPr lang="en-US"/>
              <a:t>Title in Title Case</a:t>
            </a:r>
          </a:p>
        </p:txBody>
      </p:sp>
      <p:sp>
        <p:nvSpPr>
          <p:cNvPr id="13" name="Freeform 12"/>
          <p:cNvSpPr>
            <a:spLocks noChangeAspect="1"/>
          </p:cNvSpPr>
          <p:nvPr userDrawn="1">
            <p:custDataLst>
              <p:tags r:id="rId4"/>
            </p:custDataLst>
          </p:nvPr>
        </p:nvSpPr>
        <p:spPr bwMode="auto">
          <a:xfrm>
            <a:off x="1117415" y="1112679"/>
            <a:ext cx="2327644" cy="486479"/>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lvl1pPr>
          </a:lstStyle>
          <a:p>
            <a:r>
              <a:rPr lang="en-US"/>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vl1pPr>
            <a:lvl2pPr>
              <a:lnSpc>
                <a:spcPct val="100000"/>
              </a:lnSpc>
              <a:spcBef>
                <a:spcPts val="0"/>
              </a:spcBef>
              <a:spcAft>
                <a:spcPts val="0"/>
              </a:spcAft>
              <a:defRPr sz="2000"/>
            </a:lvl2pPr>
            <a:lvl3pPr>
              <a:lnSpc>
                <a:spcPct val="100000"/>
              </a:lnSpc>
              <a:spcBef>
                <a:spcPts val="0"/>
              </a:spcBef>
              <a:spcAft>
                <a:spcPts val="0"/>
              </a:spcAft>
              <a:defRPr sz="2000"/>
            </a:lvl3pPr>
            <a:lvl4pPr>
              <a:lnSpc>
                <a:spcPct val="100000"/>
              </a:lnSpc>
              <a:spcBef>
                <a:spcPts val="0"/>
              </a:spcBef>
              <a:spcAft>
                <a:spcPts val="0"/>
              </a:spcAft>
              <a:defRPr sz="2800"/>
            </a:lvl4pPr>
            <a:lvl5pPr>
              <a:lnSpc>
                <a:spcPct val="100000"/>
              </a:lnSpc>
              <a:spcBef>
                <a:spcPts val="0"/>
              </a:spcBef>
              <a:spcAft>
                <a:spcPts val="0"/>
              </a:spcAft>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2730003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8" name="Title 7"/>
          <p:cNvSpPr>
            <a:spLocks noGrp="1"/>
          </p:cNvSpPr>
          <p:nvPr>
            <p:ph type="title" hasCustomPrompt="1"/>
          </p:nvPr>
        </p:nvSpPr>
        <p:spPr>
          <a:xfrm>
            <a:off x="630000" y="622800"/>
            <a:ext cx="10933350" cy="332399"/>
          </a:xfrm>
        </p:spPr>
        <p:txBody>
          <a:bodyPr/>
          <a:lstStyle>
            <a:lvl1pPr>
              <a:defRPr>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2220698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404340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chemeClr val="tx2"/>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3900753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819904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sym typeface="Trebuchet MS" panose="020B0603020202020204" pitchFamily="34" charset="0"/>
              </a:defRPr>
            </a:lvl1pPr>
          </a:lstStyle>
          <a:p>
            <a:r>
              <a:rPr lang="en-US"/>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523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2522366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3482945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3793922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60452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1930165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chemeClr val="tx2"/>
                </a:solidFill>
                <a:latin typeface="+mj-lt"/>
              </a:defRPr>
            </a:lvl1pPr>
          </a:lstStyle>
          <a:p>
            <a:r>
              <a:rPr lang="en-US"/>
              <a:t>Click to add title</a:t>
            </a: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2052710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90578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279571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32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defRPr>
            </a:lvl1pPr>
          </a:lstStyle>
          <a:p>
            <a:r>
              <a:rPr lang="en-US"/>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997916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699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589356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latin typeface="+mj-lt"/>
                <a:sym typeface="Trebuchet MS" panose="020B0603020202020204" pitchFamily="34" charset="0"/>
              </a:defRPr>
            </a:lvl1pPr>
          </a:lstStyle>
          <a:p>
            <a:r>
              <a:rPr lang="en-US"/>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809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969027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latin typeface="+mj-lt"/>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83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984939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585075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712323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3936192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066580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a:p>
        </p:txBody>
      </p:sp>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sym typeface="Trebuchet MS" panose="020B0603020202020204" pitchFamily="34" charset="0"/>
            </a:endParaRPr>
          </a:p>
        </p:txBody>
      </p:sp>
    </p:spTree>
    <p:extLst>
      <p:ext uri="{BB962C8B-B14F-4D97-AF65-F5344CB8AC3E}">
        <p14:creationId xmlns:p14="http://schemas.microsoft.com/office/powerpoint/2010/main" val="3741941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p>
        </p:txBody>
      </p:sp>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2548375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chemeClr val="tx2"/>
                </a:solidFill>
                <a:latin typeface="+mn-lt"/>
                <a:sym typeface="Trebuchet MS" panose="020B0603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909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40827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1571185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a:latin typeface="+mn-lt"/>
                <a:sym typeface="Trebuchet MS" panose="020B0603020202020204" pitchFamily="34" charset="0"/>
              </a:rPr>
              <a:t>The services and materials provided by Boston Consulting Group (BCG) are subject to BCG's Standard Terms </a:t>
            </a:r>
            <a:br>
              <a:rPr lang="en-US" sz="900" b="0">
                <a:latin typeface="+mn-lt"/>
                <a:sym typeface="Trebuchet MS" panose="020B0603020202020204" pitchFamily="34" charset="0"/>
              </a:rPr>
            </a:br>
            <a:r>
              <a:rPr lang="en-US" sz="900" b="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a:latin typeface="+mn-lt"/>
                <a:sym typeface="Trebuchet MS" panose="020B0603020202020204" pitchFamily="34" charset="0"/>
              </a:rPr>
            </a:br>
            <a:r>
              <a:rPr lang="en-US" sz="900" b="0">
                <a:latin typeface="+mn-lt"/>
                <a:sym typeface="Trebuchet MS" panose="020B0603020202020204" pitchFamily="34" charset="0"/>
              </a:rPr>
              <a:t>to update these materials after the date hereof, notwithstanding that such information may become outdated </a:t>
            </a:r>
            <a:br>
              <a:rPr lang="en-US" sz="900" b="0">
                <a:latin typeface="+mn-lt"/>
                <a:sym typeface="Trebuchet MS" panose="020B0603020202020204" pitchFamily="34" charset="0"/>
              </a:rPr>
            </a:br>
            <a:r>
              <a:rPr lang="en-US" sz="900" b="0">
                <a:latin typeface="+mn-lt"/>
                <a:sym typeface="Trebuchet MS" panose="020B0603020202020204" pitchFamily="34" charset="0"/>
              </a:rPr>
              <a:t>or inaccurate.</a:t>
            </a:r>
          </a:p>
          <a:p>
            <a:pPr indent="0">
              <a:lnSpc>
                <a:spcPct val="100000"/>
              </a:lnSpc>
            </a:pPr>
            <a:r>
              <a:rPr lang="en-US" sz="900" b="0">
                <a:latin typeface="+mn-lt"/>
                <a:sym typeface="Trebuchet MS" panose="020B0603020202020204" pitchFamily="34" charset="0"/>
              </a:rPr>
              <a:t> </a:t>
            </a:r>
          </a:p>
          <a:p>
            <a:pPr indent="0">
              <a:lnSpc>
                <a:spcPct val="100000"/>
              </a:lnSpc>
            </a:pPr>
            <a:r>
              <a:rPr lang="en-US" sz="900" b="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900" b="0">
                <a:latin typeface="+mn-lt"/>
                <a:sym typeface="Trebuchet MS" panose="020B0603020202020204" pitchFamily="34" charset="0"/>
              </a:rPr>
            </a:br>
            <a:r>
              <a:rPr lang="en-US" sz="900" b="0">
                <a:latin typeface="+mn-lt"/>
                <a:sym typeface="Trebuchet MS" panose="020B0603020202020204" pitchFamily="34" charset="0"/>
              </a:rPr>
              <a:t>of this document shall be deemed agreement with and consideration for the foregoing.</a:t>
            </a:r>
          </a:p>
          <a:p>
            <a:pPr indent="0">
              <a:lnSpc>
                <a:spcPct val="100000"/>
              </a:lnSpc>
            </a:pPr>
            <a:endParaRPr lang="en-US" sz="900" b="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a:latin typeface="+mn-lt"/>
                <a:sym typeface="Trebuchet MS" panose="020B0603020202020204" pitchFamily="34" charset="0"/>
              </a:rPr>
              <a:t>BCG does not provide fairness opinions or valuations of market transactions, and these materials should not be relied </a:t>
            </a:r>
            <a:br>
              <a:rPr lang="en-US" sz="900" b="0">
                <a:latin typeface="+mn-lt"/>
                <a:sym typeface="Trebuchet MS" panose="020B0603020202020204" pitchFamily="34" charset="0"/>
              </a:rPr>
            </a:br>
            <a:r>
              <a:rPr lang="en-US" sz="900" b="0">
                <a:latin typeface="+mn-lt"/>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900" b="0">
                <a:latin typeface="+mn-lt"/>
                <a:sym typeface="Trebuchet MS" panose="020B0603020202020204" pitchFamily="34" charset="0"/>
              </a:rPr>
            </a:br>
            <a:r>
              <a:rPr lang="en-US" sz="900" b="0">
                <a:latin typeface="+mn-lt"/>
                <a:sym typeface="Trebuchet MS" panose="020B0603020202020204" pitchFamily="34" charset="0"/>
              </a:rPr>
              <a:t>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2413221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875382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9" name="TitleAndEndImages"/>
          <p:cNvPicPr>
            <a:picLocks noChangeAspect="1"/>
          </p:cNvPicPr>
          <p:nvPr userDrawn="1">
            <p:custDataLst>
              <p:tags r:id="rId2"/>
            </p:custDataLst>
          </p:nvPr>
        </p:nvPicPr>
        <p:blipFill>
          <a:blip r:embed="rId7">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8" name="Rectangle 7"/>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sym typeface="Trebuchet MS" panose="020B0603020202020204" pitchFamily="34" charset="0"/>
            </a:endParaRPr>
          </a:p>
        </p:txBody>
      </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a:solidFill>
                  <a:schemeClr val="bg1"/>
                </a:solidFill>
                <a:latin typeface="+mn-lt"/>
                <a:sym typeface="Trebuchet MS" panose="020B0603020202020204" pitchFamily="34" charset="0"/>
              </a:rPr>
              <a:t>bcg.com</a:t>
            </a:r>
          </a:p>
        </p:txBody>
      </p:sp>
      <p:sp>
        <p:nvSpPr>
          <p:cNvPr id="10" name="Freeform 9"/>
          <p:cNvSpPr>
            <a:spLocks noChangeAspect="1"/>
          </p:cNvSpPr>
          <p:nvPr userDrawn="1">
            <p:custDataLst>
              <p:tags r:id="rId3"/>
            </p:custDataLst>
          </p:nvPr>
        </p:nvSpPr>
        <p:spPr bwMode="auto">
          <a:xfrm>
            <a:off x="2676857" y="2969513"/>
            <a:ext cx="4033357"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2351621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3818754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2022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Trebuchet MS" panose="020B0603020202020204" pitchFamily="34" charset="0"/>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Trebuchet MS" panose="020B0603020202020204" pitchFamily="34" charset="0"/>
            </a:endParaRPr>
          </a:p>
        </p:txBody>
      </p:sp>
      <p:sp>
        <p:nvSpPr>
          <p:cNvPr id="2" name="TextBox 1"/>
          <p:cNvSpPr txBox="1"/>
          <p:nvPr userDrawn="1"/>
        </p:nvSpPr>
        <p:spPr>
          <a:xfrm>
            <a:off x="630000" y="907199"/>
            <a:ext cx="3448800" cy="3488400"/>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a:solidFill>
                <a:schemeClr val="bg1"/>
              </a:solidFill>
            </a:endParaRPr>
          </a:p>
        </p:txBody>
      </p:sp>
      <p:sp>
        <p:nvSpPr>
          <p:cNvPr id="10" name="TextBox 1"/>
          <p:cNvSpPr txBox="1"/>
          <p:nvPr userDrawn="1"/>
        </p:nvSpPr>
        <p:spPr>
          <a:xfrm>
            <a:off x="1109949" y="1115416"/>
            <a:ext cx="2488182" cy="896399"/>
          </a:xfrm>
          <a:prstGeom prst="rect">
            <a:avLst/>
          </a:prstGeom>
          <a:noFill/>
        </p:spPr>
        <p:txBody>
          <a:bodyPr wrap="none" rtlCol="0">
            <a:spAutoFit/>
          </a:bodyPr>
          <a:lstStyle/>
          <a:p>
            <a:pPr algn="ctr" fontAlgn="auto">
              <a:lnSpc>
                <a:spcPct val="95000"/>
              </a:lnSpc>
              <a:spcBef>
                <a:spcPts val="0"/>
              </a:spcBef>
              <a:spcAft>
                <a:spcPts val="0"/>
              </a:spcAft>
            </a:pPr>
            <a:r>
              <a:rPr lang="en-US" sz="5400">
                <a:solidFill>
                  <a:schemeClr val="bg1"/>
                </a:solidFill>
                <a:latin typeface="+mj-lt"/>
              </a:rPr>
              <a:t>Agenda</a:t>
            </a:r>
          </a:p>
        </p:txBody>
      </p:sp>
    </p:spTree>
    <p:extLst>
      <p:ext uri="{BB962C8B-B14F-4D97-AF65-F5344CB8AC3E}">
        <p14:creationId xmlns:p14="http://schemas.microsoft.com/office/powerpoint/2010/main" val="2570314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Trebuchet MS" panose="020B0603020202020204" pitchFamily="34" charset="0"/>
              </a:defRPr>
            </a:lvl1pPr>
          </a:lstStyle>
          <a:p>
            <a:r>
              <a:rPr lang="en-US"/>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058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9634920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2022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Trebuchet MS" panose="020B0603020202020204" pitchFamily="34" charset="0"/>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Trebuchet MS" panose="020B0603020202020204" pitchFamily="34" charset="0"/>
            </a:endParaRPr>
          </a:p>
        </p:txBody>
      </p:sp>
    </p:spTree>
    <p:extLst>
      <p:ext uri="{BB962C8B-B14F-4D97-AF65-F5344CB8AC3E}">
        <p14:creationId xmlns:p14="http://schemas.microsoft.com/office/powerpoint/2010/main" val="372928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2022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bg1"/>
                </a:solidFill>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077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a:solidFill>
                  <a:schemeClr val="bg1"/>
                </a:solidFill>
              </a:rPr>
              <a:t>Agenda</a:t>
            </a:r>
          </a:p>
        </p:txBody>
      </p:sp>
    </p:spTree>
    <p:extLst>
      <p:ext uri="{BB962C8B-B14F-4D97-AF65-F5344CB8AC3E}">
        <p14:creationId xmlns:p14="http://schemas.microsoft.com/office/powerpoint/2010/main" val="2270190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2022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Trebuchet MS" panose="020B0603020202020204" pitchFamily="34" charset="0"/>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Trebuchet MS" panose="020B0603020202020204" pitchFamily="34" charset="0"/>
            </a:endParaRPr>
          </a:p>
        </p:txBody>
      </p:sp>
      <p:sp>
        <p:nvSpPr>
          <p:cNvPr id="11" name="TextBox 10"/>
          <p:cNvSpPr txBox="1"/>
          <p:nvPr userDrawn="1"/>
        </p:nvSpPr>
        <p:spPr>
          <a:xfrm>
            <a:off x="630000" y="907198"/>
            <a:ext cx="3448800" cy="3488400"/>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a:solidFill>
                <a:schemeClr val="accent4"/>
              </a:solidFill>
            </a:endParaRPr>
          </a:p>
        </p:txBody>
      </p:sp>
      <p:sp>
        <p:nvSpPr>
          <p:cNvPr id="9" name="TextBox 1"/>
          <p:cNvSpPr txBox="1"/>
          <p:nvPr userDrawn="1"/>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t>Agenda</a:t>
            </a:r>
          </a:p>
        </p:txBody>
      </p:sp>
    </p:spTree>
    <p:extLst>
      <p:ext uri="{BB962C8B-B14F-4D97-AF65-F5344CB8AC3E}">
        <p14:creationId xmlns:p14="http://schemas.microsoft.com/office/powerpoint/2010/main" val="1865576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4400617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2022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Trebuchet MS" panose="020B0603020202020204" pitchFamily="34" charset="0"/>
            </a:endParaRPr>
          </a:p>
        </p:txBody>
      </p:sp>
    </p:spTree>
    <p:extLst>
      <p:ext uri="{BB962C8B-B14F-4D97-AF65-F5344CB8AC3E}">
        <p14:creationId xmlns:p14="http://schemas.microsoft.com/office/powerpoint/2010/main" val="3206140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2022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accent4"/>
                </a:solidFill>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339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a:solidFill>
                  <a:schemeClr val="bg1"/>
                </a:solidFill>
              </a:rPr>
              <a:t>Agenda</a:t>
            </a:r>
          </a:p>
        </p:txBody>
      </p:sp>
    </p:spTree>
    <p:extLst>
      <p:ext uri="{BB962C8B-B14F-4D97-AF65-F5344CB8AC3E}">
        <p14:creationId xmlns:p14="http://schemas.microsoft.com/office/powerpoint/2010/main" val="1784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Trebuchet MS" panose="020B0603020202020204" pitchFamily="34" charset="0"/>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chemeClr val="tx2"/>
                </a:solidFill>
                <a:latin typeface="Trebuchet MS" panose="020B0603020202020204" pitchFamily="34" charset="0"/>
                <a:sym typeface="Trebuchet MS" panose="020B0603020202020204" pitchFamily="34" charset="0"/>
              </a:rPr>
              <a:t>Table of contents</a:t>
            </a:r>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2022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657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3884277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a:t>Click to add title</a:t>
            </a:r>
          </a:p>
        </p:txBody>
      </p:sp>
    </p:spTree>
    <p:extLst>
      <p:ext uri="{BB962C8B-B14F-4D97-AF65-F5344CB8AC3E}">
        <p14:creationId xmlns:p14="http://schemas.microsoft.com/office/powerpoint/2010/main" val="3592263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51496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ags" Target="../tags/tag2.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9"/>
            </p:custDataLst>
            <p:extLst>
              <p:ext uri="{D42A27DB-BD31-4B8C-83A1-F6EECF244321}">
                <p14:modId xmlns:p14="http://schemas.microsoft.com/office/powerpoint/2010/main" val="11941417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0" imgW="270" imgH="270" progId="TCLayout.ActiveDocument.1">
                  <p:embed/>
                </p:oleObj>
              </mc:Choice>
              <mc:Fallback>
                <p:oleObj name="think-cell Slide" r:id="rId70" imgW="270" imgH="270" progId="TCLayout.ActiveDocument.1">
                  <p:embed/>
                  <p:pic>
                    <p:nvPicPr>
                      <p:cNvPr id="2" name="Object 1" hidden="1"/>
                      <p:cNvPicPr/>
                      <p:nvPr/>
                    </p:nvPicPr>
                    <p:blipFill>
                      <a:blip r:embed="rId71"/>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Tree>
    <p:extLst>
      <p:ext uri="{BB962C8B-B14F-4D97-AF65-F5344CB8AC3E}">
        <p14:creationId xmlns:p14="http://schemas.microsoft.com/office/powerpoint/2010/main" val="835336367"/>
      </p:ext>
    </p:extLst>
  </p:cSld>
  <p:clrMap bg1="lt1" tx1="dk1" bg2="lt2" tx2="dk2" accent1="accent1" accent2="accent2" accent3="accent3" accent4="accent4" accent5="accent5" accent6="accent6" hlink="hlink" folHlink="folHlink"/>
  <p:sldLayoutIdLst>
    <p:sldLayoutId id="2147485115" r:id="rId1"/>
    <p:sldLayoutId id="2147485086" r:id="rId2"/>
    <p:sldLayoutId id="2147485183" r:id="rId3"/>
    <p:sldLayoutId id="2147485158" r:id="rId4"/>
    <p:sldLayoutId id="2147485113" r:id="rId5"/>
    <p:sldLayoutId id="2147485114" r:id="rId6"/>
    <p:sldLayoutId id="2147485154" r:id="rId7"/>
    <p:sldLayoutId id="2147485162" r:id="rId8"/>
    <p:sldLayoutId id="2147485149" r:id="rId9"/>
    <p:sldLayoutId id="2147485087" r:id="rId10"/>
    <p:sldLayoutId id="2147485112" r:id="rId11"/>
    <p:sldLayoutId id="2147485155" r:id="rId12"/>
    <p:sldLayoutId id="2147485164" r:id="rId13"/>
    <p:sldLayoutId id="2147485109" r:id="rId14"/>
    <p:sldLayoutId id="2147485165" r:id="rId15"/>
    <p:sldLayoutId id="2147485110" r:id="rId16"/>
    <p:sldLayoutId id="2147485166" r:id="rId17"/>
    <p:sldLayoutId id="2147485156" r:id="rId18"/>
    <p:sldLayoutId id="2147485167" r:id="rId19"/>
    <p:sldLayoutId id="2147485108" r:id="rId20"/>
    <p:sldLayoutId id="2147485107" r:id="rId21"/>
    <p:sldLayoutId id="2147485106" r:id="rId22"/>
    <p:sldLayoutId id="2147485090" r:id="rId23"/>
    <p:sldLayoutId id="2147485091" r:id="rId24"/>
    <p:sldLayoutId id="2147485092" r:id="rId25"/>
    <p:sldLayoutId id="2147485093" r:id="rId26"/>
    <p:sldLayoutId id="2147485116" r:id="rId27"/>
    <p:sldLayoutId id="2147485161" r:id="rId28"/>
    <p:sldLayoutId id="2147485159" r:id="rId29"/>
    <p:sldLayoutId id="2147485119" r:id="rId30"/>
    <p:sldLayoutId id="2147485184" r:id="rId31"/>
    <p:sldLayoutId id="2147485137" r:id="rId32"/>
    <p:sldLayoutId id="2147485120" r:id="rId33"/>
    <p:sldLayoutId id="2147485121" r:id="rId34"/>
    <p:sldLayoutId id="2147485141" r:id="rId35"/>
    <p:sldLayoutId id="2147485163" r:id="rId36"/>
    <p:sldLayoutId id="2147485139" r:id="rId37"/>
    <p:sldLayoutId id="2147485140" r:id="rId38"/>
    <p:sldLayoutId id="2147485122" r:id="rId39"/>
    <p:sldLayoutId id="2147485123" r:id="rId40"/>
    <p:sldLayoutId id="2147485151" r:id="rId41"/>
    <p:sldLayoutId id="2147485168" r:id="rId42"/>
    <p:sldLayoutId id="2147485127" r:id="rId43"/>
    <p:sldLayoutId id="2147485169" r:id="rId44"/>
    <p:sldLayoutId id="2147485126" r:id="rId45"/>
    <p:sldLayoutId id="2147485170" r:id="rId46"/>
    <p:sldLayoutId id="2147485153" r:id="rId47"/>
    <p:sldLayoutId id="2147485171" r:id="rId48"/>
    <p:sldLayoutId id="2147485128" r:id="rId49"/>
    <p:sldLayoutId id="2147485129" r:id="rId50"/>
    <p:sldLayoutId id="2147485130" r:id="rId51"/>
    <p:sldLayoutId id="2147485131" r:id="rId52"/>
    <p:sldLayoutId id="2147485145" r:id="rId53"/>
    <p:sldLayoutId id="2147485133" r:id="rId54"/>
    <p:sldLayoutId id="2147485144" r:id="rId55"/>
    <p:sldLayoutId id="2147485134" r:id="rId56"/>
    <p:sldLayoutId id="2147485146" r:id="rId57"/>
    <p:sldLayoutId id="2147485160" r:id="rId58"/>
    <p:sldLayoutId id="2147485172" r:id="rId59"/>
    <p:sldLayoutId id="2147485173" r:id="rId60"/>
    <p:sldLayoutId id="2147485174" r:id="rId61"/>
    <p:sldLayoutId id="2147485175" r:id="rId62"/>
    <p:sldLayoutId id="2147485176" r:id="rId63"/>
    <p:sldLayoutId id="2147485177" r:id="rId64"/>
    <p:sldLayoutId id="2147485178" r:id="rId65"/>
    <p:sldLayoutId id="2147485179" r:id="rId66"/>
    <p:sldLayoutId id="2147485180" r:id="rId6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userDrawn="1">
          <p15:clr>
            <a:srgbClr val="F26B43"/>
          </p15:clr>
        </p15:guide>
        <p15:guide id="2" pos="396" userDrawn="1">
          <p15:clr>
            <a:srgbClr val="F26B43"/>
          </p15:clr>
        </p15:guide>
        <p15:guide id="3" pos="7284" userDrawn="1">
          <p15:clr>
            <a:srgbClr val="F26B43"/>
          </p15:clr>
        </p15:guide>
        <p15:guide id="4" orient="horz" pos="38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30.xml"/><Relationship Id="rId4" Type="http://schemas.openxmlformats.org/officeDocument/2006/relationships/image" Target="../media/image17.svg"/></Relationships>
</file>

<file path=ppt/slides/_rels/slide10.xml.rels><?xml version="1.0" encoding="UTF-8" standalone="yes"?>
<Relationships xmlns="http://schemas.openxmlformats.org/package/2006/relationships"><Relationship Id="rId3" Type="http://schemas.openxmlformats.org/officeDocument/2006/relationships/chart" Target="../charts/chart15.xml"/><Relationship Id="rId7" Type="http://schemas.openxmlformats.org/officeDocument/2006/relationships/image" Target="../media/image17.svg"/><Relationship Id="rId2" Type="http://schemas.openxmlformats.org/officeDocument/2006/relationships/slideLayout" Target="../slideLayouts/slideLayout30.xml"/><Relationship Id="rId1" Type="http://schemas.openxmlformats.org/officeDocument/2006/relationships/tags" Target="../tags/tag36.xml"/><Relationship Id="rId6" Type="http://schemas.openxmlformats.org/officeDocument/2006/relationships/image" Target="../media/image16.png"/><Relationship Id="rId5" Type="http://schemas.openxmlformats.org/officeDocument/2006/relationships/image" Target="../media/image18.emf"/><Relationship Id="rId4" Type="http://schemas.openxmlformats.org/officeDocument/2006/relationships/oleObject" Target="../embeddings/oleObject19.bin"/></Relationships>
</file>

<file path=ppt/slides/_rels/slide11.xml.rels><?xml version="1.0" encoding="UTF-8" standalone="yes"?>
<Relationships xmlns="http://schemas.openxmlformats.org/package/2006/relationships"><Relationship Id="rId3" Type="http://schemas.openxmlformats.org/officeDocument/2006/relationships/chart" Target="../charts/chart16.xml"/><Relationship Id="rId7" Type="http://schemas.openxmlformats.org/officeDocument/2006/relationships/image" Target="../media/image17.svg"/><Relationship Id="rId2" Type="http://schemas.openxmlformats.org/officeDocument/2006/relationships/slideLayout" Target="../slideLayouts/slideLayout30.xml"/><Relationship Id="rId1" Type="http://schemas.openxmlformats.org/officeDocument/2006/relationships/tags" Target="../tags/tag37.xml"/><Relationship Id="rId6" Type="http://schemas.openxmlformats.org/officeDocument/2006/relationships/image" Target="../media/image16.png"/><Relationship Id="rId5" Type="http://schemas.openxmlformats.org/officeDocument/2006/relationships/image" Target="../media/image18.emf"/><Relationship Id="rId4" Type="http://schemas.openxmlformats.org/officeDocument/2006/relationships/oleObject" Target="../embeddings/oleObject19.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30.xml"/><Relationship Id="rId1" Type="http://schemas.openxmlformats.org/officeDocument/2006/relationships/tags" Target="../tags/tag38.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oleObject" Target="../embeddings/oleObject20.bin"/><Relationship Id="rId7" Type="http://schemas.openxmlformats.org/officeDocument/2006/relationships/image" Target="../media/image16.png"/><Relationship Id="rId2" Type="http://schemas.openxmlformats.org/officeDocument/2006/relationships/slideLayout" Target="../slideLayouts/slideLayout30.xml"/><Relationship Id="rId1" Type="http://schemas.openxmlformats.org/officeDocument/2006/relationships/tags" Target="../tags/tag39.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oleObject" Target="../embeddings/oleObject20.bin"/><Relationship Id="rId7" Type="http://schemas.openxmlformats.org/officeDocument/2006/relationships/image" Target="../media/image16.png"/><Relationship Id="rId2" Type="http://schemas.openxmlformats.org/officeDocument/2006/relationships/slideLayout" Target="../slideLayouts/slideLayout30.xml"/><Relationship Id="rId1" Type="http://schemas.openxmlformats.org/officeDocument/2006/relationships/tags" Target="../tags/tag40.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jp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9.bin"/><Relationship Id="rId7" Type="http://schemas.openxmlformats.org/officeDocument/2006/relationships/chart" Target="../charts/chart1.xml"/><Relationship Id="rId2" Type="http://schemas.openxmlformats.org/officeDocument/2006/relationships/slideLayout" Target="../slideLayouts/slideLayout30.xml"/><Relationship Id="rId1" Type="http://schemas.openxmlformats.org/officeDocument/2006/relationships/tags" Target="../tags/tag28.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8.emf"/></Relationships>
</file>

<file path=ppt/slides/_rels/slide3.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2.xml"/><Relationship Id="rId7" Type="http://schemas.openxmlformats.org/officeDocument/2006/relationships/image" Target="../media/image17.svg"/><Relationship Id="rId2" Type="http://schemas.openxmlformats.org/officeDocument/2006/relationships/slideLayout" Target="../slideLayouts/slideLayout30.xml"/><Relationship Id="rId1" Type="http://schemas.openxmlformats.org/officeDocument/2006/relationships/tags" Target="../tags/tag29.xml"/><Relationship Id="rId6" Type="http://schemas.openxmlformats.org/officeDocument/2006/relationships/image" Target="../media/image16.png"/><Relationship Id="rId5" Type="http://schemas.openxmlformats.org/officeDocument/2006/relationships/image" Target="../media/image18.emf"/><Relationship Id="rId4" Type="http://schemas.openxmlformats.org/officeDocument/2006/relationships/oleObject" Target="../embeddings/oleObject19.bin"/></Relationships>
</file>

<file path=ppt/slides/_rels/slide4.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4.xml"/><Relationship Id="rId7" Type="http://schemas.openxmlformats.org/officeDocument/2006/relationships/image" Target="../media/image17.svg"/><Relationship Id="rId2" Type="http://schemas.openxmlformats.org/officeDocument/2006/relationships/slideLayout" Target="../slideLayouts/slideLayout30.xml"/><Relationship Id="rId1" Type="http://schemas.openxmlformats.org/officeDocument/2006/relationships/tags" Target="../tags/tag30.xml"/><Relationship Id="rId6" Type="http://schemas.openxmlformats.org/officeDocument/2006/relationships/image" Target="../media/image16.png"/><Relationship Id="rId5" Type="http://schemas.openxmlformats.org/officeDocument/2006/relationships/image" Target="../media/image18.emf"/><Relationship Id="rId4" Type="http://schemas.openxmlformats.org/officeDocument/2006/relationships/oleObject" Target="../embeddings/oleObject19.bin"/></Relationships>
</file>

<file path=ppt/slides/_rels/slide5.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6.xml"/><Relationship Id="rId7" Type="http://schemas.openxmlformats.org/officeDocument/2006/relationships/image" Target="../media/image17.svg"/><Relationship Id="rId2" Type="http://schemas.openxmlformats.org/officeDocument/2006/relationships/slideLayout" Target="../slideLayouts/slideLayout30.xml"/><Relationship Id="rId1" Type="http://schemas.openxmlformats.org/officeDocument/2006/relationships/tags" Target="../tags/tag31.xml"/><Relationship Id="rId6" Type="http://schemas.openxmlformats.org/officeDocument/2006/relationships/image" Target="../media/image16.png"/><Relationship Id="rId5" Type="http://schemas.openxmlformats.org/officeDocument/2006/relationships/image" Target="../media/image18.emf"/><Relationship Id="rId4" Type="http://schemas.openxmlformats.org/officeDocument/2006/relationships/oleObject" Target="../embeddings/oleObject19.bin"/></Relationships>
</file>

<file path=ppt/slides/_rels/slide6.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oleObject" Target="../embeddings/oleObject19.bin"/><Relationship Id="rId7" Type="http://schemas.openxmlformats.org/officeDocument/2006/relationships/chart" Target="../charts/chart8.xml"/><Relationship Id="rId2" Type="http://schemas.openxmlformats.org/officeDocument/2006/relationships/slideLayout" Target="../slideLayouts/slideLayout30.xml"/><Relationship Id="rId1" Type="http://schemas.openxmlformats.org/officeDocument/2006/relationships/tags" Target="../tags/tag3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oleObject" Target="../embeddings/oleObject19.bin"/><Relationship Id="rId7" Type="http://schemas.openxmlformats.org/officeDocument/2006/relationships/chart" Target="../charts/chart10.xml"/><Relationship Id="rId2" Type="http://schemas.openxmlformats.org/officeDocument/2006/relationships/slideLayout" Target="../slideLayouts/slideLayout30.xml"/><Relationship Id="rId1" Type="http://schemas.openxmlformats.org/officeDocument/2006/relationships/tags" Target="../tags/tag3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chart" Target="../charts/chart12.xml"/><Relationship Id="rId7" Type="http://schemas.openxmlformats.org/officeDocument/2006/relationships/image" Target="../media/image17.svg"/><Relationship Id="rId2" Type="http://schemas.openxmlformats.org/officeDocument/2006/relationships/slideLayout" Target="../slideLayouts/slideLayout30.xml"/><Relationship Id="rId1" Type="http://schemas.openxmlformats.org/officeDocument/2006/relationships/tags" Target="../tags/tag34.xml"/><Relationship Id="rId6" Type="http://schemas.openxmlformats.org/officeDocument/2006/relationships/image" Target="../media/image16.png"/><Relationship Id="rId5" Type="http://schemas.openxmlformats.org/officeDocument/2006/relationships/image" Target="../media/image18.emf"/><Relationship Id="rId4" Type="http://schemas.openxmlformats.org/officeDocument/2006/relationships/oleObject" Target="../embeddings/oleObject19.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9.bin"/><Relationship Id="rId7" Type="http://schemas.openxmlformats.org/officeDocument/2006/relationships/chart" Target="../charts/chart14.xml"/><Relationship Id="rId2" Type="http://schemas.openxmlformats.org/officeDocument/2006/relationships/slideLayout" Target="../slideLayouts/slideLayout30.xml"/><Relationship Id="rId1" Type="http://schemas.openxmlformats.org/officeDocument/2006/relationships/tags" Target="../tags/tag35.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ép 8">
            <a:extLst>
              <a:ext uri="{FF2B5EF4-FFF2-40B4-BE49-F238E27FC236}">
                <a16:creationId xmlns:a16="http://schemas.microsoft.com/office/drawing/2014/main" id="{C6FF9767-09E4-12E6-DBD8-D20A6BE914AA}"/>
              </a:ext>
            </a:extLst>
          </p:cNvPr>
          <p:cNvPicPr>
            <a:picLocks noChangeAspect="1"/>
          </p:cNvPicPr>
          <p:nvPr/>
        </p:nvPicPr>
        <p:blipFill>
          <a:blip r:embed="rId2"/>
          <a:stretch>
            <a:fillRect/>
          </a:stretch>
        </p:blipFill>
        <p:spPr>
          <a:xfrm>
            <a:off x="0" y="0"/>
            <a:ext cx="12192000" cy="6858000"/>
          </a:xfrm>
          <a:prstGeom prst="rect">
            <a:avLst/>
          </a:prstGeom>
        </p:spPr>
      </p:pic>
      <p:pic>
        <p:nvPicPr>
          <p:cNvPr id="3" name="Ábra 2">
            <a:extLst>
              <a:ext uri="{FF2B5EF4-FFF2-40B4-BE49-F238E27FC236}">
                <a16:creationId xmlns:a16="http://schemas.microsoft.com/office/drawing/2014/main" id="{4EC5C46A-95DC-C285-68A9-1D12D31B40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65439" y="959969"/>
            <a:ext cx="4430561" cy="1573098"/>
          </a:xfrm>
          <a:prstGeom prst="rect">
            <a:avLst/>
          </a:prstGeom>
        </p:spPr>
      </p:pic>
      <p:sp>
        <p:nvSpPr>
          <p:cNvPr id="5" name="Szövegdoboz 4">
            <a:extLst>
              <a:ext uri="{FF2B5EF4-FFF2-40B4-BE49-F238E27FC236}">
                <a16:creationId xmlns:a16="http://schemas.microsoft.com/office/drawing/2014/main" id="{C39ABD33-5812-F3C0-8401-533E88C6C232}"/>
              </a:ext>
            </a:extLst>
          </p:cNvPr>
          <p:cNvSpPr txBox="1"/>
          <p:nvPr/>
        </p:nvSpPr>
        <p:spPr>
          <a:xfrm>
            <a:off x="3299238" y="2401083"/>
            <a:ext cx="9703293" cy="109195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hu-HU" sz="4200" dirty="0">
                <a:solidFill>
                  <a:srgbClr val="006633"/>
                </a:solidFill>
              </a:rPr>
              <a:t>Biztosítási Piac 2023</a:t>
            </a:r>
          </a:p>
        </p:txBody>
      </p:sp>
      <p:sp>
        <p:nvSpPr>
          <p:cNvPr id="2" name="Szövegdoboz 1">
            <a:extLst>
              <a:ext uri="{FF2B5EF4-FFF2-40B4-BE49-F238E27FC236}">
                <a16:creationId xmlns:a16="http://schemas.microsoft.com/office/drawing/2014/main" id="{A2804D8D-8877-794D-0D06-FC588B8F8DAC}"/>
              </a:ext>
            </a:extLst>
          </p:cNvPr>
          <p:cNvSpPr txBox="1"/>
          <p:nvPr/>
        </p:nvSpPr>
        <p:spPr>
          <a:xfrm>
            <a:off x="1631883" y="4988323"/>
            <a:ext cx="9703293" cy="148797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hu-HU" sz="2000" dirty="0">
                <a:solidFill>
                  <a:schemeClr val="tx1"/>
                </a:solidFill>
              </a:rPr>
              <a:t>ERDŐS MIHÁLY</a:t>
            </a:r>
          </a:p>
          <a:p>
            <a:r>
              <a:rPr lang="hu-HU" b="0" i="1" dirty="0">
                <a:solidFill>
                  <a:srgbClr val="006633"/>
                </a:solidFill>
                <a:effectLst/>
              </a:rPr>
              <a:t>elnök, Mabisz</a:t>
            </a:r>
          </a:p>
          <a:p>
            <a:r>
              <a:rPr lang="hu-HU" i="1" dirty="0">
                <a:solidFill>
                  <a:srgbClr val="006633"/>
                </a:solidFill>
              </a:rPr>
              <a:t>elnök-vezérigazgató, Generali Biztosító</a:t>
            </a:r>
          </a:p>
          <a:p>
            <a:endParaRPr lang="hu-HU" b="0" i="1" dirty="0">
              <a:solidFill>
                <a:srgbClr val="006633"/>
              </a:solidFill>
              <a:effectLst/>
            </a:endParaRPr>
          </a:p>
          <a:p>
            <a:r>
              <a:rPr lang="hu-HU" sz="1600" i="1" dirty="0">
                <a:solidFill>
                  <a:schemeClr val="tx1"/>
                </a:solidFill>
              </a:rPr>
              <a:t>2023. 02. 22.</a:t>
            </a:r>
            <a:r>
              <a:rPr lang="hu-HU" sz="1600" b="0" i="1" dirty="0">
                <a:solidFill>
                  <a:schemeClr val="tx1"/>
                </a:solidFill>
                <a:effectLst/>
              </a:rPr>
              <a:t> </a:t>
            </a:r>
            <a:endParaRPr lang="hu-HU" i="1" dirty="0">
              <a:solidFill>
                <a:schemeClr val="tx1"/>
              </a:solidFill>
            </a:endParaRPr>
          </a:p>
        </p:txBody>
      </p:sp>
    </p:spTree>
    <p:extLst>
      <p:ext uri="{BB962C8B-B14F-4D97-AF65-F5344CB8AC3E}">
        <p14:creationId xmlns:p14="http://schemas.microsoft.com/office/powerpoint/2010/main" val="20740115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id="{89DF0FD8-EC9B-A08F-AB8A-0572C768DD47}"/>
              </a:ext>
            </a:extLst>
          </p:cNvPr>
          <p:cNvGraphicFramePr>
            <a:graphicFrameLocks/>
          </p:cNvGraphicFramePr>
          <p:nvPr>
            <p:extLst>
              <p:ext uri="{D42A27DB-BD31-4B8C-83A1-F6EECF244321}">
                <p14:modId xmlns:p14="http://schemas.microsoft.com/office/powerpoint/2010/main" val="509534666"/>
              </p:ext>
            </p:extLst>
          </p:nvPr>
        </p:nvGraphicFramePr>
        <p:xfrm>
          <a:off x="1208400" y="1272306"/>
          <a:ext cx="9972000" cy="50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Object 3" hidden="1">
            <a:extLst>
              <a:ext uri="{FF2B5EF4-FFF2-40B4-BE49-F238E27FC236}">
                <a16:creationId xmlns:a16="http://schemas.microsoft.com/office/drawing/2014/main" id="{BDA16ADD-4A4F-4BB5-8FD3-6AB40A72216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4" name="Object 3" hidden="1">
                        <a:extLst>
                          <a:ext uri="{FF2B5EF4-FFF2-40B4-BE49-F238E27FC236}">
                            <a16:creationId xmlns:a16="http://schemas.microsoft.com/office/drawing/2014/main" id="{BDA16ADD-4A4F-4BB5-8FD3-6AB40A72216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Ábra 6">
            <a:extLst>
              <a:ext uri="{FF2B5EF4-FFF2-40B4-BE49-F238E27FC236}">
                <a16:creationId xmlns:a16="http://schemas.microsoft.com/office/drawing/2014/main" id="{CEC5E44A-45C1-F653-3633-20D2870BFA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04192" y="277563"/>
            <a:ext cx="2053216" cy="729007"/>
          </a:xfrm>
          <a:prstGeom prst="rect">
            <a:avLst/>
          </a:prstGeom>
        </p:spPr>
      </p:pic>
      <p:sp>
        <p:nvSpPr>
          <p:cNvPr id="10" name="Szövegdoboz 9">
            <a:extLst>
              <a:ext uri="{FF2B5EF4-FFF2-40B4-BE49-F238E27FC236}">
                <a16:creationId xmlns:a16="http://schemas.microsoft.com/office/drawing/2014/main" id="{7503ADD3-691E-8D9E-6CCE-A6AD8970BB96}"/>
              </a:ext>
            </a:extLst>
          </p:cNvPr>
          <p:cNvSpPr txBox="1"/>
          <p:nvPr/>
        </p:nvSpPr>
        <p:spPr>
          <a:xfrm>
            <a:off x="544882" y="184867"/>
            <a:ext cx="5828520"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hu-HU" sz="2800" b="1" cap="small" dirty="0">
                <a:solidFill>
                  <a:srgbClr val="006633"/>
                </a:solidFill>
                <a:latin typeface="DIN Next LT Pro Bold" panose="020B0803020203050203" pitchFamily="34" charset="-18"/>
                <a:ea typeface="+mj-ea"/>
                <a:cs typeface="+mj-cs"/>
                <a:sym typeface="Trebuchet MS" panose="020B0603020202020204" pitchFamily="34" charset="0"/>
              </a:rPr>
              <a:t>A nem életbiztosítási piac díjbevételeinek megoszlása</a:t>
            </a:r>
          </a:p>
          <a:p>
            <a:r>
              <a:rPr lang="hu-HU" cap="small" dirty="0">
                <a:solidFill>
                  <a:schemeClr val="tx1">
                    <a:lumMod val="75000"/>
                    <a:lumOff val="25000"/>
                  </a:schemeClr>
                </a:solidFill>
                <a:latin typeface="DIN Next LT Pro Bold" panose="020B0803020203050203" pitchFamily="34" charset="-18"/>
                <a:ea typeface="+mj-ea"/>
                <a:cs typeface="+mj-cs"/>
                <a:sym typeface="Trebuchet MS" panose="020B0603020202020204" pitchFamily="34" charset="0"/>
              </a:rPr>
              <a:t>Inflációs alatti emelkedés a nem élet díjakban</a:t>
            </a:r>
          </a:p>
        </p:txBody>
      </p:sp>
      <p:sp>
        <p:nvSpPr>
          <p:cNvPr id="5" name="Szövegdoboz 4">
            <a:extLst>
              <a:ext uri="{FF2B5EF4-FFF2-40B4-BE49-F238E27FC236}">
                <a16:creationId xmlns:a16="http://schemas.microsoft.com/office/drawing/2014/main" id="{9B14F046-728C-C635-804A-EA04C45C50E5}"/>
              </a:ext>
            </a:extLst>
          </p:cNvPr>
          <p:cNvSpPr txBox="1"/>
          <p:nvPr/>
        </p:nvSpPr>
        <p:spPr>
          <a:xfrm>
            <a:off x="861099" y="1174423"/>
            <a:ext cx="1069509" cy="50299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50" dirty="0">
                <a:solidFill>
                  <a:schemeClr val="tx1">
                    <a:lumMod val="50000"/>
                    <a:lumOff val="50000"/>
                  </a:schemeClr>
                </a:solidFill>
              </a:rPr>
              <a:t>Mrd Ft</a:t>
            </a:r>
          </a:p>
        </p:txBody>
      </p:sp>
      <p:sp>
        <p:nvSpPr>
          <p:cNvPr id="3" name="Szövegdoboz 2">
            <a:extLst>
              <a:ext uri="{FF2B5EF4-FFF2-40B4-BE49-F238E27FC236}">
                <a16:creationId xmlns:a16="http://schemas.microsoft.com/office/drawing/2014/main" id="{0C7E805D-EBEC-5E81-0D4B-0AC6F2DC8469}"/>
              </a:ext>
            </a:extLst>
          </p:cNvPr>
          <p:cNvSpPr txBox="1"/>
          <p:nvPr/>
        </p:nvSpPr>
        <p:spPr>
          <a:xfrm>
            <a:off x="9413423" y="2082545"/>
            <a:ext cx="914400" cy="262975"/>
          </a:xfrm>
          <a:prstGeom prst="rect">
            <a:avLst/>
          </a:prstGeom>
          <a:solidFill>
            <a:srgbClr val="006633"/>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400" dirty="0">
                <a:solidFill>
                  <a:schemeClr val="bg1"/>
                </a:solidFill>
              </a:rPr>
              <a:t>957</a:t>
            </a:r>
          </a:p>
        </p:txBody>
      </p:sp>
      <p:sp>
        <p:nvSpPr>
          <p:cNvPr id="6" name="Szövegdoboz 5">
            <a:extLst>
              <a:ext uri="{FF2B5EF4-FFF2-40B4-BE49-F238E27FC236}">
                <a16:creationId xmlns:a16="http://schemas.microsoft.com/office/drawing/2014/main" id="{C9E926BE-0DB4-4518-322D-B59583BD5C1D}"/>
              </a:ext>
            </a:extLst>
          </p:cNvPr>
          <p:cNvSpPr txBox="1"/>
          <p:nvPr/>
        </p:nvSpPr>
        <p:spPr>
          <a:xfrm>
            <a:off x="7090252" y="2449732"/>
            <a:ext cx="914400" cy="262975"/>
          </a:xfrm>
          <a:prstGeom prst="rect">
            <a:avLst/>
          </a:prstGeom>
          <a:solidFill>
            <a:srgbClr val="006633"/>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400" dirty="0">
                <a:solidFill>
                  <a:schemeClr val="bg1"/>
                </a:solidFill>
              </a:rPr>
              <a:t>848</a:t>
            </a:r>
          </a:p>
        </p:txBody>
      </p:sp>
      <p:sp>
        <p:nvSpPr>
          <p:cNvPr id="8" name="Szövegdoboz 7">
            <a:extLst>
              <a:ext uri="{FF2B5EF4-FFF2-40B4-BE49-F238E27FC236}">
                <a16:creationId xmlns:a16="http://schemas.microsoft.com/office/drawing/2014/main" id="{490B1D1F-269F-1E67-0259-6D107E15351E}"/>
              </a:ext>
            </a:extLst>
          </p:cNvPr>
          <p:cNvSpPr txBox="1"/>
          <p:nvPr/>
        </p:nvSpPr>
        <p:spPr>
          <a:xfrm>
            <a:off x="4751155" y="2747776"/>
            <a:ext cx="914400" cy="262975"/>
          </a:xfrm>
          <a:prstGeom prst="rect">
            <a:avLst/>
          </a:prstGeom>
          <a:solidFill>
            <a:srgbClr val="006633"/>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400" dirty="0">
                <a:solidFill>
                  <a:schemeClr val="bg1"/>
                </a:solidFill>
              </a:rPr>
              <a:t>742</a:t>
            </a:r>
          </a:p>
        </p:txBody>
      </p:sp>
      <p:sp>
        <p:nvSpPr>
          <p:cNvPr id="11" name="Szövegdoboz 10">
            <a:extLst>
              <a:ext uri="{FF2B5EF4-FFF2-40B4-BE49-F238E27FC236}">
                <a16:creationId xmlns:a16="http://schemas.microsoft.com/office/drawing/2014/main" id="{49084772-F70A-93E0-1A7A-8AEEF2502FB9}"/>
              </a:ext>
            </a:extLst>
          </p:cNvPr>
          <p:cNvSpPr txBox="1"/>
          <p:nvPr/>
        </p:nvSpPr>
        <p:spPr>
          <a:xfrm>
            <a:off x="2422725" y="2967113"/>
            <a:ext cx="914400" cy="262975"/>
          </a:xfrm>
          <a:prstGeom prst="rect">
            <a:avLst/>
          </a:prstGeom>
          <a:solidFill>
            <a:srgbClr val="006633"/>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400" dirty="0">
                <a:solidFill>
                  <a:schemeClr val="bg1"/>
                </a:solidFill>
              </a:rPr>
              <a:t>686</a:t>
            </a:r>
          </a:p>
        </p:txBody>
      </p:sp>
      <p:sp>
        <p:nvSpPr>
          <p:cNvPr id="12" name="Szövegdoboz 11">
            <a:extLst>
              <a:ext uri="{FF2B5EF4-FFF2-40B4-BE49-F238E27FC236}">
                <a16:creationId xmlns:a16="http://schemas.microsoft.com/office/drawing/2014/main" id="{BC95B8E0-7C5F-FC58-4A59-F67A1AAF05D3}"/>
              </a:ext>
            </a:extLst>
          </p:cNvPr>
          <p:cNvSpPr txBox="1"/>
          <p:nvPr/>
        </p:nvSpPr>
        <p:spPr>
          <a:xfrm>
            <a:off x="3605456" y="3294167"/>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dirty="0">
                <a:solidFill>
                  <a:prstClr val="black">
                    <a:lumMod val="65000"/>
                    <a:lumOff val="35000"/>
                  </a:prstClr>
                </a:solidFill>
              </a:rPr>
              <a:t>+12%</a:t>
            </a:r>
          </a:p>
        </p:txBody>
      </p:sp>
      <p:sp>
        <p:nvSpPr>
          <p:cNvPr id="14" name="Szövegdoboz 13">
            <a:extLst>
              <a:ext uri="{FF2B5EF4-FFF2-40B4-BE49-F238E27FC236}">
                <a16:creationId xmlns:a16="http://schemas.microsoft.com/office/drawing/2014/main" id="{628C6369-B9A4-3917-C4A5-77AA7191972C}"/>
              </a:ext>
            </a:extLst>
          </p:cNvPr>
          <p:cNvSpPr txBox="1"/>
          <p:nvPr/>
        </p:nvSpPr>
        <p:spPr>
          <a:xfrm>
            <a:off x="5865125" y="3010751"/>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dirty="0">
                <a:solidFill>
                  <a:prstClr val="black">
                    <a:lumMod val="65000"/>
                    <a:lumOff val="35000"/>
                  </a:prstClr>
                </a:solidFill>
              </a:rPr>
              <a:t>+24%</a:t>
            </a:r>
          </a:p>
        </p:txBody>
      </p:sp>
      <p:sp>
        <p:nvSpPr>
          <p:cNvPr id="15" name="Szövegdoboz 14">
            <a:extLst>
              <a:ext uri="{FF2B5EF4-FFF2-40B4-BE49-F238E27FC236}">
                <a16:creationId xmlns:a16="http://schemas.microsoft.com/office/drawing/2014/main" id="{654ED79A-955E-A238-1F98-AEB00BFA1CB1}"/>
              </a:ext>
            </a:extLst>
          </p:cNvPr>
          <p:cNvSpPr txBox="1"/>
          <p:nvPr/>
        </p:nvSpPr>
        <p:spPr>
          <a:xfrm>
            <a:off x="8126322" y="2653957"/>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dirty="0">
                <a:solidFill>
                  <a:prstClr val="black">
                    <a:lumMod val="65000"/>
                    <a:lumOff val="35000"/>
                  </a:prstClr>
                </a:solidFill>
              </a:rPr>
              <a:t>+13%</a:t>
            </a:r>
          </a:p>
        </p:txBody>
      </p:sp>
      <p:sp>
        <p:nvSpPr>
          <p:cNvPr id="16" name="Szövegdoboz 15">
            <a:extLst>
              <a:ext uri="{FF2B5EF4-FFF2-40B4-BE49-F238E27FC236}">
                <a16:creationId xmlns:a16="http://schemas.microsoft.com/office/drawing/2014/main" id="{76C16088-3184-9A7E-047C-BA298F465D3E}"/>
              </a:ext>
            </a:extLst>
          </p:cNvPr>
          <p:cNvSpPr txBox="1"/>
          <p:nvPr/>
        </p:nvSpPr>
        <p:spPr>
          <a:xfrm>
            <a:off x="3605456" y="3749009"/>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dirty="0">
                <a:solidFill>
                  <a:prstClr val="black">
                    <a:lumMod val="65000"/>
                    <a:lumOff val="35000"/>
                  </a:prstClr>
                </a:solidFill>
              </a:rPr>
              <a:t>+9%</a:t>
            </a:r>
          </a:p>
        </p:txBody>
      </p:sp>
      <p:sp>
        <p:nvSpPr>
          <p:cNvPr id="17" name="Szövegdoboz 16">
            <a:extLst>
              <a:ext uri="{FF2B5EF4-FFF2-40B4-BE49-F238E27FC236}">
                <a16:creationId xmlns:a16="http://schemas.microsoft.com/office/drawing/2014/main" id="{CFB0CA37-9392-7670-53FF-38ABB4C3ED96}"/>
              </a:ext>
            </a:extLst>
          </p:cNvPr>
          <p:cNvSpPr txBox="1"/>
          <p:nvPr/>
        </p:nvSpPr>
        <p:spPr>
          <a:xfrm>
            <a:off x="5866652" y="3533862"/>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dirty="0">
                <a:solidFill>
                  <a:prstClr val="black">
                    <a:lumMod val="65000"/>
                    <a:lumOff val="35000"/>
                  </a:prstClr>
                </a:solidFill>
              </a:rPr>
              <a:t>+14%</a:t>
            </a:r>
          </a:p>
        </p:txBody>
      </p:sp>
      <p:sp>
        <p:nvSpPr>
          <p:cNvPr id="18" name="Szövegdoboz 17">
            <a:extLst>
              <a:ext uri="{FF2B5EF4-FFF2-40B4-BE49-F238E27FC236}">
                <a16:creationId xmlns:a16="http://schemas.microsoft.com/office/drawing/2014/main" id="{57BB6669-0289-BDB0-36E1-3AED5D202BA5}"/>
              </a:ext>
            </a:extLst>
          </p:cNvPr>
          <p:cNvSpPr txBox="1"/>
          <p:nvPr/>
        </p:nvSpPr>
        <p:spPr>
          <a:xfrm>
            <a:off x="8126322" y="3219207"/>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dirty="0">
                <a:solidFill>
                  <a:prstClr val="black">
                    <a:lumMod val="65000"/>
                    <a:lumOff val="35000"/>
                  </a:prstClr>
                </a:solidFill>
              </a:rPr>
              <a:t>+21%</a:t>
            </a:r>
          </a:p>
        </p:txBody>
      </p:sp>
      <p:sp>
        <p:nvSpPr>
          <p:cNvPr id="19" name="Szövegdoboz 18">
            <a:extLst>
              <a:ext uri="{FF2B5EF4-FFF2-40B4-BE49-F238E27FC236}">
                <a16:creationId xmlns:a16="http://schemas.microsoft.com/office/drawing/2014/main" id="{2F288BEF-FF85-329D-7B5B-638E9437FE89}"/>
              </a:ext>
            </a:extLst>
          </p:cNvPr>
          <p:cNvSpPr txBox="1"/>
          <p:nvPr/>
        </p:nvSpPr>
        <p:spPr>
          <a:xfrm>
            <a:off x="3634018" y="4250756"/>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dirty="0">
                <a:solidFill>
                  <a:prstClr val="black">
                    <a:lumMod val="65000"/>
                    <a:lumOff val="35000"/>
                  </a:prstClr>
                </a:solidFill>
              </a:rPr>
              <a:t>+3%</a:t>
            </a:r>
          </a:p>
        </p:txBody>
      </p:sp>
      <p:sp>
        <p:nvSpPr>
          <p:cNvPr id="20" name="Szövegdoboz 19">
            <a:extLst>
              <a:ext uri="{FF2B5EF4-FFF2-40B4-BE49-F238E27FC236}">
                <a16:creationId xmlns:a16="http://schemas.microsoft.com/office/drawing/2014/main" id="{BB496F2B-8C04-92B5-C2A6-B6C1A1BF8A2C}"/>
              </a:ext>
            </a:extLst>
          </p:cNvPr>
          <p:cNvSpPr txBox="1"/>
          <p:nvPr/>
        </p:nvSpPr>
        <p:spPr>
          <a:xfrm>
            <a:off x="5866652" y="4076608"/>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dirty="0">
                <a:solidFill>
                  <a:prstClr val="black">
                    <a:lumMod val="65000"/>
                    <a:lumOff val="35000"/>
                  </a:prstClr>
                </a:solidFill>
              </a:rPr>
              <a:t>+8%</a:t>
            </a:r>
          </a:p>
        </p:txBody>
      </p:sp>
      <p:sp>
        <p:nvSpPr>
          <p:cNvPr id="21" name="Szövegdoboz 20">
            <a:extLst>
              <a:ext uri="{FF2B5EF4-FFF2-40B4-BE49-F238E27FC236}">
                <a16:creationId xmlns:a16="http://schemas.microsoft.com/office/drawing/2014/main" id="{338A6E42-C8DC-75FD-EC9D-F38C3A7DFC2D}"/>
              </a:ext>
            </a:extLst>
          </p:cNvPr>
          <p:cNvSpPr txBox="1"/>
          <p:nvPr/>
        </p:nvSpPr>
        <p:spPr>
          <a:xfrm>
            <a:off x="8126322" y="3946648"/>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dirty="0">
                <a:solidFill>
                  <a:prstClr val="black">
                    <a:lumMod val="65000"/>
                    <a:lumOff val="35000"/>
                  </a:prstClr>
                </a:solidFill>
              </a:rPr>
              <a:t>+12%</a:t>
            </a:r>
          </a:p>
        </p:txBody>
      </p:sp>
      <p:sp>
        <p:nvSpPr>
          <p:cNvPr id="22" name="Szövegdoboz 21">
            <a:extLst>
              <a:ext uri="{FF2B5EF4-FFF2-40B4-BE49-F238E27FC236}">
                <a16:creationId xmlns:a16="http://schemas.microsoft.com/office/drawing/2014/main" id="{A276ABF2-4122-AD4B-0266-75ED1D4DB234}"/>
              </a:ext>
            </a:extLst>
          </p:cNvPr>
          <p:cNvSpPr txBox="1"/>
          <p:nvPr/>
        </p:nvSpPr>
        <p:spPr>
          <a:xfrm>
            <a:off x="3606983" y="4826394"/>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dirty="0">
                <a:solidFill>
                  <a:prstClr val="black">
                    <a:lumMod val="65000"/>
                    <a:lumOff val="35000"/>
                  </a:prstClr>
                </a:solidFill>
              </a:rPr>
              <a:t>+17%</a:t>
            </a:r>
          </a:p>
        </p:txBody>
      </p:sp>
      <p:sp>
        <p:nvSpPr>
          <p:cNvPr id="23" name="Szövegdoboz 22">
            <a:extLst>
              <a:ext uri="{FF2B5EF4-FFF2-40B4-BE49-F238E27FC236}">
                <a16:creationId xmlns:a16="http://schemas.microsoft.com/office/drawing/2014/main" id="{A3F7473A-2F09-3C34-9020-3B07C816A579}"/>
              </a:ext>
            </a:extLst>
          </p:cNvPr>
          <p:cNvSpPr txBox="1"/>
          <p:nvPr/>
        </p:nvSpPr>
        <p:spPr>
          <a:xfrm>
            <a:off x="5867400" y="4717629"/>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dirty="0">
                <a:solidFill>
                  <a:prstClr val="black">
                    <a:lumMod val="65000"/>
                    <a:lumOff val="35000"/>
                  </a:prstClr>
                </a:solidFill>
              </a:rPr>
              <a:t>+25%</a:t>
            </a:r>
          </a:p>
        </p:txBody>
      </p:sp>
      <p:sp>
        <p:nvSpPr>
          <p:cNvPr id="24" name="Szövegdoboz 23">
            <a:extLst>
              <a:ext uri="{FF2B5EF4-FFF2-40B4-BE49-F238E27FC236}">
                <a16:creationId xmlns:a16="http://schemas.microsoft.com/office/drawing/2014/main" id="{80BA8ADE-56E9-EADD-A935-A60AC471B5B7}"/>
              </a:ext>
            </a:extLst>
          </p:cNvPr>
          <p:cNvSpPr txBox="1"/>
          <p:nvPr/>
        </p:nvSpPr>
        <p:spPr>
          <a:xfrm>
            <a:off x="8126322" y="4633447"/>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dirty="0">
                <a:solidFill>
                  <a:prstClr val="black">
                    <a:lumMod val="65000"/>
                    <a:lumOff val="35000"/>
                  </a:prstClr>
                </a:solidFill>
              </a:rPr>
              <a:t>+2%</a:t>
            </a:r>
          </a:p>
        </p:txBody>
      </p:sp>
      <p:sp>
        <p:nvSpPr>
          <p:cNvPr id="25" name="Szövegdoboz 24">
            <a:extLst>
              <a:ext uri="{FF2B5EF4-FFF2-40B4-BE49-F238E27FC236}">
                <a16:creationId xmlns:a16="http://schemas.microsoft.com/office/drawing/2014/main" id="{7D7241D5-521D-A5BC-8300-611FB8FEF58A}"/>
              </a:ext>
            </a:extLst>
          </p:cNvPr>
          <p:cNvSpPr txBox="1"/>
          <p:nvPr/>
        </p:nvSpPr>
        <p:spPr>
          <a:xfrm>
            <a:off x="3608479" y="5254250"/>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dirty="0">
                <a:solidFill>
                  <a:prstClr val="black">
                    <a:lumMod val="65000"/>
                    <a:lumOff val="35000"/>
                  </a:prstClr>
                </a:solidFill>
              </a:rPr>
              <a:t>+8%</a:t>
            </a:r>
          </a:p>
        </p:txBody>
      </p:sp>
      <p:sp>
        <p:nvSpPr>
          <p:cNvPr id="26" name="Szövegdoboz 25">
            <a:extLst>
              <a:ext uri="{FF2B5EF4-FFF2-40B4-BE49-F238E27FC236}">
                <a16:creationId xmlns:a16="http://schemas.microsoft.com/office/drawing/2014/main" id="{E3798B0B-C862-3880-EFAC-CEC8A6CAE232}"/>
              </a:ext>
            </a:extLst>
          </p:cNvPr>
          <p:cNvSpPr txBox="1"/>
          <p:nvPr/>
        </p:nvSpPr>
        <p:spPr>
          <a:xfrm>
            <a:off x="5866652" y="5228604"/>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dirty="0">
                <a:solidFill>
                  <a:prstClr val="black">
                    <a:lumMod val="65000"/>
                    <a:lumOff val="35000"/>
                  </a:prstClr>
                </a:solidFill>
              </a:rPr>
              <a:t>+10%</a:t>
            </a:r>
          </a:p>
        </p:txBody>
      </p:sp>
      <p:sp>
        <p:nvSpPr>
          <p:cNvPr id="27" name="Szövegdoboz 26">
            <a:extLst>
              <a:ext uri="{FF2B5EF4-FFF2-40B4-BE49-F238E27FC236}">
                <a16:creationId xmlns:a16="http://schemas.microsoft.com/office/drawing/2014/main" id="{6C5E68E5-2D9A-762C-8A68-E93485EC2E22}"/>
              </a:ext>
            </a:extLst>
          </p:cNvPr>
          <p:cNvSpPr txBox="1"/>
          <p:nvPr/>
        </p:nvSpPr>
        <p:spPr>
          <a:xfrm>
            <a:off x="8126322" y="5212288"/>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dirty="0">
                <a:solidFill>
                  <a:prstClr val="black">
                    <a:lumMod val="65000"/>
                    <a:lumOff val="35000"/>
                  </a:prstClr>
                </a:solidFill>
              </a:rPr>
              <a:t>+15%</a:t>
            </a:r>
          </a:p>
        </p:txBody>
      </p:sp>
      <p:sp>
        <p:nvSpPr>
          <p:cNvPr id="28" name="Téglalap 27">
            <a:extLst>
              <a:ext uri="{FF2B5EF4-FFF2-40B4-BE49-F238E27FC236}">
                <a16:creationId xmlns:a16="http://schemas.microsoft.com/office/drawing/2014/main" id="{132EC17C-B08A-808A-6001-C38F775CFB40}"/>
              </a:ext>
            </a:extLst>
          </p:cNvPr>
          <p:cNvSpPr/>
          <p:nvPr/>
        </p:nvSpPr>
        <p:spPr>
          <a:xfrm>
            <a:off x="195688" y="309198"/>
            <a:ext cx="268448" cy="665735"/>
          </a:xfrm>
          <a:prstGeom prst="rect">
            <a:avLst/>
          </a:prstGeom>
          <a:solidFill>
            <a:srgbClr val="006633"/>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sz="1200" dirty="0">
              <a:solidFill>
                <a:srgbClr val="FFFFFF"/>
              </a:solidFill>
            </a:endParaRPr>
          </a:p>
        </p:txBody>
      </p:sp>
      <p:sp>
        <p:nvSpPr>
          <p:cNvPr id="29" name="Szövegdoboz 28">
            <a:extLst>
              <a:ext uri="{FF2B5EF4-FFF2-40B4-BE49-F238E27FC236}">
                <a16:creationId xmlns:a16="http://schemas.microsoft.com/office/drawing/2014/main" id="{528E6DBE-CB90-3ABA-83D3-8EDB693C0580}"/>
              </a:ext>
            </a:extLst>
          </p:cNvPr>
          <p:cNvSpPr txBox="1"/>
          <p:nvPr/>
        </p:nvSpPr>
        <p:spPr>
          <a:xfrm>
            <a:off x="8126322" y="2135195"/>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b="1" dirty="0">
                <a:solidFill>
                  <a:srgbClr val="006633"/>
                </a:solidFill>
              </a:rPr>
              <a:t>+12,8%</a:t>
            </a:r>
          </a:p>
        </p:txBody>
      </p:sp>
      <p:sp>
        <p:nvSpPr>
          <p:cNvPr id="30" name="Szövegdoboz 29">
            <a:extLst>
              <a:ext uri="{FF2B5EF4-FFF2-40B4-BE49-F238E27FC236}">
                <a16:creationId xmlns:a16="http://schemas.microsoft.com/office/drawing/2014/main" id="{57113033-6CDA-7A10-979A-64D37499F6CE}"/>
              </a:ext>
            </a:extLst>
          </p:cNvPr>
          <p:cNvSpPr txBox="1"/>
          <p:nvPr/>
        </p:nvSpPr>
        <p:spPr>
          <a:xfrm>
            <a:off x="5860030" y="2538718"/>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b="1" dirty="0">
                <a:solidFill>
                  <a:srgbClr val="006633"/>
                </a:solidFill>
              </a:rPr>
              <a:t>+14,2%</a:t>
            </a:r>
          </a:p>
        </p:txBody>
      </p:sp>
      <p:sp>
        <p:nvSpPr>
          <p:cNvPr id="31" name="Szövegdoboz 30">
            <a:extLst>
              <a:ext uri="{FF2B5EF4-FFF2-40B4-BE49-F238E27FC236}">
                <a16:creationId xmlns:a16="http://schemas.microsoft.com/office/drawing/2014/main" id="{27B73111-5BA2-B12C-BC6C-245E1D89E5D2}"/>
              </a:ext>
            </a:extLst>
          </p:cNvPr>
          <p:cNvSpPr txBox="1"/>
          <p:nvPr/>
        </p:nvSpPr>
        <p:spPr>
          <a:xfrm>
            <a:off x="3605456" y="2712707"/>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b="1" dirty="0">
                <a:solidFill>
                  <a:srgbClr val="006633"/>
                </a:solidFill>
              </a:rPr>
              <a:t>+8,2%</a:t>
            </a:r>
          </a:p>
        </p:txBody>
      </p:sp>
      <p:sp>
        <p:nvSpPr>
          <p:cNvPr id="2" name="Szövegdoboz 1">
            <a:extLst>
              <a:ext uri="{FF2B5EF4-FFF2-40B4-BE49-F238E27FC236}">
                <a16:creationId xmlns:a16="http://schemas.microsoft.com/office/drawing/2014/main" id="{5DF38220-1D2D-A311-BA8E-CEE4557BBD10}"/>
              </a:ext>
            </a:extLst>
          </p:cNvPr>
          <p:cNvSpPr txBox="1"/>
          <p:nvPr/>
        </p:nvSpPr>
        <p:spPr>
          <a:xfrm>
            <a:off x="427837" y="6354351"/>
            <a:ext cx="9102057" cy="31878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hu-HU" sz="1000" i="1" dirty="0">
                <a:solidFill>
                  <a:srgbClr val="575757"/>
                </a:solidFill>
              </a:rPr>
              <a:t>Forrás: Mabisz</a:t>
            </a:r>
          </a:p>
          <a:p>
            <a:r>
              <a:rPr lang="hu-HU" sz="1000" i="1" dirty="0">
                <a:solidFill>
                  <a:srgbClr val="575757"/>
                </a:solidFill>
              </a:rPr>
              <a:t>Megjegyzés: a CIG esetében a 2023-as adat megegyezik a 2022-es adattal</a:t>
            </a:r>
          </a:p>
        </p:txBody>
      </p:sp>
    </p:spTree>
    <p:extLst>
      <p:ext uri="{BB962C8B-B14F-4D97-AF65-F5344CB8AC3E}">
        <p14:creationId xmlns:p14="http://schemas.microsoft.com/office/powerpoint/2010/main" val="3769030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79D8FB8B-979B-B3D7-DB5A-B111DB875BC0}"/>
              </a:ext>
            </a:extLst>
          </p:cNvPr>
          <p:cNvGraphicFramePr>
            <a:graphicFrameLocks/>
          </p:cNvGraphicFramePr>
          <p:nvPr>
            <p:extLst>
              <p:ext uri="{D42A27DB-BD31-4B8C-83A1-F6EECF244321}">
                <p14:modId xmlns:p14="http://schemas.microsoft.com/office/powerpoint/2010/main" val="593982233"/>
              </p:ext>
            </p:extLst>
          </p:nvPr>
        </p:nvGraphicFramePr>
        <p:xfrm>
          <a:off x="1243012" y="1372850"/>
          <a:ext cx="9786938" cy="50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Object 3" hidden="1">
            <a:extLst>
              <a:ext uri="{FF2B5EF4-FFF2-40B4-BE49-F238E27FC236}">
                <a16:creationId xmlns:a16="http://schemas.microsoft.com/office/drawing/2014/main" id="{BDA16ADD-4A4F-4BB5-8FD3-6AB40A72216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4" name="Object 3" hidden="1">
                        <a:extLst>
                          <a:ext uri="{FF2B5EF4-FFF2-40B4-BE49-F238E27FC236}">
                            <a16:creationId xmlns:a16="http://schemas.microsoft.com/office/drawing/2014/main" id="{BDA16ADD-4A4F-4BB5-8FD3-6AB40A72216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Ábra 6">
            <a:extLst>
              <a:ext uri="{FF2B5EF4-FFF2-40B4-BE49-F238E27FC236}">
                <a16:creationId xmlns:a16="http://schemas.microsoft.com/office/drawing/2014/main" id="{CEC5E44A-45C1-F653-3633-20D2870BFA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04192" y="277563"/>
            <a:ext cx="2053216" cy="729007"/>
          </a:xfrm>
          <a:prstGeom prst="rect">
            <a:avLst/>
          </a:prstGeom>
        </p:spPr>
      </p:pic>
      <p:sp>
        <p:nvSpPr>
          <p:cNvPr id="10" name="Szövegdoboz 9">
            <a:extLst>
              <a:ext uri="{FF2B5EF4-FFF2-40B4-BE49-F238E27FC236}">
                <a16:creationId xmlns:a16="http://schemas.microsoft.com/office/drawing/2014/main" id="{7503ADD3-691E-8D9E-6CCE-A6AD8970BB96}"/>
              </a:ext>
            </a:extLst>
          </p:cNvPr>
          <p:cNvSpPr txBox="1"/>
          <p:nvPr/>
        </p:nvSpPr>
        <p:spPr>
          <a:xfrm>
            <a:off x="586365" y="184867"/>
            <a:ext cx="5828520"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hu-HU" sz="2800" b="1" cap="small" dirty="0">
                <a:solidFill>
                  <a:srgbClr val="006633"/>
                </a:solidFill>
                <a:latin typeface="DIN Next LT Pro Bold" panose="020B0803020203050203" pitchFamily="34" charset="-18"/>
                <a:ea typeface="+mj-ea"/>
                <a:cs typeface="+mj-cs"/>
                <a:sym typeface="Trebuchet MS" panose="020B0603020202020204" pitchFamily="34" charset="0"/>
              </a:rPr>
              <a:t>Kárráfordítások alakulása</a:t>
            </a:r>
          </a:p>
          <a:p>
            <a:r>
              <a:rPr lang="hu-HU" cap="small" dirty="0">
                <a:solidFill>
                  <a:schemeClr val="tx1">
                    <a:lumMod val="75000"/>
                    <a:lumOff val="25000"/>
                  </a:schemeClr>
                </a:solidFill>
                <a:latin typeface="DIN Next LT Pro Bold" panose="020B0803020203050203" pitchFamily="34" charset="-18"/>
                <a:ea typeface="+mj-ea"/>
                <a:cs typeface="+mj-cs"/>
                <a:sym typeface="Trebuchet MS" panose="020B0603020202020204" pitchFamily="34" charset="0"/>
              </a:rPr>
              <a:t>Tárgyévi kárráfordítás</a:t>
            </a:r>
          </a:p>
        </p:txBody>
      </p:sp>
      <p:sp>
        <p:nvSpPr>
          <p:cNvPr id="13" name="Szövegdoboz 12">
            <a:extLst>
              <a:ext uri="{FF2B5EF4-FFF2-40B4-BE49-F238E27FC236}">
                <a16:creationId xmlns:a16="http://schemas.microsoft.com/office/drawing/2014/main" id="{215CC60B-AC9D-497D-EB00-3562991F6A06}"/>
              </a:ext>
            </a:extLst>
          </p:cNvPr>
          <p:cNvSpPr txBox="1"/>
          <p:nvPr/>
        </p:nvSpPr>
        <p:spPr>
          <a:xfrm>
            <a:off x="427837" y="6354351"/>
            <a:ext cx="10964413" cy="31878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hu-HU" sz="1000" i="1" dirty="0">
                <a:solidFill>
                  <a:srgbClr val="575757"/>
                </a:solidFill>
              </a:rPr>
              <a:t>Forrás: Mabisz</a:t>
            </a:r>
          </a:p>
          <a:p>
            <a:r>
              <a:rPr lang="hu-HU" sz="1000" i="1" dirty="0">
                <a:solidFill>
                  <a:srgbClr val="575757"/>
                </a:solidFill>
              </a:rPr>
              <a:t>Megjegyzés: a 2023-as adatpontok nem tartalmazzák az Agrár Biztosító adatait és a CIG esetében a 2023-as adat megegyezik a 2022-es adattal</a:t>
            </a:r>
          </a:p>
          <a:p>
            <a:endParaRPr lang="hu-HU" sz="1000" i="1" dirty="0">
              <a:solidFill>
                <a:srgbClr val="575757"/>
              </a:solidFill>
            </a:endParaRPr>
          </a:p>
        </p:txBody>
      </p:sp>
      <p:sp>
        <p:nvSpPr>
          <p:cNvPr id="5" name="Szövegdoboz 4">
            <a:extLst>
              <a:ext uri="{FF2B5EF4-FFF2-40B4-BE49-F238E27FC236}">
                <a16:creationId xmlns:a16="http://schemas.microsoft.com/office/drawing/2014/main" id="{9B14F046-728C-C635-804A-EA04C45C50E5}"/>
              </a:ext>
            </a:extLst>
          </p:cNvPr>
          <p:cNvSpPr txBox="1"/>
          <p:nvPr/>
        </p:nvSpPr>
        <p:spPr>
          <a:xfrm>
            <a:off x="981714" y="1079083"/>
            <a:ext cx="1069509" cy="31878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50" dirty="0">
                <a:solidFill>
                  <a:schemeClr val="tx1">
                    <a:lumMod val="50000"/>
                    <a:lumOff val="50000"/>
                  </a:schemeClr>
                </a:solidFill>
              </a:rPr>
              <a:t>Mrd Ft</a:t>
            </a:r>
          </a:p>
        </p:txBody>
      </p:sp>
      <p:sp>
        <p:nvSpPr>
          <p:cNvPr id="3" name="Szövegdoboz 2">
            <a:extLst>
              <a:ext uri="{FF2B5EF4-FFF2-40B4-BE49-F238E27FC236}">
                <a16:creationId xmlns:a16="http://schemas.microsoft.com/office/drawing/2014/main" id="{AC718FB7-7D78-AB41-82A1-8D321ABE728C}"/>
              </a:ext>
            </a:extLst>
          </p:cNvPr>
          <p:cNvSpPr txBox="1"/>
          <p:nvPr/>
        </p:nvSpPr>
        <p:spPr>
          <a:xfrm>
            <a:off x="3043425" y="4459631"/>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dirty="0">
                <a:solidFill>
                  <a:prstClr val="black">
                    <a:lumMod val="65000"/>
                    <a:lumOff val="35000"/>
                  </a:prstClr>
                </a:solidFill>
              </a:rPr>
              <a:t>-8%</a:t>
            </a:r>
          </a:p>
        </p:txBody>
      </p:sp>
      <p:sp>
        <p:nvSpPr>
          <p:cNvPr id="6" name="Szövegdoboz 5">
            <a:extLst>
              <a:ext uri="{FF2B5EF4-FFF2-40B4-BE49-F238E27FC236}">
                <a16:creationId xmlns:a16="http://schemas.microsoft.com/office/drawing/2014/main" id="{F3C085A6-759C-700C-10AA-62AC75D7E04C}"/>
              </a:ext>
            </a:extLst>
          </p:cNvPr>
          <p:cNvSpPr txBox="1"/>
          <p:nvPr/>
        </p:nvSpPr>
        <p:spPr>
          <a:xfrm>
            <a:off x="6665565" y="4459631"/>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dirty="0">
                <a:solidFill>
                  <a:prstClr val="black">
                    <a:lumMod val="65000"/>
                    <a:lumOff val="35000"/>
                  </a:prstClr>
                </a:solidFill>
              </a:rPr>
              <a:t>+2%</a:t>
            </a:r>
          </a:p>
        </p:txBody>
      </p:sp>
      <p:sp>
        <p:nvSpPr>
          <p:cNvPr id="8" name="Szövegdoboz 7">
            <a:extLst>
              <a:ext uri="{FF2B5EF4-FFF2-40B4-BE49-F238E27FC236}">
                <a16:creationId xmlns:a16="http://schemas.microsoft.com/office/drawing/2014/main" id="{6D7D3C63-FD14-2000-C23E-BC5764CF794A}"/>
              </a:ext>
            </a:extLst>
          </p:cNvPr>
          <p:cNvSpPr txBox="1"/>
          <p:nvPr/>
        </p:nvSpPr>
        <p:spPr>
          <a:xfrm>
            <a:off x="4830415" y="4487961"/>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dirty="0">
                <a:solidFill>
                  <a:prstClr val="black">
                    <a:lumMod val="65000"/>
                    <a:lumOff val="35000"/>
                  </a:prstClr>
                </a:solidFill>
              </a:rPr>
              <a:t>+16%</a:t>
            </a:r>
          </a:p>
        </p:txBody>
      </p:sp>
      <p:sp>
        <p:nvSpPr>
          <p:cNvPr id="11" name="Szövegdoboz 10">
            <a:extLst>
              <a:ext uri="{FF2B5EF4-FFF2-40B4-BE49-F238E27FC236}">
                <a16:creationId xmlns:a16="http://schemas.microsoft.com/office/drawing/2014/main" id="{08F8B9CE-6358-EAD1-B6B9-A79347947117}"/>
              </a:ext>
            </a:extLst>
          </p:cNvPr>
          <p:cNvSpPr txBox="1"/>
          <p:nvPr/>
        </p:nvSpPr>
        <p:spPr>
          <a:xfrm>
            <a:off x="8512541" y="4459631"/>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dirty="0">
                <a:solidFill>
                  <a:prstClr val="black">
                    <a:lumMod val="65000"/>
                    <a:lumOff val="35000"/>
                  </a:prstClr>
                </a:solidFill>
              </a:rPr>
              <a:t>-6%</a:t>
            </a:r>
          </a:p>
        </p:txBody>
      </p:sp>
      <p:sp>
        <p:nvSpPr>
          <p:cNvPr id="12" name="Szövegdoboz 11">
            <a:extLst>
              <a:ext uri="{FF2B5EF4-FFF2-40B4-BE49-F238E27FC236}">
                <a16:creationId xmlns:a16="http://schemas.microsoft.com/office/drawing/2014/main" id="{F6EB3789-847A-DCC5-85D4-E8A143B68E4D}"/>
              </a:ext>
            </a:extLst>
          </p:cNvPr>
          <p:cNvSpPr txBox="1"/>
          <p:nvPr/>
        </p:nvSpPr>
        <p:spPr>
          <a:xfrm>
            <a:off x="3043425" y="3043106"/>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dirty="0">
                <a:solidFill>
                  <a:prstClr val="black">
                    <a:lumMod val="65000"/>
                    <a:lumOff val="35000"/>
                  </a:prstClr>
                </a:solidFill>
              </a:rPr>
              <a:t>+2%</a:t>
            </a:r>
          </a:p>
        </p:txBody>
      </p:sp>
      <p:sp>
        <p:nvSpPr>
          <p:cNvPr id="14" name="Szövegdoboz 13">
            <a:extLst>
              <a:ext uri="{FF2B5EF4-FFF2-40B4-BE49-F238E27FC236}">
                <a16:creationId xmlns:a16="http://schemas.microsoft.com/office/drawing/2014/main" id="{9D209378-F7D7-9F17-82FB-D4C3F7E169AA}"/>
              </a:ext>
            </a:extLst>
          </p:cNvPr>
          <p:cNvSpPr txBox="1"/>
          <p:nvPr/>
        </p:nvSpPr>
        <p:spPr>
          <a:xfrm>
            <a:off x="6665565" y="2894365"/>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dirty="0">
                <a:solidFill>
                  <a:prstClr val="black">
                    <a:lumMod val="65000"/>
                    <a:lumOff val="35000"/>
                  </a:prstClr>
                </a:solidFill>
              </a:rPr>
              <a:t>+21%</a:t>
            </a:r>
          </a:p>
        </p:txBody>
      </p:sp>
      <p:sp>
        <p:nvSpPr>
          <p:cNvPr id="15" name="Szövegdoboz 14">
            <a:extLst>
              <a:ext uri="{FF2B5EF4-FFF2-40B4-BE49-F238E27FC236}">
                <a16:creationId xmlns:a16="http://schemas.microsoft.com/office/drawing/2014/main" id="{9F27595F-4AC9-F2B9-9C20-EF1D02E62ED6}"/>
              </a:ext>
            </a:extLst>
          </p:cNvPr>
          <p:cNvSpPr txBox="1"/>
          <p:nvPr/>
        </p:nvSpPr>
        <p:spPr>
          <a:xfrm>
            <a:off x="4976837" y="3232023"/>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dirty="0">
                <a:solidFill>
                  <a:prstClr val="black">
                    <a:lumMod val="65000"/>
                    <a:lumOff val="35000"/>
                  </a:prstClr>
                </a:solidFill>
              </a:rPr>
              <a:t>+4%</a:t>
            </a:r>
          </a:p>
        </p:txBody>
      </p:sp>
      <p:sp>
        <p:nvSpPr>
          <p:cNvPr id="16" name="Szövegdoboz 15">
            <a:extLst>
              <a:ext uri="{FF2B5EF4-FFF2-40B4-BE49-F238E27FC236}">
                <a16:creationId xmlns:a16="http://schemas.microsoft.com/office/drawing/2014/main" id="{BA8948D6-66A4-43C3-F537-0382D64CF1B8}"/>
              </a:ext>
            </a:extLst>
          </p:cNvPr>
          <p:cNvSpPr txBox="1"/>
          <p:nvPr/>
        </p:nvSpPr>
        <p:spPr>
          <a:xfrm>
            <a:off x="8512541" y="2659474"/>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dirty="0">
                <a:solidFill>
                  <a:prstClr val="black">
                    <a:lumMod val="65000"/>
                    <a:lumOff val="35000"/>
                  </a:prstClr>
                </a:solidFill>
              </a:rPr>
              <a:t>+11%</a:t>
            </a:r>
          </a:p>
        </p:txBody>
      </p:sp>
      <p:sp>
        <p:nvSpPr>
          <p:cNvPr id="17" name="Téglalap 16">
            <a:extLst>
              <a:ext uri="{FF2B5EF4-FFF2-40B4-BE49-F238E27FC236}">
                <a16:creationId xmlns:a16="http://schemas.microsoft.com/office/drawing/2014/main" id="{CB761C4C-337D-0599-8650-D2E386D30D32}"/>
              </a:ext>
            </a:extLst>
          </p:cNvPr>
          <p:cNvSpPr/>
          <p:nvPr/>
        </p:nvSpPr>
        <p:spPr>
          <a:xfrm>
            <a:off x="195688" y="309198"/>
            <a:ext cx="268448" cy="665735"/>
          </a:xfrm>
          <a:prstGeom prst="rect">
            <a:avLst/>
          </a:prstGeom>
          <a:solidFill>
            <a:srgbClr val="006633"/>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sz="1200" dirty="0">
              <a:solidFill>
                <a:srgbClr val="FFFFFF"/>
              </a:solidFill>
            </a:endParaRPr>
          </a:p>
        </p:txBody>
      </p:sp>
      <p:sp>
        <p:nvSpPr>
          <p:cNvPr id="18" name="Szövegdoboz 17">
            <a:extLst>
              <a:ext uri="{FF2B5EF4-FFF2-40B4-BE49-F238E27FC236}">
                <a16:creationId xmlns:a16="http://schemas.microsoft.com/office/drawing/2014/main" id="{05626562-47F9-18C1-FC73-6B1D774CDB94}"/>
              </a:ext>
            </a:extLst>
          </p:cNvPr>
          <p:cNvSpPr txBox="1"/>
          <p:nvPr/>
        </p:nvSpPr>
        <p:spPr>
          <a:xfrm>
            <a:off x="2278499" y="2159312"/>
            <a:ext cx="684000" cy="262975"/>
          </a:xfrm>
          <a:prstGeom prst="rect">
            <a:avLst/>
          </a:prstGeom>
          <a:solidFill>
            <a:srgbClr val="006633"/>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400" dirty="0">
                <a:solidFill>
                  <a:schemeClr val="bg1"/>
                </a:solidFill>
              </a:rPr>
              <a:t>689</a:t>
            </a:r>
          </a:p>
        </p:txBody>
      </p:sp>
      <p:sp>
        <p:nvSpPr>
          <p:cNvPr id="19" name="Szövegdoboz 18">
            <a:extLst>
              <a:ext uri="{FF2B5EF4-FFF2-40B4-BE49-F238E27FC236}">
                <a16:creationId xmlns:a16="http://schemas.microsoft.com/office/drawing/2014/main" id="{8356E661-415F-F68E-6991-AC4D503FB52B}"/>
              </a:ext>
            </a:extLst>
          </p:cNvPr>
          <p:cNvSpPr txBox="1"/>
          <p:nvPr/>
        </p:nvSpPr>
        <p:spPr>
          <a:xfrm>
            <a:off x="4101448" y="2290799"/>
            <a:ext cx="684000" cy="262975"/>
          </a:xfrm>
          <a:prstGeom prst="rect">
            <a:avLst/>
          </a:prstGeom>
          <a:solidFill>
            <a:srgbClr val="006633"/>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400" dirty="0">
                <a:solidFill>
                  <a:schemeClr val="bg1"/>
                </a:solidFill>
              </a:rPr>
              <a:t>662</a:t>
            </a:r>
          </a:p>
        </p:txBody>
      </p:sp>
      <p:sp>
        <p:nvSpPr>
          <p:cNvPr id="20" name="Szövegdoboz 19">
            <a:extLst>
              <a:ext uri="{FF2B5EF4-FFF2-40B4-BE49-F238E27FC236}">
                <a16:creationId xmlns:a16="http://schemas.microsoft.com/office/drawing/2014/main" id="{707F5953-5705-ECB6-3F3E-4B142168C302}"/>
              </a:ext>
            </a:extLst>
          </p:cNvPr>
          <p:cNvSpPr txBox="1"/>
          <p:nvPr/>
        </p:nvSpPr>
        <p:spPr>
          <a:xfrm>
            <a:off x="5933653" y="1912472"/>
            <a:ext cx="684000" cy="262975"/>
          </a:xfrm>
          <a:prstGeom prst="rect">
            <a:avLst/>
          </a:prstGeom>
          <a:solidFill>
            <a:srgbClr val="006633"/>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400" dirty="0">
                <a:solidFill>
                  <a:schemeClr val="bg1"/>
                </a:solidFill>
              </a:rPr>
              <a:t>736</a:t>
            </a:r>
          </a:p>
        </p:txBody>
      </p:sp>
      <p:sp>
        <p:nvSpPr>
          <p:cNvPr id="21" name="Szövegdoboz 20">
            <a:extLst>
              <a:ext uri="{FF2B5EF4-FFF2-40B4-BE49-F238E27FC236}">
                <a16:creationId xmlns:a16="http://schemas.microsoft.com/office/drawing/2014/main" id="{15607F1D-2CCF-91EC-E63B-5AD35F87EAF7}"/>
              </a:ext>
            </a:extLst>
          </p:cNvPr>
          <p:cNvSpPr txBox="1"/>
          <p:nvPr/>
        </p:nvSpPr>
        <p:spPr>
          <a:xfrm>
            <a:off x="7783649" y="1642835"/>
            <a:ext cx="684000" cy="262975"/>
          </a:xfrm>
          <a:prstGeom prst="rect">
            <a:avLst/>
          </a:prstGeom>
          <a:solidFill>
            <a:srgbClr val="006633"/>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400" dirty="0">
                <a:solidFill>
                  <a:schemeClr val="bg1"/>
                </a:solidFill>
              </a:rPr>
              <a:t>805</a:t>
            </a:r>
          </a:p>
        </p:txBody>
      </p:sp>
      <p:sp>
        <p:nvSpPr>
          <p:cNvPr id="22" name="Szövegdoboz 21">
            <a:extLst>
              <a:ext uri="{FF2B5EF4-FFF2-40B4-BE49-F238E27FC236}">
                <a16:creationId xmlns:a16="http://schemas.microsoft.com/office/drawing/2014/main" id="{71EEC462-A1D6-CBEB-BD4D-084FFB0C7099}"/>
              </a:ext>
            </a:extLst>
          </p:cNvPr>
          <p:cNvSpPr txBox="1"/>
          <p:nvPr/>
        </p:nvSpPr>
        <p:spPr>
          <a:xfrm>
            <a:off x="9635625" y="1642834"/>
            <a:ext cx="684000" cy="262975"/>
          </a:xfrm>
          <a:prstGeom prst="rect">
            <a:avLst/>
          </a:prstGeom>
          <a:solidFill>
            <a:srgbClr val="006633"/>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400" dirty="0">
                <a:solidFill>
                  <a:schemeClr val="bg1"/>
                </a:solidFill>
              </a:rPr>
              <a:t>811</a:t>
            </a:r>
          </a:p>
        </p:txBody>
      </p:sp>
    </p:spTree>
    <p:extLst>
      <p:ext uri="{BB962C8B-B14F-4D97-AF65-F5344CB8AC3E}">
        <p14:creationId xmlns:p14="http://schemas.microsoft.com/office/powerpoint/2010/main" val="4707987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id="{36C74177-B7D3-C8A4-D575-3B6B950CD9F6}"/>
              </a:ext>
            </a:extLst>
          </p:cNvPr>
          <p:cNvSpPr/>
          <p:nvPr/>
        </p:nvSpPr>
        <p:spPr>
          <a:xfrm>
            <a:off x="0" y="1295400"/>
            <a:ext cx="12192000" cy="5562600"/>
          </a:xfrm>
          <a:prstGeom prst="rect">
            <a:avLst/>
          </a:prstGeom>
          <a:solidFill>
            <a:schemeClr val="bg1">
              <a:lumMod val="95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sz="1200" dirty="0">
              <a:solidFill>
                <a:srgbClr val="FFFFFF"/>
              </a:solidFill>
            </a:endParaRPr>
          </a:p>
        </p:txBody>
      </p:sp>
      <p:graphicFrame>
        <p:nvGraphicFramePr>
          <p:cNvPr id="4" name="Object 3" hidden="1">
            <a:extLst>
              <a:ext uri="{FF2B5EF4-FFF2-40B4-BE49-F238E27FC236}">
                <a16:creationId xmlns:a16="http://schemas.microsoft.com/office/drawing/2014/main" id="{BDA16ADD-4A4F-4BB5-8FD3-6AB40A72216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a:extLst>
                          <a:ext uri="{FF2B5EF4-FFF2-40B4-BE49-F238E27FC236}">
                            <a16:creationId xmlns:a16="http://schemas.microsoft.com/office/drawing/2014/main" id="{BDA16ADD-4A4F-4BB5-8FD3-6AB40A72216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Ábra 6">
            <a:extLst>
              <a:ext uri="{FF2B5EF4-FFF2-40B4-BE49-F238E27FC236}">
                <a16:creationId xmlns:a16="http://schemas.microsoft.com/office/drawing/2014/main" id="{CEC5E44A-45C1-F653-3633-20D2870BFA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04192" y="277563"/>
            <a:ext cx="2053216" cy="729007"/>
          </a:xfrm>
          <a:prstGeom prst="rect">
            <a:avLst/>
          </a:prstGeom>
        </p:spPr>
      </p:pic>
      <p:sp>
        <p:nvSpPr>
          <p:cNvPr id="10" name="Szövegdoboz 9">
            <a:extLst>
              <a:ext uri="{FF2B5EF4-FFF2-40B4-BE49-F238E27FC236}">
                <a16:creationId xmlns:a16="http://schemas.microsoft.com/office/drawing/2014/main" id="{7503ADD3-691E-8D9E-6CCE-A6AD8970BB96}"/>
              </a:ext>
            </a:extLst>
          </p:cNvPr>
          <p:cNvSpPr txBox="1"/>
          <p:nvPr/>
        </p:nvSpPr>
        <p:spPr>
          <a:xfrm>
            <a:off x="464136" y="184867"/>
            <a:ext cx="5828520"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hu-HU" sz="2800" b="1" cap="small" dirty="0">
                <a:solidFill>
                  <a:srgbClr val="006633"/>
                </a:solidFill>
                <a:latin typeface="DIN Next LT Pro Bold" panose="020B0803020203050203" pitchFamily="34" charset="-18"/>
                <a:ea typeface="+mj-ea"/>
                <a:cs typeface="+mj-cs"/>
                <a:sym typeface="Trebuchet MS" panose="020B0603020202020204" pitchFamily="34" charset="0"/>
              </a:rPr>
              <a:t>Mabisz tagok kiemelt adófizetési</a:t>
            </a:r>
          </a:p>
        </p:txBody>
      </p:sp>
      <p:sp>
        <p:nvSpPr>
          <p:cNvPr id="3" name="Szövegdoboz 2">
            <a:extLst>
              <a:ext uri="{FF2B5EF4-FFF2-40B4-BE49-F238E27FC236}">
                <a16:creationId xmlns:a16="http://schemas.microsoft.com/office/drawing/2014/main" id="{23807CFF-07FD-6096-E434-C0290F732196}"/>
              </a:ext>
            </a:extLst>
          </p:cNvPr>
          <p:cNvSpPr txBox="1"/>
          <p:nvPr/>
        </p:nvSpPr>
        <p:spPr>
          <a:xfrm>
            <a:off x="427836" y="1873263"/>
            <a:ext cx="5400000" cy="3477875"/>
          </a:xfrm>
          <a:prstGeom prst="rect">
            <a:avLst/>
          </a:prstGeom>
          <a:solidFill>
            <a:schemeClr val="bg1">
              <a:lumMod val="95000"/>
            </a:schemeClr>
          </a:solidFill>
          <a:ln w="9525" cap="rnd" cmpd="sng" algn="ctr">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endParaRPr lang="hu-HU" sz="2400" b="0" i="0" u="none" strike="noStrike" baseline="0" dirty="0">
              <a:solidFill>
                <a:srgbClr val="C00000"/>
              </a:solidFill>
              <a:latin typeface="Arial" panose="020B0604020202020204" pitchFamily="34" charset="0"/>
            </a:endParaRPr>
          </a:p>
          <a:p>
            <a:r>
              <a:rPr lang="hu-HU" sz="2800" b="1" dirty="0">
                <a:solidFill>
                  <a:srgbClr val="006633"/>
                </a:solidFill>
                <a:latin typeface="DIN Next LT Pro Bold" panose="020B0803020203050203" pitchFamily="34" charset="-18"/>
                <a:ea typeface="+mj-ea"/>
                <a:cs typeface="+mj-cs"/>
              </a:rPr>
              <a:t>2022</a:t>
            </a:r>
          </a:p>
          <a:p>
            <a:r>
              <a:rPr lang="hu-HU" sz="2000" i="1" dirty="0">
                <a:solidFill>
                  <a:schemeClr val="tx1"/>
                </a:solidFill>
                <a:latin typeface="DIN Next LT Pro Bold" panose="020B0803020203050203" pitchFamily="34" charset="-18"/>
                <a:ea typeface="+mj-ea"/>
                <a:cs typeface="+mj-cs"/>
              </a:rPr>
              <a:t>(millió Ft)</a:t>
            </a:r>
          </a:p>
          <a:p>
            <a:endParaRPr lang="hu-HU" sz="2800" b="0" i="0" u="none" strike="noStrike" baseline="0" dirty="0">
              <a:solidFill>
                <a:srgbClr val="C00000"/>
              </a:solidFill>
              <a:latin typeface="Arial" panose="020B0604020202020204" pitchFamily="34" charset="0"/>
            </a:endParaRPr>
          </a:p>
          <a:p>
            <a:r>
              <a:rPr lang="hu-HU" sz="2800" dirty="0">
                <a:solidFill>
                  <a:srgbClr val="C00000"/>
                </a:solidFill>
                <a:latin typeface="DIN Next LT Pro Bold" panose="020B0803020203050203" pitchFamily="34" charset="-18"/>
                <a:ea typeface="+mj-ea"/>
                <a:cs typeface="+mj-cs"/>
                <a:sym typeface="Trebuchet MS" panose="020B0603020202020204" pitchFamily="34" charset="0"/>
              </a:rPr>
              <a:t>Biztosítási adó: </a:t>
            </a:r>
            <a:r>
              <a:rPr lang="hu-HU" sz="2800" dirty="0">
                <a:solidFill>
                  <a:schemeClr val="tx1"/>
                </a:solidFill>
                <a:latin typeface="DIN Next LT Pro Bold" panose="020B0803020203050203" pitchFamily="34" charset="-18"/>
                <a:ea typeface="+mj-ea"/>
                <a:cs typeface="+mj-cs"/>
                <a:sym typeface="Trebuchet MS" panose="020B0603020202020204" pitchFamily="34" charset="0"/>
              </a:rPr>
              <a:t>111 671  </a:t>
            </a:r>
          </a:p>
          <a:p>
            <a:r>
              <a:rPr lang="hu-HU" sz="2800" dirty="0">
                <a:solidFill>
                  <a:srgbClr val="C00000"/>
                </a:solidFill>
                <a:latin typeface="DIN Next LT Pro Bold" panose="020B0803020203050203" pitchFamily="34" charset="-18"/>
                <a:ea typeface="+mj-ea"/>
                <a:cs typeface="+mj-cs"/>
                <a:sym typeface="Trebuchet MS" panose="020B0603020202020204" pitchFamily="34" charset="0"/>
              </a:rPr>
              <a:t>Extra profit adó: </a:t>
            </a:r>
            <a:r>
              <a:rPr lang="hu-HU" sz="2800" dirty="0">
                <a:solidFill>
                  <a:schemeClr val="tx1"/>
                </a:solidFill>
                <a:latin typeface="DIN Next LT Pro Bold" panose="020B0803020203050203" pitchFamily="34" charset="-18"/>
                <a:ea typeface="+mj-ea"/>
                <a:cs typeface="+mj-cs"/>
                <a:sym typeface="Trebuchet MS" panose="020B0603020202020204" pitchFamily="34" charset="0"/>
              </a:rPr>
              <a:t>50 775</a:t>
            </a:r>
          </a:p>
          <a:p>
            <a:r>
              <a:rPr lang="hu-HU" sz="2800" dirty="0">
                <a:solidFill>
                  <a:srgbClr val="C00000"/>
                </a:solidFill>
                <a:latin typeface="DIN Next LT Pro Bold" panose="020B0803020203050203" pitchFamily="34" charset="-18"/>
                <a:ea typeface="+mj-ea"/>
                <a:cs typeface="+mj-cs"/>
                <a:sym typeface="Trebuchet MS" panose="020B0603020202020204" pitchFamily="34" charset="0"/>
              </a:rPr>
              <a:t>Együtt: </a:t>
            </a:r>
            <a:r>
              <a:rPr lang="hu-HU" sz="2800" dirty="0">
                <a:solidFill>
                  <a:schemeClr val="tx1"/>
                </a:solidFill>
                <a:latin typeface="DIN Next LT Pro Bold" panose="020B0803020203050203" pitchFamily="34" charset="-18"/>
                <a:ea typeface="+mj-ea"/>
                <a:cs typeface="+mj-cs"/>
                <a:sym typeface="Trebuchet MS" panose="020B0603020202020204" pitchFamily="34" charset="0"/>
              </a:rPr>
              <a:t>162 446</a:t>
            </a:r>
          </a:p>
          <a:p>
            <a:r>
              <a:rPr lang="hu-HU" sz="2800" dirty="0">
                <a:solidFill>
                  <a:srgbClr val="C00000"/>
                </a:solidFill>
                <a:latin typeface="DIN Next LT Pro Bold" panose="020B0803020203050203" pitchFamily="34" charset="-18"/>
                <a:ea typeface="+mj-ea"/>
                <a:cs typeface="+mj-cs"/>
                <a:sym typeface="Trebuchet MS" panose="020B0603020202020204" pitchFamily="34" charset="0"/>
              </a:rPr>
              <a:t>Adó / Díjbevétel: </a:t>
            </a:r>
            <a:r>
              <a:rPr lang="hu-HU" sz="2800" dirty="0">
                <a:solidFill>
                  <a:schemeClr val="tx1"/>
                </a:solidFill>
                <a:latin typeface="DIN Next LT Pro Bold" panose="020B0803020203050203" pitchFamily="34" charset="-18"/>
                <a:ea typeface="+mj-ea"/>
                <a:cs typeface="+mj-cs"/>
                <a:sym typeface="Trebuchet MS" panose="020B0603020202020204" pitchFamily="34" charset="0"/>
              </a:rPr>
              <a:t>11%</a:t>
            </a:r>
          </a:p>
        </p:txBody>
      </p:sp>
      <p:sp>
        <p:nvSpPr>
          <p:cNvPr id="11" name="Szövegdoboz 10">
            <a:extLst>
              <a:ext uri="{FF2B5EF4-FFF2-40B4-BE49-F238E27FC236}">
                <a16:creationId xmlns:a16="http://schemas.microsoft.com/office/drawing/2014/main" id="{9360E95E-262B-93AA-3F1D-6A1B9A7367F5}"/>
              </a:ext>
            </a:extLst>
          </p:cNvPr>
          <p:cNvSpPr txBox="1"/>
          <p:nvPr/>
        </p:nvSpPr>
        <p:spPr>
          <a:xfrm>
            <a:off x="6637621" y="1871397"/>
            <a:ext cx="5400000" cy="3354765"/>
          </a:xfrm>
          <a:prstGeom prst="rect">
            <a:avLst/>
          </a:prstGeom>
          <a:solidFill>
            <a:schemeClr val="bg1">
              <a:lumMod val="95000"/>
            </a:schemeClr>
          </a:solidFill>
          <a:ln w="9525" cap="rnd" cmpd="sng" algn="ctr">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endParaRPr lang="hu-HU" sz="2400" b="0" i="0" u="none" strike="noStrike" baseline="0" dirty="0">
              <a:solidFill>
                <a:srgbClr val="C00000"/>
              </a:solidFill>
              <a:latin typeface="Arial" panose="020B0604020202020204" pitchFamily="34" charset="0"/>
            </a:endParaRPr>
          </a:p>
          <a:p>
            <a:r>
              <a:rPr lang="hu-HU" sz="2800" b="1" dirty="0">
                <a:solidFill>
                  <a:srgbClr val="006633"/>
                </a:solidFill>
                <a:latin typeface="DIN Next LT Pro Bold" panose="020B0803020203050203" pitchFamily="34" charset="-18"/>
                <a:ea typeface="+mj-ea"/>
                <a:cs typeface="+mj-cs"/>
              </a:rPr>
              <a:t>2023</a:t>
            </a:r>
          </a:p>
          <a:p>
            <a:r>
              <a:rPr lang="hu-HU" sz="2000" i="1" dirty="0">
                <a:solidFill>
                  <a:schemeClr val="tx1"/>
                </a:solidFill>
                <a:latin typeface="DIN Next LT Pro Bold" panose="020B0803020203050203" pitchFamily="34" charset="-18"/>
                <a:ea typeface="+mj-ea"/>
                <a:cs typeface="+mj-cs"/>
              </a:rPr>
              <a:t>(millió Ft)</a:t>
            </a:r>
          </a:p>
          <a:p>
            <a:endParaRPr lang="hu-HU" sz="2800" b="0" i="0" u="none" strike="noStrike" baseline="0" dirty="0">
              <a:solidFill>
                <a:srgbClr val="C00000"/>
              </a:solidFill>
              <a:latin typeface="Arial" panose="020B0604020202020204" pitchFamily="34" charset="0"/>
            </a:endParaRPr>
          </a:p>
          <a:p>
            <a:r>
              <a:rPr lang="hu-HU" sz="2800" dirty="0">
                <a:solidFill>
                  <a:srgbClr val="C00000"/>
                </a:solidFill>
                <a:latin typeface="DIN Next LT Pro Bold" panose="020B0803020203050203" pitchFamily="34" charset="-18"/>
                <a:ea typeface="+mj-ea"/>
                <a:cs typeface="+mj-cs"/>
              </a:rPr>
              <a:t>Biztosítási adó: </a:t>
            </a:r>
            <a:r>
              <a:rPr lang="hu-HU" sz="2800" dirty="0">
                <a:solidFill>
                  <a:schemeClr val="tx1"/>
                </a:solidFill>
                <a:latin typeface="DIN Next LT Pro Bold" panose="020B0803020203050203" pitchFamily="34" charset="-18"/>
                <a:ea typeface="+mj-ea"/>
                <a:cs typeface="+mj-cs"/>
              </a:rPr>
              <a:t>122 941 </a:t>
            </a:r>
          </a:p>
          <a:p>
            <a:r>
              <a:rPr lang="hu-HU" sz="2800" dirty="0">
                <a:solidFill>
                  <a:srgbClr val="C00000"/>
                </a:solidFill>
                <a:latin typeface="DIN Next LT Pro Bold" panose="020B0803020203050203" pitchFamily="34" charset="-18"/>
                <a:ea typeface="+mj-ea"/>
                <a:cs typeface="+mj-cs"/>
              </a:rPr>
              <a:t>Extra profit adó: </a:t>
            </a:r>
            <a:r>
              <a:rPr lang="hu-HU" sz="2800" dirty="0">
                <a:solidFill>
                  <a:schemeClr val="tx1"/>
                </a:solidFill>
                <a:latin typeface="DIN Next LT Pro Bold" panose="020B0803020203050203" pitchFamily="34" charset="-18"/>
                <a:ea typeface="+mj-ea"/>
                <a:cs typeface="+mj-cs"/>
              </a:rPr>
              <a:t>88 140</a:t>
            </a:r>
          </a:p>
          <a:p>
            <a:r>
              <a:rPr lang="hu-HU" sz="2800" dirty="0">
                <a:solidFill>
                  <a:srgbClr val="C00000"/>
                </a:solidFill>
                <a:latin typeface="DIN Next LT Pro Bold" panose="020B0803020203050203" pitchFamily="34" charset="-18"/>
                <a:ea typeface="+mj-ea"/>
                <a:cs typeface="+mj-cs"/>
              </a:rPr>
              <a:t>Együtt: </a:t>
            </a:r>
            <a:r>
              <a:rPr lang="hu-HU" sz="2800" dirty="0">
                <a:solidFill>
                  <a:schemeClr val="tx1"/>
                </a:solidFill>
                <a:latin typeface="DIN Next LT Pro Bold" panose="020B0803020203050203" pitchFamily="34" charset="-18"/>
                <a:ea typeface="+mj-ea"/>
                <a:cs typeface="+mj-cs"/>
              </a:rPr>
              <a:t>211 081</a:t>
            </a:r>
          </a:p>
          <a:p>
            <a:r>
              <a:rPr lang="hu-HU" sz="2800" dirty="0">
                <a:solidFill>
                  <a:srgbClr val="C00000"/>
                </a:solidFill>
                <a:latin typeface="DIN Next LT Pro Bold" panose="020B0803020203050203" pitchFamily="34" charset="-18"/>
                <a:ea typeface="+mj-ea"/>
                <a:cs typeface="+mj-cs"/>
              </a:rPr>
              <a:t>Adó / Díjbevétel: </a:t>
            </a:r>
            <a:r>
              <a:rPr lang="hu-HU" sz="2800" dirty="0">
                <a:solidFill>
                  <a:schemeClr val="tx1"/>
                </a:solidFill>
                <a:latin typeface="DIN Next LT Pro Bold" panose="020B0803020203050203" pitchFamily="34" charset="-18"/>
                <a:ea typeface="+mj-ea"/>
                <a:cs typeface="+mj-cs"/>
              </a:rPr>
              <a:t>13,5%</a:t>
            </a:r>
          </a:p>
        </p:txBody>
      </p:sp>
      <p:sp>
        <p:nvSpPr>
          <p:cNvPr id="2" name="Téglalap 1">
            <a:extLst>
              <a:ext uri="{FF2B5EF4-FFF2-40B4-BE49-F238E27FC236}">
                <a16:creationId xmlns:a16="http://schemas.microsoft.com/office/drawing/2014/main" id="{57335B5D-84A1-E07D-B542-32D4AE647D23}"/>
              </a:ext>
            </a:extLst>
          </p:cNvPr>
          <p:cNvSpPr/>
          <p:nvPr/>
        </p:nvSpPr>
        <p:spPr>
          <a:xfrm>
            <a:off x="195688" y="309198"/>
            <a:ext cx="268448" cy="665735"/>
          </a:xfrm>
          <a:prstGeom prst="rect">
            <a:avLst/>
          </a:prstGeom>
          <a:solidFill>
            <a:srgbClr val="006633"/>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sz="1200" dirty="0">
              <a:solidFill>
                <a:srgbClr val="FFFFFF"/>
              </a:solidFill>
            </a:endParaRPr>
          </a:p>
        </p:txBody>
      </p:sp>
      <p:sp>
        <p:nvSpPr>
          <p:cNvPr id="9" name="Szövegdoboz 8">
            <a:extLst>
              <a:ext uri="{FF2B5EF4-FFF2-40B4-BE49-F238E27FC236}">
                <a16:creationId xmlns:a16="http://schemas.microsoft.com/office/drawing/2014/main" id="{9A23D536-A69A-EFC1-F10B-221A12B701C6}"/>
              </a:ext>
            </a:extLst>
          </p:cNvPr>
          <p:cNvSpPr txBox="1"/>
          <p:nvPr/>
        </p:nvSpPr>
        <p:spPr>
          <a:xfrm>
            <a:off x="427837" y="6354351"/>
            <a:ext cx="9102057" cy="31878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hu-HU" sz="1000" i="1" dirty="0">
                <a:solidFill>
                  <a:srgbClr val="575757"/>
                </a:solidFill>
              </a:rPr>
              <a:t>Forrás: Mabisz</a:t>
            </a:r>
          </a:p>
          <a:p>
            <a:r>
              <a:rPr lang="hu-HU" sz="1000" i="1" dirty="0">
                <a:solidFill>
                  <a:srgbClr val="575757"/>
                </a:solidFill>
              </a:rPr>
              <a:t>Megjegyzés: a CIG esetében a 2023-as adat megegyezik a 2022-es adattal</a:t>
            </a:r>
          </a:p>
        </p:txBody>
      </p:sp>
      <p:sp>
        <p:nvSpPr>
          <p:cNvPr id="6" name="Szövegdoboz 5">
            <a:extLst>
              <a:ext uri="{FF2B5EF4-FFF2-40B4-BE49-F238E27FC236}">
                <a16:creationId xmlns:a16="http://schemas.microsoft.com/office/drawing/2014/main" id="{91D0462B-46B6-113D-EE20-C3675BA08802}"/>
              </a:ext>
            </a:extLst>
          </p:cNvPr>
          <p:cNvSpPr txBox="1"/>
          <p:nvPr/>
        </p:nvSpPr>
        <p:spPr>
          <a:xfrm>
            <a:off x="4861129" y="3367676"/>
            <a:ext cx="914400"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hu-HU" dirty="0" err="1">
              <a:solidFill>
                <a:srgbClr val="575757"/>
              </a:solidFill>
            </a:endParaRPr>
          </a:p>
        </p:txBody>
      </p:sp>
      <p:sp>
        <p:nvSpPr>
          <p:cNvPr id="12" name="Szövegdoboz 11">
            <a:extLst>
              <a:ext uri="{FF2B5EF4-FFF2-40B4-BE49-F238E27FC236}">
                <a16:creationId xmlns:a16="http://schemas.microsoft.com/office/drawing/2014/main" id="{6B96ECF8-8543-624B-4333-02BABD6ED675}"/>
              </a:ext>
            </a:extLst>
          </p:cNvPr>
          <p:cNvSpPr txBox="1"/>
          <p:nvPr/>
        </p:nvSpPr>
        <p:spPr>
          <a:xfrm>
            <a:off x="4978574" y="3489920"/>
            <a:ext cx="914400" cy="318782"/>
          </a:xfrm>
          <a:prstGeom prst="rect">
            <a:avLst/>
          </a:prstGeom>
          <a:solidFill>
            <a:srgbClr val="006633"/>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dirty="0">
                <a:solidFill>
                  <a:schemeClr val="bg1"/>
                </a:solidFill>
              </a:rPr>
              <a:t>+10,1%</a:t>
            </a:r>
          </a:p>
        </p:txBody>
      </p:sp>
      <p:sp>
        <p:nvSpPr>
          <p:cNvPr id="13" name="Szövegdoboz 12">
            <a:extLst>
              <a:ext uri="{FF2B5EF4-FFF2-40B4-BE49-F238E27FC236}">
                <a16:creationId xmlns:a16="http://schemas.microsoft.com/office/drawing/2014/main" id="{4D7A0D94-C427-384F-F44A-01A60D97EE89}"/>
              </a:ext>
            </a:extLst>
          </p:cNvPr>
          <p:cNvSpPr txBox="1"/>
          <p:nvPr/>
        </p:nvSpPr>
        <p:spPr>
          <a:xfrm>
            <a:off x="4990626" y="3925673"/>
            <a:ext cx="914400" cy="318782"/>
          </a:xfrm>
          <a:prstGeom prst="rect">
            <a:avLst/>
          </a:prstGeom>
          <a:solidFill>
            <a:srgbClr val="006633"/>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dirty="0">
                <a:solidFill>
                  <a:schemeClr val="bg1"/>
                </a:solidFill>
              </a:rPr>
              <a:t>+73,6%</a:t>
            </a:r>
          </a:p>
        </p:txBody>
      </p:sp>
      <p:sp>
        <p:nvSpPr>
          <p:cNvPr id="14" name="Szövegdoboz 13">
            <a:extLst>
              <a:ext uri="{FF2B5EF4-FFF2-40B4-BE49-F238E27FC236}">
                <a16:creationId xmlns:a16="http://schemas.microsoft.com/office/drawing/2014/main" id="{60114AB4-30CB-F652-DFED-F2ED92279A6B}"/>
              </a:ext>
            </a:extLst>
          </p:cNvPr>
          <p:cNvSpPr txBox="1"/>
          <p:nvPr/>
        </p:nvSpPr>
        <p:spPr>
          <a:xfrm>
            <a:off x="4990626" y="4361426"/>
            <a:ext cx="914400" cy="318782"/>
          </a:xfrm>
          <a:prstGeom prst="rect">
            <a:avLst/>
          </a:prstGeom>
          <a:solidFill>
            <a:srgbClr val="006633"/>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dirty="0">
                <a:solidFill>
                  <a:schemeClr val="bg1"/>
                </a:solidFill>
              </a:rPr>
              <a:t>+30,0%</a:t>
            </a:r>
          </a:p>
        </p:txBody>
      </p:sp>
      <p:sp>
        <p:nvSpPr>
          <p:cNvPr id="15" name="Szövegdoboz 14">
            <a:extLst>
              <a:ext uri="{FF2B5EF4-FFF2-40B4-BE49-F238E27FC236}">
                <a16:creationId xmlns:a16="http://schemas.microsoft.com/office/drawing/2014/main" id="{36F9A400-CCFF-E4B7-F4D8-7FCA1AA619DE}"/>
              </a:ext>
            </a:extLst>
          </p:cNvPr>
          <p:cNvSpPr txBox="1"/>
          <p:nvPr/>
        </p:nvSpPr>
        <p:spPr>
          <a:xfrm>
            <a:off x="4990626" y="4762744"/>
            <a:ext cx="1105374" cy="318782"/>
          </a:xfrm>
          <a:prstGeom prst="rect">
            <a:avLst/>
          </a:prstGeom>
          <a:solidFill>
            <a:srgbClr val="006633"/>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dirty="0">
                <a:solidFill>
                  <a:schemeClr val="bg1"/>
                </a:solidFill>
              </a:rPr>
              <a:t>+2,5%pont</a:t>
            </a:r>
          </a:p>
        </p:txBody>
      </p:sp>
    </p:spTree>
    <p:extLst>
      <p:ext uri="{BB962C8B-B14F-4D97-AF65-F5344CB8AC3E}">
        <p14:creationId xmlns:p14="http://schemas.microsoft.com/office/powerpoint/2010/main" val="27184144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églalap 7">
            <a:extLst>
              <a:ext uri="{FF2B5EF4-FFF2-40B4-BE49-F238E27FC236}">
                <a16:creationId xmlns:a16="http://schemas.microsoft.com/office/drawing/2014/main" id="{479C3550-7758-9655-9831-21A3CFAA16A6}"/>
              </a:ext>
            </a:extLst>
          </p:cNvPr>
          <p:cNvSpPr/>
          <p:nvPr/>
        </p:nvSpPr>
        <p:spPr>
          <a:xfrm>
            <a:off x="0" y="1295400"/>
            <a:ext cx="12192000" cy="5562600"/>
          </a:xfrm>
          <a:prstGeom prst="rect">
            <a:avLst/>
          </a:prstGeom>
          <a:solidFill>
            <a:schemeClr val="bg1">
              <a:lumMod val="95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sz="1200" dirty="0">
              <a:solidFill>
                <a:srgbClr val="FFFFFF"/>
              </a:solidFill>
            </a:endParaRPr>
          </a:p>
        </p:txBody>
      </p:sp>
      <p:graphicFrame>
        <p:nvGraphicFramePr>
          <p:cNvPr id="4" name="Object 3" hidden="1">
            <a:extLst>
              <a:ext uri="{FF2B5EF4-FFF2-40B4-BE49-F238E27FC236}">
                <a16:creationId xmlns:a16="http://schemas.microsoft.com/office/drawing/2014/main" id="{BDA16ADD-4A4F-4BB5-8FD3-6AB40A72216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a:extLst>
                          <a:ext uri="{FF2B5EF4-FFF2-40B4-BE49-F238E27FC236}">
                            <a16:creationId xmlns:a16="http://schemas.microsoft.com/office/drawing/2014/main" id="{BDA16ADD-4A4F-4BB5-8FD3-6AB40A72216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1E522DF9-688B-0202-E488-492022B3294D}"/>
              </a:ext>
            </a:extLst>
          </p:cNvPr>
          <p:cNvSpPr>
            <a:spLocks noGrp="1"/>
          </p:cNvSpPr>
          <p:nvPr>
            <p:ph type="title"/>
          </p:nvPr>
        </p:nvSpPr>
        <p:spPr>
          <a:xfrm>
            <a:off x="697386" y="3337687"/>
            <a:ext cx="7079839" cy="332399"/>
          </a:xfrm>
        </p:spPr>
        <p:txBody>
          <a:bodyPr vert="horz"/>
          <a:lstStyle/>
          <a:p>
            <a:pPr marL="342900" indent="-342900">
              <a:buFont typeface="Wingdings" panose="05000000000000000000" pitchFamily="2" charset="2"/>
              <a:buChar char="§"/>
            </a:pPr>
            <a:r>
              <a:rPr lang="hu-HU" b="1" i="0" dirty="0">
                <a:solidFill>
                  <a:srgbClr val="006633"/>
                </a:solidFill>
                <a:effectLst/>
                <a:latin typeface="DIN Next LT Pro Bold" panose="020B0803020203050203" pitchFamily="34" charset="-18"/>
              </a:rPr>
              <a:t>Esetleges felmondás után </a:t>
            </a:r>
            <a:r>
              <a:rPr lang="hu-HU" b="0" i="0" dirty="0">
                <a:solidFill>
                  <a:schemeClr val="tx1"/>
                </a:solidFill>
                <a:effectLst/>
                <a:latin typeface="DIN Next LT Pro Bold" panose="020B0803020203050203" pitchFamily="34" charset="-18"/>
              </a:rPr>
              <a:t>legyen újabb kötés!</a:t>
            </a:r>
            <a:endParaRPr lang="en-US" dirty="0">
              <a:solidFill>
                <a:schemeClr val="tx1"/>
              </a:solidFill>
              <a:latin typeface="DIN Next LT Pro Bold" panose="020B0803020203050203" pitchFamily="34" charset="-18"/>
            </a:endParaRPr>
          </a:p>
        </p:txBody>
      </p:sp>
      <p:sp>
        <p:nvSpPr>
          <p:cNvPr id="9" name="Ellipszis 8">
            <a:extLst>
              <a:ext uri="{FF2B5EF4-FFF2-40B4-BE49-F238E27FC236}">
                <a16:creationId xmlns:a16="http://schemas.microsoft.com/office/drawing/2014/main" id="{052777ED-7BF7-0A6E-08D6-6C3DD7A9AF2A}"/>
              </a:ext>
            </a:extLst>
          </p:cNvPr>
          <p:cNvSpPr/>
          <p:nvPr/>
        </p:nvSpPr>
        <p:spPr>
          <a:xfrm>
            <a:off x="8666458" y="3322122"/>
            <a:ext cx="2725444" cy="2725444"/>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sz="1200" dirty="0">
              <a:solidFill>
                <a:srgbClr val="FFFFFF"/>
              </a:solidFill>
            </a:endParaRPr>
          </a:p>
        </p:txBody>
      </p:sp>
      <p:pic>
        <p:nvPicPr>
          <p:cNvPr id="2" name="Ábra 1">
            <a:extLst>
              <a:ext uri="{FF2B5EF4-FFF2-40B4-BE49-F238E27FC236}">
                <a16:creationId xmlns:a16="http://schemas.microsoft.com/office/drawing/2014/main" id="{451022C1-20B2-03A0-F8D0-FD4E2E20CB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44391" y="2987819"/>
            <a:ext cx="2128961" cy="2903128"/>
          </a:xfrm>
          <a:prstGeom prst="rect">
            <a:avLst/>
          </a:prstGeom>
        </p:spPr>
      </p:pic>
      <p:sp>
        <p:nvSpPr>
          <p:cNvPr id="3" name="Szövegdoboz 2">
            <a:extLst>
              <a:ext uri="{FF2B5EF4-FFF2-40B4-BE49-F238E27FC236}">
                <a16:creationId xmlns:a16="http://schemas.microsoft.com/office/drawing/2014/main" id="{F5B1B3FA-4AF8-2758-E400-C9241B447DC3}"/>
              </a:ext>
            </a:extLst>
          </p:cNvPr>
          <p:cNvSpPr txBox="1"/>
          <p:nvPr/>
        </p:nvSpPr>
        <p:spPr>
          <a:xfrm>
            <a:off x="195688" y="277563"/>
            <a:ext cx="8284669" cy="75011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hu-HU" sz="2800" b="1" dirty="0">
                <a:solidFill>
                  <a:srgbClr val="006633"/>
                </a:solidFill>
                <a:latin typeface="DIN Next LT Pro Bold" panose="020B0803020203050203" pitchFamily="34" charset="-18"/>
              </a:rPr>
              <a:t>Szövetségi üzenetek a lakásbiztosítási kampányban</a:t>
            </a:r>
          </a:p>
        </p:txBody>
      </p:sp>
      <p:sp>
        <p:nvSpPr>
          <p:cNvPr id="10" name="Szövegdoboz 9">
            <a:extLst>
              <a:ext uri="{FF2B5EF4-FFF2-40B4-BE49-F238E27FC236}">
                <a16:creationId xmlns:a16="http://schemas.microsoft.com/office/drawing/2014/main" id="{E6DF0DD9-D71F-2019-107A-4E268CFB5229}"/>
              </a:ext>
            </a:extLst>
          </p:cNvPr>
          <p:cNvSpPr txBox="1"/>
          <p:nvPr/>
        </p:nvSpPr>
        <p:spPr>
          <a:xfrm>
            <a:off x="616415" y="4052731"/>
            <a:ext cx="6094602" cy="461665"/>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85750" indent="-285750">
              <a:buFont typeface="Wingdings" panose="05000000000000000000" pitchFamily="2" charset="2"/>
              <a:buChar char="§"/>
            </a:pPr>
            <a:r>
              <a:rPr lang="hu-HU" sz="2400" b="1" i="0" dirty="0">
                <a:solidFill>
                  <a:srgbClr val="006633"/>
                </a:solidFill>
                <a:effectLst/>
                <a:latin typeface="DIN Next LT Pro Bold" panose="020B0803020203050203" pitchFamily="34" charset="-18"/>
              </a:rPr>
              <a:t>Potenciál</a:t>
            </a:r>
            <a:r>
              <a:rPr lang="hu-HU" sz="2400" b="0" i="0" dirty="0">
                <a:solidFill>
                  <a:srgbClr val="006633"/>
                </a:solidFill>
                <a:effectLst/>
                <a:latin typeface="DIN Next LT Pro Bold" panose="020B0803020203050203" pitchFamily="34" charset="-18"/>
              </a:rPr>
              <a:t> </a:t>
            </a:r>
            <a:r>
              <a:rPr lang="hu-HU" sz="2400" dirty="0">
                <a:solidFill>
                  <a:schemeClr val="tx1"/>
                </a:solidFill>
                <a:latin typeface="DIN Next LT Pro Bold" panose="020B0803020203050203" pitchFamily="34" charset="-18"/>
                <a:ea typeface="+mj-ea"/>
                <a:cs typeface="+mj-cs"/>
                <a:sym typeface="Trebuchet MS" panose="020B0603020202020204" pitchFamily="34" charset="0"/>
              </a:rPr>
              <a:t>a penetráció növelésére</a:t>
            </a:r>
          </a:p>
        </p:txBody>
      </p:sp>
      <p:sp>
        <p:nvSpPr>
          <p:cNvPr id="12" name="Szövegdoboz 11">
            <a:extLst>
              <a:ext uri="{FF2B5EF4-FFF2-40B4-BE49-F238E27FC236}">
                <a16:creationId xmlns:a16="http://schemas.microsoft.com/office/drawing/2014/main" id="{ADB8F32D-9AD7-92E6-3C65-59136F73178A}"/>
              </a:ext>
            </a:extLst>
          </p:cNvPr>
          <p:cNvSpPr txBox="1"/>
          <p:nvPr/>
        </p:nvSpPr>
        <p:spPr>
          <a:xfrm>
            <a:off x="616415" y="4941401"/>
            <a:ext cx="6094602" cy="830997"/>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85750" indent="-285750">
              <a:buFont typeface="Wingdings" panose="05000000000000000000" pitchFamily="2" charset="2"/>
              <a:buChar char="§"/>
            </a:pPr>
            <a:r>
              <a:rPr lang="hu-HU" sz="2400" b="1" i="0" dirty="0">
                <a:solidFill>
                  <a:srgbClr val="006633"/>
                </a:solidFill>
                <a:effectLst/>
                <a:latin typeface="DIN Next LT Pro Bold" panose="020B0803020203050203" pitchFamily="34" charset="-18"/>
              </a:rPr>
              <a:t>Új lehetőség </a:t>
            </a:r>
            <a:r>
              <a:rPr lang="hu-HU" sz="2400" b="0" i="0" dirty="0">
                <a:solidFill>
                  <a:schemeClr val="tx1"/>
                </a:solidFill>
                <a:effectLst/>
                <a:latin typeface="DIN Next LT Pro Bold" panose="020B0803020203050203" pitchFamily="34" charset="-18"/>
              </a:rPr>
              <a:t>az értékállóság biztosítására</a:t>
            </a:r>
            <a:br>
              <a:rPr lang="hu-HU" sz="2400" b="0" i="0" dirty="0">
                <a:solidFill>
                  <a:srgbClr val="006633"/>
                </a:solidFill>
                <a:effectLst/>
                <a:latin typeface="DIN Next LT Pro Bold" panose="020B0803020203050203" pitchFamily="34" charset="-18"/>
              </a:rPr>
            </a:br>
            <a:endParaRPr lang="hu-HU" sz="2400" dirty="0"/>
          </a:p>
        </p:txBody>
      </p:sp>
      <p:sp>
        <p:nvSpPr>
          <p:cNvPr id="14" name="Szövegdoboz 13">
            <a:extLst>
              <a:ext uri="{FF2B5EF4-FFF2-40B4-BE49-F238E27FC236}">
                <a16:creationId xmlns:a16="http://schemas.microsoft.com/office/drawing/2014/main" id="{2E219372-6E14-E3BD-33AE-12D352029F8A}"/>
              </a:ext>
            </a:extLst>
          </p:cNvPr>
          <p:cNvSpPr txBox="1"/>
          <p:nvPr/>
        </p:nvSpPr>
        <p:spPr>
          <a:xfrm>
            <a:off x="616415" y="5754524"/>
            <a:ext cx="6942895" cy="461665"/>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85750" indent="-285750">
              <a:buFont typeface="Wingdings" panose="05000000000000000000" pitchFamily="2" charset="2"/>
              <a:buChar char="§"/>
            </a:pPr>
            <a:r>
              <a:rPr lang="hu-HU" sz="2400" b="1" i="0" dirty="0">
                <a:solidFill>
                  <a:srgbClr val="006633"/>
                </a:solidFill>
                <a:effectLst/>
                <a:latin typeface="DIN Next LT Pro Bold" panose="020B0803020203050203" pitchFamily="34" charset="-18"/>
              </a:rPr>
              <a:t>Azonos biztosítónál történő </a:t>
            </a:r>
            <a:r>
              <a:rPr lang="hu-HU" sz="2400" b="0" i="0" dirty="0" err="1">
                <a:solidFill>
                  <a:schemeClr val="tx1"/>
                </a:solidFill>
                <a:effectLst/>
                <a:latin typeface="DIN Next LT Pro Bold" panose="020B0803020203050203" pitchFamily="34" charset="-18"/>
              </a:rPr>
              <a:t>újrakötés</a:t>
            </a:r>
            <a:r>
              <a:rPr lang="hu-HU" sz="2400" b="0" i="0" dirty="0">
                <a:solidFill>
                  <a:schemeClr val="tx1"/>
                </a:solidFill>
                <a:effectLst/>
                <a:latin typeface="DIN Next LT Pro Bold" panose="020B0803020203050203" pitchFamily="34" charset="-18"/>
              </a:rPr>
              <a:t> is piacjavító</a:t>
            </a:r>
            <a:endParaRPr lang="hu-HU" sz="2400" dirty="0"/>
          </a:p>
        </p:txBody>
      </p:sp>
      <p:pic>
        <p:nvPicPr>
          <p:cNvPr id="5" name="Ábra 4">
            <a:extLst>
              <a:ext uri="{FF2B5EF4-FFF2-40B4-BE49-F238E27FC236}">
                <a16:creationId xmlns:a16="http://schemas.microsoft.com/office/drawing/2014/main" id="{1D6764B8-AB8F-CF2E-0BAB-FBF7E35EC88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08872" y="277563"/>
            <a:ext cx="2053216" cy="729007"/>
          </a:xfrm>
          <a:prstGeom prst="rect">
            <a:avLst/>
          </a:prstGeom>
        </p:spPr>
      </p:pic>
      <p:sp>
        <p:nvSpPr>
          <p:cNvPr id="11" name="Téglalap 10">
            <a:extLst>
              <a:ext uri="{FF2B5EF4-FFF2-40B4-BE49-F238E27FC236}">
                <a16:creationId xmlns:a16="http://schemas.microsoft.com/office/drawing/2014/main" id="{6C3F7B43-6C0A-4E82-62A4-E487F519C189}"/>
              </a:ext>
            </a:extLst>
          </p:cNvPr>
          <p:cNvSpPr/>
          <p:nvPr/>
        </p:nvSpPr>
        <p:spPr>
          <a:xfrm>
            <a:off x="195688" y="309198"/>
            <a:ext cx="268448" cy="665735"/>
          </a:xfrm>
          <a:prstGeom prst="rect">
            <a:avLst/>
          </a:prstGeom>
          <a:solidFill>
            <a:srgbClr val="006633"/>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sz="1200" dirty="0">
              <a:solidFill>
                <a:srgbClr val="FFFFFF"/>
              </a:solidFill>
            </a:endParaRPr>
          </a:p>
        </p:txBody>
      </p:sp>
      <p:sp>
        <p:nvSpPr>
          <p:cNvPr id="7" name="Title 1">
            <a:extLst>
              <a:ext uri="{FF2B5EF4-FFF2-40B4-BE49-F238E27FC236}">
                <a16:creationId xmlns:a16="http://schemas.microsoft.com/office/drawing/2014/main" id="{FBDDCB65-C09F-E4EC-371E-9CEC4C0CFA6F}"/>
              </a:ext>
            </a:extLst>
          </p:cNvPr>
          <p:cNvSpPr txBox="1">
            <a:spLocks/>
          </p:cNvSpPr>
          <p:nvPr/>
        </p:nvSpPr>
        <p:spPr>
          <a:xfrm>
            <a:off x="738124" y="1761492"/>
            <a:ext cx="7079839" cy="1255728"/>
          </a:xfrm>
          <a:prstGeom prst="rect">
            <a:avLst/>
          </a:prstGeom>
          <a:solidFill>
            <a:schemeClr val="bg1">
              <a:lumMod val="85000"/>
            </a:schemeClr>
          </a:solidFill>
        </p:spPr>
        <p:txBody>
          <a:bodyPr vert="horz" wrap="square" lIns="0" tIns="0" rIns="0" bIns="0" rtlCol="0" anchor="t">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a:lstStyle>
          <a:p>
            <a:r>
              <a:rPr lang="hu-HU" b="1" dirty="0">
                <a:solidFill>
                  <a:srgbClr val="006633"/>
                </a:solidFill>
                <a:latin typeface="DIN Next LT Pro Bold" panose="020B0803020203050203" pitchFamily="34" charset="-18"/>
              </a:rPr>
              <a:t>Kiinduló pont: </a:t>
            </a:r>
          </a:p>
          <a:p>
            <a:pPr marL="800100" lvl="1" indent="-342900">
              <a:buFont typeface="Wingdings" panose="05000000000000000000" pitchFamily="2" charset="2"/>
              <a:buChar char="§"/>
            </a:pPr>
            <a:r>
              <a:rPr lang="hu-HU" sz="2000" dirty="0">
                <a:solidFill>
                  <a:schemeClr val="tx1"/>
                </a:solidFill>
                <a:latin typeface="DIN Next LT Pro Bold" panose="020B0803020203050203" pitchFamily="34" charset="-18"/>
              </a:rPr>
              <a:t>3,3 millió lakásbiztosítás </a:t>
            </a:r>
          </a:p>
          <a:p>
            <a:pPr marL="800100" lvl="1" indent="-342900">
              <a:buFont typeface="Wingdings" panose="05000000000000000000" pitchFamily="2" charset="2"/>
              <a:buChar char="§"/>
            </a:pPr>
            <a:r>
              <a:rPr lang="hu-HU" sz="2000" dirty="0">
                <a:latin typeface="DIN Next LT Pro Bold" panose="020B0803020203050203" pitchFamily="34" charset="-18"/>
              </a:rPr>
              <a:t>181,7 </a:t>
            </a:r>
            <a:r>
              <a:rPr lang="hu-HU" sz="2000" dirty="0" err="1">
                <a:latin typeface="DIN Next LT Pro Bold" panose="020B0803020203050203" pitchFamily="34" charset="-18"/>
              </a:rPr>
              <a:t>mrd</a:t>
            </a:r>
            <a:r>
              <a:rPr lang="hu-HU" sz="2000" dirty="0">
                <a:latin typeface="DIN Next LT Pro Bold" panose="020B0803020203050203" pitchFamily="34" charset="-18"/>
              </a:rPr>
              <a:t> megszolgált díj</a:t>
            </a:r>
          </a:p>
          <a:p>
            <a:pPr marL="800100" lvl="1" indent="-342900">
              <a:buFont typeface="Wingdings" panose="05000000000000000000" pitchFamily="2" charset="2"/>
              <a:buChar char="§"/>
            </a:pPr>
            <a:r>
              <a:rPr lang="hu-HU" sz="2000" dirty="0">
                <a:latin typeface="DIN Next LT Pro Bold" panose="020B0803020203050203" pitchFamily="34" charset="-18"/>
              </a:rPr>
              <a:t>37,3% kárhányad</a:t>
            </a:r>
            <a:endParaRPr lang="en-US" sz="2000" dirty="0"/>
          </a:p>
        </p:txBody>
      </p:sp>
    </p:spTree>
    <p:extLst>
      <p:ext uri="{BB962C8B-B14F-4D97-AF65-F5344CB8AC3E}">
        <p14:creationId xmlns:p14="http://schemas.microsoft.com/office/powerpoint/2010/main" val="15534107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E67FB-53B5-1DFD-7D92-10B81A896430}"/>
            </a:ext>
          </a:extLst>
        </p:cNvPr>
        <p:cNvGrpSpPr/>
        <p:nvPr/>
      </p:nvGrpSpPr>
      <p:grpSpPr>
        <a:xfrm>
          <a:off x="0" y="0"/>
          <a:ext cx="0" cy="0"/>
          <a:chOff x="0" y="0"/>
          <a:chExt cx="0" cy="0"/>
        </a:xfrm>
      </p:grpSpPr>
      <p:sp>
        <p:nvSpPr>
          <p:cNvPr id="8" name="Téglalap 7">
            <a:extLst>
              <a:ext uri="{FF2B5EF4-FFF2-40B4-BE49-F238E27FC236}">
                <a16:creationId xmlns:a16="http://schemas.microsoft.com/office/drawing/2014/main" id="{3E6223CA-35B4-FB91-0288-D6D7C24E1218}"/>
              </a:ext>
            </a:extLst>
          </p:cNvPr>
          <p:cNvSpPr/>
          <p:nvPr/>
        </p:nvSpPr>
        <p:spPr>
          <a:xfrm>
            <a:off x="0" y="1295400"/>
            <a:ext cx="12192000" cy="5562600"/>
          </a:xfrm>
          <a:prstGeom prst="rect">
            <a:avLst/>
          </a:prstGeom>
          <a:solidFill>
            <a:schemeClr val="bg1">
              <a:lumMod val="95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sz="1200" dirty="0">
              <a:solidFill>
                <a:srgbClr val="FFFFFF"/>
              </a:solidFill>
            </a:endParaRPr>
          </a:p>
        </p:txBody>
      </p:sp>
      <p:sp>
        <p:nvSpPr>
          <p:cNvPr id="17" name="Téglalap 16">
            <a:extLst>
              <a:ext uri="{FF2B5EF4-FFF2-40B4-BE49-F238E27FC236}">
                <a16:creationId xmlns:a16="http://schemas.microsoft.com/office/drawing/2014/main" id="{CA5D88F7-198F-CE47-3003-526BF18396DD}"/>
              </a:ext>
            </a:extLst>
          </p:cNvPr>
          <p:cNvSpPr/>
          <p:nvPr/>
        </p:nvSpPr>
        <p:spPr>
          <a:xfrm>
            <a:off x="360724" y="4071935"/>
            <a:ext cx="8055525" cy="517965"/>
          </a:xfrm>
          <a:prstGeom prst="rect">
            <a:avLst/>
          </a:prstGeom>
          <a:solidFill>
            <a:srgbClr val="68D6AF"/>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sz="1200" dirty="0">
              <a:solidFill>
                <a:srgbClr val="FFFFFF"/>
              </a:solidFill>
            </a:endParaRPr>
          </a:p>
        </p:txBody>
      </p:sp>
      <p:graphicFrame>
        <p:nvGraphicFramePr>
          <p:cNvPr id="4" name="Object 3" hidden="1">
            <a:extLst>
              <a:ext uri="{FF2B5EF4-FFF2-40B4-BE49-F238E27FC236}">
                <a16:creationId xmlns:a16="http://schemas.microsoft.com/office/drawing/2014/main" id="{7E8004B2-ABB5-D99C-DACE-E0405A9AD00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a:extLst>
                          <a:ext uri="{FF2B5EF4-FFF2-40B4-BE49-F238E27FC236}">
                            <a16:creationId xmlns:a16="http://schemas.microsoft.com/office/drawing/2014/main" id="{7E8004B2-ABB5-D99C-DACE-E0405A9AD0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C8A81119-E6FF-2F88-7B48-E853DDCEE822}"/>
              </a:ext>
            </a:extLst>
          </p:cNvPr>
          <p:cNvSpPr>
            <a:spLocks noGrp="1"/>
          </p:cNvSpPr>
          <p:nvPr>
            <p:ph type="title"/>
          </p:nvPr>
        </p:nvSpPr>
        <p:spPr>
          <a:xfrm>
            <a:off x="258223" y="1777243"/>
            <a:ext cx="8924140" cy="997196"/>
          </a:xfrm>
        </p:spPr>
        <p:txBody>
          <a:bodyPr vert="horz"/>
          <a:lstStyle/>
          <a:p>
            <a:pPr marL="342900" indent="-342900">
              <a:buFont typeface="Wingdings" panose="05000000000000000000" pitchFamily="2" charset="2"/>
              <a:buChar char="§"/>
            </a:pPr>
            <a:r>
              <a:rPr lang="hu-HU" sz="2800" b="0" i="0" dirty="0">
                <a:solidFill>
                  <a:srgbClr val="006633"/>
                </a:solidFill>
                <a:effectLst/>
                <a:latin typeface="DIN Next LT Pro Bold" panose="020B0803020203050203" pitchFamily="34" charset="-18"/>
              </a:rPr>
              <a:t>Frissített lakásbiztosítási útmutató </a:t>
            </a:r>
            <a:br>
              <a:rPr lang="hu-HU" sz="2800" b="0" i="0" dirty="0">
                <a:solidFill>
                  <a:srgbClr val="006633"/>
                </a:solidFill>
                <a:effectLst/>
                <a:latin typeface="DIN Next LT Pro Bold" panose="020B0803020203050203" pitchFamily="34" charset="-18"/>
              </a:rPr>
            </a:br>
            <a:r>
              <a:rPr lang="hu-HU" sz="1600" b="0" i="0" dirty="0">
                <a:solidFill>
                  <a:schemeClr val="tx1"/>
                </a:solidFill>
                <a:effectLst/>
                <a:latin typeface="DIN Next LT Pro Bold" panose="020B0803020203050203" pitchFamily="34" charset="-18"/>
              </a:rPr>
              <a:t>(https://mabisz.hu/lakasbiztositasi-utmutato/)</a:t>
            </a:r>
            <a:br>
              <a:rPr lang="hu-HU" sz="2800" b="0" i="0" dirty="0">
                <a:solidFill>
                  <a:srgbClr val="006633"/>
                </a:solidFill>
                <a:effectLst/>
                <a:latin typeface="DIN Next LT Pro Bold" panose="020B0803020203050203" pitchFamily="34" charset="-18"/>
              </a:rPr>
            </a:br>
            <a:endParaRPr lang="hu-HU" sz="2800" b="0" i="0" dirty="0">
              <a:solidFill>
                <a:srgbClr val="006633"/>
              </a:solidFill>
              <a:effectLst/>
              <a:latin typeface="DIN Next LT Pro Bold" panose="020B0803020203050203" pitchFamily="34" charset="-18"/>
            </a:endParaRPr>
          </a:p>
        </p:txBody>
      </p:sp>
      <p:sp>
        <p:nvSpPr>
          <p:cNvPr id="3" name="Szövegdoboz 2">
            <a:extLst>
              <a:ext uri="{FF2B5EF4-FFF2-40B4-BE49-F238E27FC236}">
                <a16:creationId xmlns:a16="http://schemas.microsoft.com/office/drawing/2014/main" id="{3DEF6CC9-BC0A-F866-73AB-CD6EB5F32122}"/>
              </a:ext>
            </a:extLst>
          </p:cNvPr>
          <p:cNvSpPr txBox="1"/>
          <p:nvPr/>
        </p:nvSpPr>
        <p:spPr>
          <a:xfrm>
            <a:off x="595315" y="275104"/>
            <a:ext cx="9580228" cy="75011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hu-HU" sz="2800" b="1" dirty="0">
                <a:solidFill>
                  <a:srgbClr val="006633"/>
                </a:solidFill>
                <a:latin typeface="DIN Next LT Pro Bold" panose="020B0803020203050203" pitchFamily="34" charset="-18"/>
              </a:rPr>
              <a:t>Ügyféltájékoztató </a:t>
            </a:r>
            <a:r>
              <a:rPr lang="hu-HU" sz="2800" b="1" dirty="0">
                <a:solidFill>
                  <a:schemeClr val="tx1"/>
                </a:solidFill>
                <a:latin typeface="DIN Next LT Pro Bold" panose="020B0803020203050203" pitchFamily="34" charset="-18"/>
              </a:rPr>
              <a:t>eszközök</a:t>
            </a:r>
            <a:r>
              <a:rPr lang="hu-HU" sz="2800" b="1" dirty="0">
                <a:solidFill>
                  <a:srgbClr val="222222"/>
                </a:solidFill>
                <a:latin typeface="DIN Next LT Pro Bold" panose="020B0803020203050203" pitchFamily="34" charset="-18"/>
              </a:rPr>
              <a:t> a lakásbiztosítási kampányban</a:t>
            </a:r>
            <a:endParaRPr lang="hu-HU" sz="2800" b="1" dirty="0">
              <a:solidFill>
                <a:schemeClr val="tx1"/>
              </a:solidFill>
              <a:latin typeface="DIN Next LT Pro Bold" panose="020B0803020203050203" pitchFamily="34" charset="-18"/>
            </a:endParaRPr>
          </a:p>
        </p:txBody>
      </p:sp>
      <p:sp>
        <p:nvSpPr>
          <p:cNvPr id="10" name="Szövegdoboz 9">
            <a:extLst>
              <a:ext uri="{FF2B5EF4-FFF2-40B4-BE49-F238E27FC236}">
                <a16:creationId xmlns:a16="http://schemas.microsoft.com/office/drawing/2014/main" id="{61275464-60DF-0AD2-46BE-740EE2716471}"/>
              </a:ext>
            </a:extLst>
          </p:cNvPr>
          <p:cNvSpPr txBox="1"/>
          <p:nvPr/>
        </p:nvSpPr>
        <p:spPr>
          <a:xfrm>
            <a:off x="191111" y="2999204"/>
            <a:ext cx="9058365" cy="1015663"/>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85750" indent="-285750">
              <a:buFont typeface="Wingdings" panose="05000000000000000000" pitchFamily="2" charset="2"/>
              <a:buChar char="§"/>
            </a:pPr>
            <a:r>
              <a:rPr lang="hu-HU" sz="2800" b="0" i="0" dirty="0">
                <a:solidFill>
                  <a:srgbClr val="006633"/>
                </a:solidFill>
                <a:effectLst/>
                <a:latin typeface="DIN Next LT Pro Bold" panose="020B0803020203050203" pitchFamily="34" charset="-18"/>
              </a:rPr>
              <a:t>Január 15-től MABISZ közösségi média-kampány</a:t>
            </a:r>
            <a:br>
              <a:rPr lang="hu-HU" sz="2800" b="0" i="0" dirty="0">
                <a:solidFill>
                  <a:srgbClr val="006633"/>
                </a:solidFill>
                <a:effectLst/>
                <a:latin typeface="DIN Next LT Pro Bold" panose="020B0803020203050203" pitchFamily="34" charset="-18"/>
              </a:rPr>
            </a:br>
            <a:r>
              <a:rPr lang="hu-HU" sz="1600" dirty="0">
                <a:solidFill>
                  <a:schemeClr val="tx1"/>
                </a:solidFill>
                <a:latin typeface="DIN Next LT Pro Bold" panose="020B0803020203050203" pitchFamily="34" charset="-18"/>
                <a:ea typeface="+mj-ea"/>
                <a:cs typeface="+mj-cs"/>
                <a:sym typeface="Trebuchet MS" panose="020B0603020202020204" pitchFamily="34" charset="0"/>
              </a:rPr>
              <a:t>(https://www.facebook.com/magyarbiztositokszovetsege, https://www.instagram.com/mabisz_/)</a:t>
            </a:r>
            <a:br>
              <a:rPr lang="hu-HU" sz="1600" dirty="0">
                <a:solidFill>
                  <a:schemeClr val="tx1"/>
                </a:solidFill>
                <a:latin typeface="DIN Next LT Pro Bold" panose="020B0803020203050203" pitchFamily="34" charset="-18"/>
                <a:ea typeface="+mj-ea"/>
                <a:cs typeface="+mj-cs"/>
                <a:sym typeface="Trebuchet MS" panose="020B0603020202020204" pitchFamily="34" charset="0"/>
              </a:rPr>
            </a:br>
            <a:endParaRPr lang="hu-HU" sz="1600" dirty="0">
              <a:solidFill>
                <a:schemeClr val="tx1"/>
              </a:solidFill>
              <a:latin typeface="DIN Next LT Pro Bold" panose="020B0803020203050203" pitchFamily="34" charset="-18"/>
              <a:ea typeface="+mj-ea"/>
              <a:cs typeface="+mj-cs"/>
              <a:sym typeface="Trebuchet MS" panose="020B0603020202020204" pitchFamily="34" charset="0"/>
            </a:endParaRPr>
          </a:p>
        </p:txBody>
      </p:sp>
      <p:sp>
        <p:nvSpPr>
          <p:cNvPr id="5" name="Szövegdoboz 4">
            <a:extLst>
              <a:ext uri="{FF2B5EF4-FFF2-40B4-BE49-F238E27FC236}">
                <a16:creationId xmlns:a16="http://schemas.microsoft.com/office/drawing/2014/main" id="{1DD607D8-1366-65DD-E5AD-0D2BE8D7701B}"/>
              </a:ext>
            </a:extLst>
          </p:cNvPr>
          <p:cNvSpPr txBox="1"/>
          <p:nvPr/>
        </p:nvSpPr>
        <p:spPr>
          <a:xfrm>
            <a:off x="0" y="4852398"/>
            <a:ext cx="7961153" cy="75011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57200" algn="l"/>
            <a:r>
              <a:rPr lang="hu-HU" sz="1600" b="0" i="0" dirty="0">
                <a:solidFill>
                  <a:srgbClr val="222222"/>
                </a:solidFill>
                <a:effectLst/>
                <a:latin typeface="DIN Next LT Pro" panose="020B0503020203050203" pitchFamily="34" charset="-18"/>
              </a:rPr>
              <a:t>Hogyan határozható meg a biztosítási összeg? Társasházi biztosítás </a:t>
            </a:r>
          </a:p>
          <a:p>
            <a:pPr marL="457200" algn="l"/>
            <a:r>
              <a:rPr lang="hu-HU" sz="1600" dirty="0">
                <a:solidFill>
                  <a:srgbClr val="222222"/>
                </a:solidFill>
                <a:latin typeface="DIN Next LT Pro" panose="020B0503020203050203" pitchFamily="34" charset="-18"/>
              </a:rPr>
              <a:t>é</a:t>
            </a:r>
            <a:r>
              <a:rPr lang="hu-HU" sz="1600" b="0" i="0" dirty="0">
                <a:solidFill>
                  <a:srgbClr val="222222"/>
                </a:solidFill>
                <a:effectLst/>
                <a:latin typeface="DIN Next LT Pro" panose="020B0503020203050203" pitchFamily="34" charset="-18"/>
              </a:rPr>
              <a:t>s, ami mögötte van. Albérlőként szükséges lakásbiztosítást kötni? </a:t>
            </a:r>
          </a:p>
          <a:p>
            <a:pPr marL="457200" algn="l"/>
            <a:r>
              <a:rPr lang="hu-HU" sz="1600" b="0" i="0" dirty="0">
                <a:solidFill>
                  <a:srgbClr val="222222"/>
                </a:solidFill>
                <a:effectLst/>
                <a:latin typeface="DIN Next LT Pro" panose="020B0503020203050203" pitchFamily="34" charset="-18"/>
              </a:rPr>
              <a:t>Hogyan hasonlítsuk össze a lakásbiztosítási ajánlatokat?</a:t>
            </a:r>
            <a:endParaRPr lang="hu-HU" sz="1800" b="0" i="0" dirty="0">
              <a:solidFill>
                <a:srgbClr val="222222"/>
              </a:solidFill>
              <a:effectLst/>
              <a:latin typeface="Aptos" panose="020B0004020202020204" pitchFamily="34" charset="0"/>
            </a:endParaRPr>
          </a:p>
          <a:p>
            <a:pPr algn="ctr"/>
            <a:endParaRPr lang="hu-HU" dirty="0" err="1">
              <a:solidFill>
                <a:srgbClr val="575757"/>
              </a:solidFill>
            </a:endParaRPr>
          </a:p>
        </p:txBody>
      </p:sp>
      <p:sp>
        <p:nvSpPr>
          <p:cNvPr id="11" name="Szövegdoboz 10">
            <a:extLst>
              <a:ext uri="{FF2B5EF4-FFF2-40B4-BE49-F238E27FC236}">
                <a16:creationId xmlns:a16="http://schemas.microsoft.com/office/drawing/2014/main" id="{F46E62D8-382D-0B41-0489-51CDD07A4F77}"/>
              </a:ext>
            </a:extLst>
          </p:cNvPr>
          <p:cNvSpPr txBox="1"/>
          <p:nvPr/>
        </p:nvSpPr>
        <p:spPr>
          <a:xfrm>
            <a:off x="457942" y="3973873"/>
            <a:ext cx="8055525" cy="96475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hu-HU" b="0" i="0" dirty="0">
                <a:solidFill>
                  <a:srgbClr val="222222"/>
                </a:solidFill>
                <a:effectLst/>
                <a:latin typeface="DIN Next LT Pro" panose="020B0503020203050203" pitchFamily="34" charset="-18"/>
              </a:rPr>
              <a:t>A posztokkal február 18-ig </a:t>
            </a:r>
            <a:r>
              <a:rPr lang="hu-HU" b="1" i="0" dirty="0">
                <a:solidFill>
                  <a:srgbClr val="222222"/>
                </a:solidFill>
                <a:effectLst/>
                <a:latin typeface="DIN Next LT Pro Bold" panose="020B0803020203050203" pitchFamily="34" charset="-18"/>
              </a:rPr>
              <a:t>72 712 </a:t>
            </a:r>
            <a:r>
              <a:rPr lang="hu-HU" b="0" i="0" dirty="0">
                <a:solidFill>
                  <a:srgbClr val="222222"/>
                </a:solidFill>
                <a:effectLst/>
                <a:latin typeface="DIN Next LT Pro" panose="020B0503020203050203" pitchFamily="34" charset="-18"/>
              </a:rPr>
              <a:t>fő találkozott és </a:t>
            </a:r>
            <a:r>
              <a:rPr lang="hu-HU" b="0" i="0" dirty="0">
                <a:solidFill>
                  <a:srgbClr val="222222"/>
                </a:solidFill>
                <a:effectLst/>
                <a:latin typeface="DIN Next LT Pro Bold" panose="020B0803020203050203" pitchFamily="34" charset="-18"/>
              </a:rPr>
              <a:t>36 979 </a:t>
            </a:r>
            <a:r>
              <a:rPr lang="hu-HU" b="0" i="0" dirty="0">
                <a:solidFill>
                  <a:srgbClr val="222222"/>
                </a:solidFill>
                <a:effectLst/>
                <a:latin typeface="DIN Next LT Pro" panose="020B0503020203050203" pitchFamily="34" charset="-18"/>
              </a:rPr>
              <a:t>bejegyzésaktivitás történt.</a:t>
            </a:r>
          </a:p>
          <a:p>
            <a:pPr algn="ctr"/>
            <a:endParaRPr lang="hu-HU" dirty="0" err="1">
              <a:solidFill>
                <a:srgbClr val="575757"/>
              </a:solidFill>
            </a:endParaRPr>
          </a:p>
        </p:txBody>
      </p:sp>
      <p:pic>
        <p:nvPicPr>
          <p:cNvPr id="12" name="Kép 11" descr="A képen rajzfilm, szöveg, ablak, ház látható&#10;&#10;Automatikusan generált leírás">
            <a:extLst>
              <a:ext uri="{FF2B5EF4-FFF2-40B4-BE49-F238E27FC236}">
                <a16:creationId xmlns:a16="http://schemas.microsoft.com/office/drawing/2014/main" id="{B94E7299-D195-D04A-6284-DDFBE7DF328A}"/>
              </a:ext>
            </a:extLst>
          </p:cNvPr>
          <p:cNvPicPr>
            <a:picLocks noChangeAspect="1"/>
          </p:cNvPicPr>
          <p:nvPr/>
        </p:nvPicPr>
        <p:blipFill>
          <a:blip r:embed="rId5"/>
          <a:stretch>
            <a:fillRect/>
          </a:stretch>
        </p:blipFill>
        <p:spPr>
          <a:xfrm>
            <a:off x="9291978" y="1433896"/>
            <a:ext cx="2672886" cy="2672886"/>
          </a:xfrm>
          <a:prstGeom prst="rect">
            <a:avLst/>
          </a:prstGeom>
        </p:spPr>
      </p:pic>
      <p:pic>
        <p:nvPicPr>
          <p:cNvPr id="14" name="Kép 13" descr="A képen szöveg, rajzfilm, illusztráció látható&#10;&#10;Automatikusan generált leírás">
            <a:extLst>
              <a:ext uri="{FF2B5EF4-FFF2-40B4-BE49-F238E27FC236}">
                <a16:creationId xmlns:a16="http://schemas.microsoft.com/office/drawing/2014/main" id="{14E6EA76-291C-4C7A-96D3-533A6228ED79}"/>
              </a:ext>
            </a:extLst>
          </p:cNvPr>
          <p:cNvPicPr>
            <a:picLocks noChangeAspect="1"/>
          </p:cNvPicPr>
          <p:nvPr/>
        </p:nvPicPr>
        <p:blipFill>
          <a:blip r:embed="rId6"/>
          <a:stretch>
            <a:fillRect/>
          </a:stretch>
        </p:blipFill>
        <p:spPr>
          <a:xfrm>
            <a:off x="9284865" y="4197991"/>
            <a:ext cx="2660009" cy="2660009"/>
          </a:xfrm>
          <a:prstGeom prst="rect">
            <a:avLst/>
          </a:prstGeom>
        </p:spPr>
      </p:pic>
      <p:pic>
        <p:nvPicPr>
          <p:cNvPr id="2" name="Ábra 1">
            <a:extLst>
              <a:ext uri="{FF2B5EF4-FFF2-40B4-BE49-F238E27FC236}">
                <a16:creationId xmlns:a16="http://schemas.microsoft.com/office/drawing/2014/main" id="{6EA16C6F-FA6B-5C52-DC15-CAE5DC6D681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08872" y="277563"/>
            <a:ext cx="2053216" cy="729007"/>
          </a:xfrm>
          <a:prstGeom prst="rect">
            <a:avLst/>
          </a:prstGeom>
        </p:spPr>
      </p:pic>
      <p:sp>
        <p:nvSpPr>
          <p:cNvPr id="9" name="Téglalap 8">
            <a:extLst>
              <a:ext uri="{FF2B5EF4-FFF2-40B4-BE49-F238E27FC236}">
                <a16:creationId xmlns:a16="http://schemas.microsoft.com/office/drawing/2014/main" id="{E1494357-67B1-80C7-DF3A-EBC9AB220553}"/>
              </a:ext>
            </a:extLst>
          </p:cNvPr>
          <p:cNvSpPr/>
          <p:nvPr/>
        </p:nvSpPr>
        <p:spPr>
          <a:xfrm>
            <a:off x="195688" y="309198"/>
            <a:ext cx="268448" cy="665735"/>
          </a:xfrm>
          <a:prstGeom prst="rect">
            <a:avLst/>
          </a:prstGeom>
          <a:solidFill>
            <a:srgbClr val="006633"/>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sz="1200" dirty="0">
              <a:solidFill>
                <a:srgbClr val="FFFFFF"/>
              </a:solidFill>
            </a:endParaRPr>
          </a:p>
        </p:txBody>
      </p:sp>
    </p:spTree>
    <p:extLst>
      <p:ext uri="{BB962C8B-B14F-4D97-AF65-F5344CB8AC3E}">
        <p14:creationId xmlns:p14="http://schemas.microsoft.com/office/powerpoint/2010/main" val="39491765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descr="A képen kör, Grafika, tervezés látható&#10;&#10;Automatikusan generált leírás">
            <a:extLst>
              <a:ext uri="{FF2B5EF4-FFF2-40B4-BE49-F238E27FC236}">
                <a16:creationId xmlns:a16="http://schemas.microsoft.com/office/drawing/2014/main" id="{59AFE98D-CFA6-FD91-4CA7-A429FCC1CF01}"/>
              </a:ext>
            </a:extLst>
          </p:cNvPr>
          <p:cNvPicPr>
            <a:picLocks noChangeAspect="1"/>
          </p:cNvPicPr>
          <p:nvPr/>
        </p:nvPicPr>
        <p:blipFill>
          <a:blip r:embed="rId2"/>
          <a:stretch>
            <a:fillRect/>
          </a:stretch>
        </p:blipFill>
        <p:spPr>
          <a:xfrm>
            <a:off x="0" y="0"/>
            <a:ext cx="12192000" cy="6858000"/>
          </a:xfrm>
          <a:prstGeom prst="rect">
            <a:avLst/>
          </a:prstGeom>
        </p:spPr>
      </p:pic>
      <p:pic>
        <p:nvPicPr>
          <p:cNvPr id="7" name="Kép 6" descr="A képen Grafika, Betűtípus, Grafikus tervezés, embléma látható&#10;&#10;Automatikusan generált leírás">
            <a:extLst>
              <a:ext uri="{FF2B5EF4-FFF2-40B4-BE49-F238E27FC236}">
                <a16:creationId xmlns:a16="http://schemas.microsoft.com/office/drawing/2014/main" id="{FD728E1C-6CF9-35F6-B38B-F3C198C09FA3}"/>
              </a:ext>
            </a:extLst>
          </p:cNvPr>
          <p:cNvPicPr>
            <a:picLocks noChangeAspect="1"/>
          </p:cNvPicPr>
          <p:nvPr/>
        </p:nvPicPr>
        <p:blipFill>
          <a:blip r:embed="rId3"/>
          <a:stretch>
            <a:fillRect/>
          </a:stretch>
        </p:blipFill>
        <p:spPr>
          <a:xfrm>
            <a:off x="4093152" y="2891871"/>
            <a:ext cx="3851897" cy="1367640"/>
          </a:xfrm>
          <a:prstGeom prst="rect">
            <a:avLst/>
          </a:prstGeom>
        </p:spPr>
      </p:pic>
    </p:spTree>
    <p:extLst>
      <p:ext uri="{BB962C8B-B14F-4D97-AF65-F5344CB8AC3E}">
        <p14:creationId xmlns:p14="http://schemas.microsoft.com/office/powerpoint/2010/main" val="3176964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DA16ADD-4A4F-4BB5-8FD3-6AB40A72216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a:extLst>
                          <a:ext uri="{FF2B5EF4-FFF2-40B4-BE49-F238E27FC236}">
                            <a16:creationId xmlns:a16="http://schemas.microsoft.com/office/drawing/2014/main" id="{BDA16ADD-4A4F-4BB5-8FD3-6AB40A72216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Ábra 6">
            <a:extLst>
              <a:ext uri="{FF2B5EF4-FFF2-40B4-BE49-F238E27FC236}">
                <a16:creationId xmlns:a16="http://schemas.microsoft.com/office/drawing/2014/main" id="{CEC5E44A-45C1-F653-3633-20D2870BFA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04192" y="277563"/>
            <a:ext cx="2053216" cy="729007"/>
          </a:xfrm>
          <a:prstGeom prst="rect">
            <a:avLst/>
          </a:prstGeom>
        </p:spPr>
      </p:pic>
      <p:sp>
        <p:nvSpPr>
          <p:cNvPr id="10" name="Szövegdoboz 9">
            <a:extLst>
              <a:ext uri="{FF2B5EF4-FFF2-40B4-BE49-F238E27FC236}">
                <a16:creationId xmlns:a16="http://schemas.microsoft.com/office/drawing/2014/main" id="{7503ADD3-691E-8D9E-6CCE-A6AD8970BB96}"/>
              </a:ext>
            </a:extLst>
          </p:cNvPr>
          <p:cNvSpPr txBox="1"/>
          <p:nvPr/>
        </p:nvSpPr>
        <p:spPr>
          <a:xfrm>
            <a:off x="464136" y="184867"/>
            <a:ext cx="5828520"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hu-HU" sz="2800" b="1" cap="small" dirty="0">
                <a:solidFill>
                  <a:srgbClr val="006633"/>
                </a:solidFill>
                <a:latin typeface="DIN Next LT Pro Bold" panose="020B0803020203050203" pitchFamily="34" charset="-18"/>
                <a:ea typeface="+mj-ea"/>
                <a:cs typeface="+mj-cs"/>
                <a:sym typeface="Trebuchet MS" panose="020B0603020202020204" pitchFamily="34" charset="0"/>
              </a:rPr>
              <a:t>A magyar biztosítási piac díjbevétele</a:t>
            </a:r>
          </a:p>
          <a:p>
            <a:r>
              <a:rPr lang="hu-HU" cap="small" dirty="0">
                <a:solidFill>
                  <a:schemeClr val="tx1">
                    <a:lumMod val="75000"/>
                    <a:lumOff val="25000"/>
                  </a:schemeClr>
                </a:solidFill>
                <a:latin typeface="DIN Next LT Pro Bold" panose="020B0803020203050203" pitchFamily="34" charset="-18"/>
                <a:ea typeface="+mj-ea"/>
                <a:cs typeface="+mj-cs"/>
                <a:sym typeface="Trebuchet MS" panose="020B0603020202020204" pitchFamily="34" charset="0"/>
              </a:rPr>
              <a:t>Díjbevétel és inflációval korrigált adatsor</a:t>
            </a:r>
          </a:p>
        </p:txBody>
      </p:sp>
      <p:sp>
        <p:nvSpPr>
          <p:cNvPr id="13" name="Szövegdoboz 12">
            <a:extLst>
              <a:ext uri="{FF2B5EF4-FFF2-40B4-BE49-F238E27FC236}">
                <a16:creationId xmlns:a16="http://schemas.microsoft.com/office/drawing/2014/main" id="{215CC60B-AC9D-497D-EB00-3562991F6A06}"/>
              </a:ext>
            </a:extLst>
          </p:cNvPr>
          <p:cNvSpPr txBox="1"/>
          <p:nvPr/>
        </p:nvSpPr>
        <p:spPr>
          <a:xfrm>
            <a:off x="427837" y="6354351"/>
            <a:ext cx="9102057" cy="31878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hu-HU" sz="1000" i="1" dirty="0">
                <a:solidFill>
                  <a:srgbClr val="575757"/>
                </a:solidFill>
              </a:rPr>
              <a:t>Forrás: KSH, Mabisz</a:t>
            </a:r>
          </a:p>
          <a:p>
            <a:r>
              <a:rPr lang="hu-HU" sz="1000" i="1" dirty="0">
                <a:solidFill>
                  <a:srgbClr val="575757"/>
                </a:solidFill>
              </a:rPr>
              <a:t>Megjegyzés: a CIG Biztosítók esetében a 2023-as adat megegyezik a 2022-es adattal</a:t>
            </a:r>
          </a:p>
        </p:txBody>
      </p:sp>
      <p:sp>
        <p:nvSpPr>
          <p:cNvPr id="14" name="Szövegdoboz 13">
            <a:extLst>
              <a:ext uri="{FF2B5EF4-FFF2-40B4-BE49-F238E27FC236}">
                <a16:creationId xmlns:a16="http://schemas.microsoft.com/office/drawing/2014/main" id="{C11B7E57-62FA-55A6-557E-3EEB6968E8CA}"/>
              </a:ext>
            </a:extLst>
          </p:cNvPr>
          <p:cNvSpPr txBox="1"/>
          <p:nvPr/>
        </p:nvSpPr>
        <p:spPr>
          <a:xfrm>
            <a:off x="811563" y="1031367"/>
            <a:ext cx="1069509" cy="31878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50" dirty="0">
                <a:solidFill>
                  <a:schemeClr val="tx1">
                    <a:lumMod val="50000"/>
                    <a:lumOff val="50000"/>
                  </a:schemeClr>
                </a:solidFill>
              </a:rPr>
              <a:t>Mrd Ft</a:t>
            </a:r>
          </a:p>
        </p:txBody>
      </p:sp>
      <p:sp>
        <p:nvSpPr>
          <p:cNvPr id="3" name="Téglalap 2">
            <a:extLst>
              <a:ext uri="{FF2B5EF4-FFF2-40B4-BE49-F238E27FC236}">
                <a16:creationId xmlns:a16="http://schemas.microsoft.com/office/drawing/2014/main" id="{32FF45C6-8DC4-B8D4-15AD-D07508AE642D}"/>
              </a:ext>
            </a:extLst>
          </p:cNvPr>
          <p:cNvSpPr/>
          <p:nvPr/>
        </p:nvSpPr>
        <p:spPr>
          <a:xfrm>
            <a:off x="195688" y="309198"/>
            <a:ext cx="268448" cy="665735"/>
          </a:xfrm>
          <a:prstGeom prst="rect">
            <a:avLst/>
          </a:prstGeom>
          <a:solidFill>
            <a:srgbClr val="006633"/>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sz="1200" dirty="0">
              <a:solidFill>
                <a:srgbClr val="FFFFFF"/>
              </a:solidFill>
            </a:endParaRPr>
          </a:p>
        </p:txBody>
      </p:sp>
      <p:graphicFrame>
        <p:nvGraphicFramePr>
          <p:cNvPr id="2" name="Diagram 1">
            <a:extLst>
              <a:ext uri="{FF2B5EF4-FFF2-40B4-BE49-F238E27FC236}">
                <a16:creationId xmlns:a16="http://schemas.microsoft.com/office/drawing/2014/main" id="{7542DC66-FD8F-49BF-AB16-C89A407E3F76}"/>
              </a:ext>
            </a:extLst>
          </p:cNvPr>
          <p:cNvGraphicFramePr>
            <a:graphicFrameLocks/>
          </p:cNvGraphicFramePr>
          <p:nvPr>
            <p:extLst>
              <p:ext uri="{D42A27DB-BD31-4B8C-83A1-F6EECF244321}">
                <p14:modId xmlns:p14="http://schemas.microsoft.com/office/powerpoint/2010/main" val="2725215835"/>
              </p:ext>
            </p:extLst>
          </p:nvPr>
        </p:nvGraphicFramePr>
        <p:xfrm>
          <a:off x="1056000" y="1257452"/>
          <a:ext cx="10080000" cy="5040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9317213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a:extLst>
              <a:ext uri="{FF2B5EF4-FFF2-40B4-BE49-F238E27FC236}">
                <a16:creationId xmlns:a16="http://schemas.microsoft.com/office/drawing/2014/main" id="{6AD86715-4C09-9C34-492E-85CD91BBBA4E}"/>
              </a:ext>
            </a:extLst>
          </p:cNvPr>
          <p:cNvGraphicFramePr>
            <a:graphicFrameLocks/>
          </p:cNvGraphicFramePr>
          <p:nvPr>
            <p:extLst>
              <p:ext uri="{D42A27DB-BD31-4B8C-83A1-F6EECF244321}">
                <p14:modId xmlns:p14="http://schemas.microsoft.com/office/powerpoint/2010/main" val="1619473562"/>
              </p:ext>
            </p:extLst>
          </p:nvPr>
        </p:nvGraphicFramePr>
        <p:xfrm>
          <a:off x="6490264" y="1368238"/>
          <a:ext cx="5040000" cy="46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Object 3" hidden="1">
            <a:extLst>
              <a:ext uri="{FF2B5EF4-FFF2-40B4-BE49-F238E27FC236}">
                <a16:creationId xmlns:a16="http://schemas.microsoft.com/office/drawing/2014/main" id="{BDA16ADD-4A4F-4BB5-8FD3-6AB40A72216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4" name="Object 3" hidden="1">
                        <a:extLst>
                          <a:ext uri="{FF2B5EF4-FFF2-40B4-BE49-F238E27FC236}">
                            <a16:creationId xmlns:a16="http://schemas.microsoft.com/office/drawing/2014/main" id="{BDA16ADD-4A4F-4BB5-8FD3-6AB40A72216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Ábra 6">
            <a:extLst>
              <a:ext uri="{FF2B5EF4-FFF2-40B4-BE49-F238E27FC236}">
                <a16:creationId xmlns:a16="http://schemas.microsoft.com/office/drawing/2014/main" id="{CEC5E44A-45C1-F653-3633-20D2870BFA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04192" y="277563"/>
            <a:ext cx="2053216" cy="729007"/>
          </a:xfrm>
          <a:prstGeom prst="rect">
            <a:avLst/>
          </a:prstGeom>
        </p:spPr>
      </p:pic>
      <p:sp>
        <p:nvSpPr>
          <p:cNvPr id="10" name="Szövegdoboz 9">
            <a:extLst>
              <a:ext uri="{FF2B5EF4-FFF2-40B4-BE49-F238E27FC236}">
                <a16:creationId xmlns:a16="http://schemas.microsoft.com/office/drawing/2014/main" id="{7503ADD3-691E-8D9E-6CCE-A6AD8970BB96}"/>
              </a:ext>
            </a:extLst>
          </p:cNvPr>
          <p:cNvSpPr txBox="1"/>
          <p:nvPr/>
        </p:nvSpPr>
        <p:spPr>
          <a:xfrm>
            <a:off x="427838" y="184867"/>
            <a:ext cx="5828520"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hu-HU" sz="2800" b="1" cap="small" dirty="0">
                <a:solidFill>
                  <a:srgbClr val="006633"/>
                </a:solidFill>
                <a:latin typeface="DIN Next LT Pro Bold" panose="020B0803020203050203" pitchFamily="34" charset="-18"/>
                <a:ea typeface="+mj-ea"/>
                <a:cs typeface="+mj-cs"/>
                <a:sym typeface="Trebuchet MS" panose="020B0603020202020204" pitchFamily="34" charset="0"/>
              </a:rPr>
              <a:t>Ágazati növekedések</a:t>
            </a:r>
          </a:p>
          <a:p>
            <a:r>
              <a:rPr lang="hu-HU" cap="small" dirty="0">
                <a:solidFill>
                  <a:schemeClr val="tx1">
                    <a:lumMod val="75000"/>
                    <a:lumOff val="25000"/>
                  </a:schemeClr>
                </a:solidFill>
                <a:latin typeface="DIN Next LT Pro Bold" panose="020B0803020203050203" pitchFamily="34" charset="-18"/>
                <a:ea typeface="+mj-ea"/>
                <a:cs typeface="+mj-cs"/>
                <a:sym typeface="Trebuchet MS" panose="020B0603020202020204" pitchFamily="34" charset="0"/>
              </a:rPr>
              <a:t>Teljes és korrigált díj alapon</a:t>
            </a:r>
          </a:p>
        </p:txBody>
      </p:sp>
      <p:sp>
        <p:nvSpPr>
          <p:cNvPr id="8" name="Szövegdoboz 3">
            <a:extLst>
              <a:ext uri="{FF2B5EF4-FFF2-40B4-BE49-F238E27FC236}">
                <a16:creationId xmlns:a16="http://schemas.microsoft.com/office/drawing/2014/main" id="{8B211558-6CA7-9E94-3E9C-953D3B83439B}"/>
              </a:ext>
            </a:extLst>
          </p:cNvPr>
          <p:cNvSpPr txBox="1"/>
          <p:nvPr/>
        </p:nvSpPr>
        <p:spPr>
          <a:xfrm>
            <a:off x="8833168" y="3426298"/>
            <a:ext cx="800100" cy="28194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hu-HU" sz="1000" dirty="0"/>
              <a:t>+12,83%</a:t>
            </a:r>
          </a:p>
        </p:txBody>
      </p:sp>
      <p:sp>
        <p:nvSpPr>
          <p:cNvPr id="11" name="Szövegdoboz 4">
            <a:extLst>
              <a:ext uri="{FF2B5EF4-FFF2-40B4-BE49-F238E27FC236}">
                <a16:creationId xmlns:a16="http://schemas.microsoft.com/office/drawing/2014/main" id="{62157BCD-43A6-43F4-9B7C-9A248DF2B32E}"/>
              </a:ext>
            </a:extLst>
          </p:cNvPr>
          <p:cNvSpPr txBox="1"/>
          <p:nvPr/>
        </p:nvSpPr>
        <p:spPr>
          <a:xfrm>
            <a:off x="8833168" y="4596298"/>
            <a:ext cx="678180" cy="28194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hu-HU" sz="1000" dirty="0"/>
              <a:t>+12,33%</a:t>
            </a:r>
          </a:p>
        </p:txBody>
      </p:sp>
      <p:sp>
        <p:nvSpPr>
          <p:cNvPr id="12" name="Szövegdoboz 11">
            <a:extLst>
              <a:ext uri="{FF2B5EF4-FFF2-40B4-BE49-F238E27FC236}">
                <a16:creationId xmlns:a16="http://schemas.microsoft.com/office/drawing/2014/main" id="{F504C1FD-943A-D209-49B6-E2870B26A8D6}"/>
              </a:ext>
            </a:extLst>
          </p:cNvPr>
          <p:cNvSpPr txBox="1"/>
          <p:nvPr/>
        </p:nvSpPr>
        <p:spPr>
          <a:xfrm>
            <a:off x="351017" y="1510872"/>
            <a:ext cx="1069509" cy="31878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50" dirty="0">
                <a:solidFill>
                  <a:schemeClr val="tx1">
                    <a:lumMod val="50000"/>
                    <a:lumOff val="50000"/>
                  </a:schemeClr>
                </a:solidFill>
              </a:rPr>
              <a:t>Mrd Ft</a:t>
            </a:r>
          </a:p>
        </p:txBody>
      </p:sp>
      <p:sp>
        <p:nvSpPr>
          <p:cNvPr id="14" name="Szövegdoboz 13">
            <a:extLst>
              <a:ext uri="{FF2B5EF4-FFF2-40B4-BE49-F238E27FC236}">
                <a16:creationId xmlns:a16="http://schemas.microsoft.com/office/drawing/2014/main" id="{DB25A942-4ADB-1E96-D544-0CA0F6A7968B}"/>
              </a:ext>
            </a:extLst>
          </p:cNvPr>
          <p:cNvSpPr txBox="1"/>
          <p:nvPr/>
        </p:nvSpPr>
        <p:spPr>
          <a:xfrm>
            <a:off x="6256358" y="1521717"/>
            <a:ext cx="1069509" cy="31878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50" dirty="0">
                <a:solidFill>
                  <a:schemeClr val="tx1">
                    <a:lumMod val="50000"/>
                    <a:lumOff val="50000"/>
                  </a:schemeClr>
                </a:solidFill>
              </a:rPr>
              <a:t>Mrd Ft</a:t>
            </a:r>
          </a:p>
        </p:txBody>
      </p:sp>
      <p:sp>
        <p:nvSpPr>
          <p:cNvPr id="2" name="Téglalap 1">
            <a:extLst>
              <a:ext uri="{FF2B5EF4-FFF2-40B4-BE49-F238E27FC236}">
                <a16:creationId xmlns:a16="http://schemas.microsoft.com/office/drawing/2014/main" id="{311012C2-C0F4-A9A6-3CCE-7DCF93097F9D}"/>
              </a:ext>
            </a:extLst>
          </p:cNvPr>
          <p:cNvSpPr/>
          <p:nvPr/>
        </p:nvSpPr>
        <p:spPr>
          <a:xfrm>
            <a:off x="195688" y="309198"/>
            <a:ext cx="268448" cy="665735"/>
          </a:xfrm>
          <a:prstGeom prst="rect">
            <a:avLst/>
          </a:prstGeom>
          <a:solidFill>
            <a:srgbClr val="006633"/>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sz="1200" dirty="0">
              <a:solidFill>
                <a:srgbClr val="FFFFFF"/>
              </a:solidFill>
            </a:endParaRPr>
          </a:p>
        </p:txBody>
      </p:sp>
      <p:sp>
        <p:nvSpPr>
          <p:cNvPr id="6" name="Szövegdoboz 5">
            <a:extLst>
              <a:ext uri="{FF2B5EF4-FFF2-40B4-BE49-F238E27FC236}">
                <a16:creationId xmlns:a16="http://schemas.microsoft.com/office/drawing/2014/main" id="{2D2C3D71-13AD-304B-C9CE-95692BB79C5F}"/>
              </a:ext>
            </a:extLst>
          </p:cNvPr>
          <p:cNvSpPr txBox="1"/>
          <p:nvPr/>
        </p:nvSpPr>
        <p:spPr>
          <a:xfrm>
            <a:off x="427837" y="6354351"/>
            <a:ext cx="9102057" cy="31878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hu-HU" sz="1000" i="1" dirty="0">
                <a:solidFill>
                  <a:srgbClr val="575757"/>
                </a:solidFill>
              </a:rPr>
              <a:t>Forrás: Mabisz</a:t>
            </a:r>
          </a:p>
          <a:p>
            <a:r>
              <a:rPr lang="hu-HU" sz="1000" i="1" dirty="0">
                <a:solidFill>
                  <a:srgbClr val="575757"/>
                </a:solidFill>
              </a:rPr>
              <a:t>Megjegyzés: a CIG Biztosítók esetében a 2023-as adat megegyezik a 2022-es adattal</a:t>
            </a:r>
          </a:p>
        </p:txBody>
      </p:sp>
      <p:graphicFrame>
        <p:nvGraphicFramePr>
          <p:cNvPr id="9" name="Diagram 8">
            <a:extLst>
              <a:ext uri="{FF2B5EF4-FFF2-40B4-BE49-F238E27FC236}">
                <a16:creationId xmlns:a16="http://schemas.microsoft.com/office/drawing/2014/main" id="{90BDCE78-8842-F0B5-D614-EE27BD5DEFA7}"/>
              </a:ext>
            </a:extLst>
          </p:cNvPr>
          <p:cNvGraphicFramePr>
            <a:graphicFrameLocks/>
          </p:cNvGraphicFramePr>
          <p:nvPr>
            <p:extLst>
              <p:ext uri="{D42A27DB-BD31-4B8C-83A1-F6EECF244321}">
                <p14:modId xmlns:p14="http://schemas.microsoft.com/office/powerpoint/2010/main" val="3400083445"/>
              </p:ext>
            </p:extLst>
          </p:nvPr>
        </p:nvGraphicFramePr>
        <p:xfrm>
          <a:off x="661736" y="1368238"/>
          <a:ext cx="5040000" cy="4680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5578188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DA969605-D8E2-706E-4CB6-D44DA7B94517}"/>
              </a:ext>
            </a:extLst>
          </p:cNvPr>
          <p:cNvGraphicFramePr>
            <a:graphicFrameLocks/>
          </p:cNvGraphicFramePr>
          <p:nvPr>
            <p:extLst>
              <p:ext uri="{D42A27DB-BD31-4B8C-83A1-F6EECF244321}">
                <p14:modId xmlns:p14="http://schemas.microsoft.com/office/powerpoint/2010/main" val="2274505146"/>
              </p:ext>
            </p:extLst>
          </p:nvPr>
        </p:nvGraphicFramePr>
        <p:xfrm>
          <a:off x="156000" y="1360437"/>
          <a:ext cx="5940000" cy="52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Object 3" hidden="1">
            <a:extLst>
              <a:ext uri="{FF2B5EF4-FFF2-40B4-BE49-F238E27FC236}">
                <a16:creationId xmlns:a16="http://schemas.microsoft.com/office/drawing/2014/main" id="{BDA16ADD-4A4F-4BB5-8FD3-6AB40A72216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4" name="Object 3" hidden="1">
                        <a:extLst>
                          <a:ext uri="{FF2B5EF4-FFF2-40B4-BE49-F238E27FC236}">
                            <a16:creationId xmlns:a16="http://schemas.microsoft.com/office/drawing/2014/main" id="{BDA16ADD-4A4F-4BB5-8FD3-6AB40A72216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Ábra 6">
            <a:extLst>
              <a:ext uri="{FF2B5EF4-FFF2-40B4-BE49-F238E27FC236}">
                <a16:creationId xmlns:a16="http://schemas.microsoft.com/office/drawing/2014/main" id="{CEC5E44A-45C1-F653-3633-20D2870BFA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04192" y="277563"/>
            <a:ext cx="2053216" cy="729007"/>
          </a:xfrm>
          <a:prstGeom prst="rect">
            <a:avLst/>
          </a:prstGeom>
        </p:spPr>
      </p:pic>
      <p:sp>
        <p:nvSpPr>
          <p:cNvPr id="9" name="Ellipszis 8">
            <a:extLst>
              <a:ext uri="{FF2B5EF4-FFF2-40B4-BE49-F238E27FC236}">
                <a16:creationId xmlns:a16="http://schemas.microsoft.com/office/drawing/2014/main" id="{052777ED-7BF7-0A6E-08D6-6C3DD7A9AF2A}"/>
              </a:ext>
            </a:extLst>
          </p:cNvPr>
          <p:cNvSpPr/>
          <p:nvPr/>
        </p:nvSpPr>
        <p:spPr>
          <a:xfrm>
            <a:off x="8772208" y="2592280"/>
            <a:ext cx="2725444" cy="2725444"/>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sz="1200" dirty="0">
              <a:solidFill>
                <a:srgbClr val="FFFFFF"/>
              </a:solidFill>
            </a:endParaRPr>
          </a:p>
        </p:txBody>
      </p:sp>
      <p:sp>
        <p:nvSpPr>
          <p:cNvPr id="10" name="Szövegdoboz 9">
            <a:extLst>
              <a:ext uri="{FF2B5EF4-FFF2-40B4-BE49-F238E27FC236}">
                <a16:creationId xmlns:a16="http://schemas.microsoft.com/office/drawing/2014/main" id="{7503ADD3-691E-8D9E-6CCE-A6AD8970BB96}"/>
              </a:ext>
            </a:extLst>
          </p:cNvPr>
          <p:cNvSpPr txBox="1"/>
          <p:nvPr/>
        </p:nvSpPr>
        <p:spPr>
          <a:xfrm>
            <a:off x="464136" y="184867"/>
            <a:ext cx="5828520"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hu-HU" sz="2800" b="1" cap="small" dirty="0">
                <a:solidFill>
                  <a:srgbClr val="006633"/>
                </a:solidFill>
                <a:latin typeface="DIN Next LT Pro Bold" panose="020B0803020203050203" pitchFamily="34" charset="-18"/>
                <a:ea typeface="+mj-ea"/>
                <a:cs typeface="+mj-cs"/>
                <a:sym typeface="Trebuchet MS" panose="020B0603020202020204" pitchFamily="34" charset="0"/>
              </a:rPr>
              <a:t>Piaci részesedések csoportonként</a:t>
            </a:r>
          </a:p>
          <a:p>
            <a:r>
              <a:rPr lang="hu-HU" cap="small" dirty="0">
                <a:solidFill>
                  <a:schemeClr val="tx1">
                    <a:lumMod val="75000"/>
                    <a:lumOff val="25000"/>
                  </a:schemeClr>
                </a:solidFill>
                <a:latin typeface="DIN Next LT Pro Bold" panose="020B0803020203050203" pitchFamily="34" charset="-18"/>
                <a:ea typeface="+mj-ea"/>
                <a:cs typeface="+mj-cs"/>
                <a:sym typeface="Trebuchet MS" panose="020B0603020202020204" pitchFamily="34" charset="0"/>
              </a:rPr>
              <a:t>2022 és 2023, teljes díj alapján</a:t>
            </a:r>
          </a:p>
        </p:txBody>
      </p:sp>
      <p:sp>
        <p:nvSpPr>
          <p:cNvPr id="2" name="Téglalap 1">
            <a:extLst>
              <a:ext uri="{FF2B5EF4-FFF2-40B4-BE49-F238E27FC236}">
                <a16:creationId xmlns:a16="http://schemas.microsoft.com/office/drawing/2014/main" id="{5EB67940-2D77-95D7-A254-31FD14EFF8FE}"/>
              </a:ext>
            </a:extLst>
          </p:cNvPr>
          <p:cNvSpPr/>
          <p:nvPr/>
        </p:nvSpPr>
        <p:spPr>
          <a:xfrm>
            <a:off x="195688" y="309198"/>
            <a:ext cx="268448" cy="665735"/>
          </a:xfrm>
          <a:prstGeom prst="rect">
            <a:avLst/>
          </a:prstGeom>
          <a:solidFill>
            <a:srgbClr val="006633"/>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sz="1200" dirty="0">
              <a:solidFill>
                <a:srgbClr val="FFFFFF"/>
              </a:solidFill>
            </a:endParaRPr>
          </a:p>
        </p:txBody>
      </p:sp>
      <p:sp>
        <p:nvSpPr>
          <p:cNvPr id="3" name="Szövegdoboz 2">
            <a:extLst>
              <a:ext uri="{FF2B5EF4-FFF2-40B4-BE49-F238E27FC236}">
                <a16:creationId xmlns:a16="http://schemas.microsoft.com/office/drawing/2014/main" id="{B75CB867-140D-40CF-CF2A-02D8FF7DBD0A}"/>
              </a:ext>
            </a:extLst>
          </p:cNvPr>
          <p:cNvSpPr txBox="1"/>
          <p:nvPr/>
        </p:nvSpPr>
        <p:spPr>
          <a:xfrm>
            <a:off x="427837" y="6354351"/>
            <a:ext cx="9102057" cy="31878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hu-HU" sz="1000" i="1" dirty="0">
                <a:solidFill>
                  <a:srgbClr val="575757"/>
                </a:solidFill>
              </a:rPr>
              <a:t>Forrás: Mabisz</a:t>
            </a:r>
          </a:p>
          <a:p>
            <a:r>
              <a:rPr lang="hu-HU" sz="1000" i="1" dirty="0">
                <a:solidFill>
                  <a:srgbClr val="575757"/>
                </a:solidFill>
              </a:rPr>
              <a:t>Megjegyzés: a CIG Biztosítók esetében a 2023-as adat megegyezik a 2022-es adattal</a:t>
            </a:r>
          </a:p>
        </p:txBody>
      </p:sp>
      <p:graphicFrame>
        <p:nvGraphicFramePr>
          <p:cNvPr id="6" name="Diagram 5">
            <a:extLst>
              <a:ext uri="{FF2B5EF4-FFF2-40B4-BE49-F238E27FC236}">
                <a16:creationId xmlns:a16="http://schemas.microsoft.com/office/drawing/2014/main" id="{D8AF001F-4B17-583D-537D-F8FB2549B19A}"/>
              </a:ext>
            </a:extLst>
          </p:cNvPr>
          <p:cNvGraphicFramePr>
            <a:graphicFrameLocks/>
          </p:cNvGraphicFramePr>
          <p:nvPr>
            <p:extLst>
              <p:ext uri="{D42A27DB-BD31-4B8C-83A1-F6EECF244321}">
                <p14:modId xmlns:p14="http://schemas.microsoft.com/office/powerpoint/2010/main" val="1874192855"/>
              </p:ext>
            </p:extLst>
          </p:nvPr>
        </p:nvGraphicFramePr>
        <p:xfrm>
          <a:off x="6252000" y="1360437"/>
          <a:ext cx="5940000" cy="5220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40023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8529BF0D-EB5A-4030-835A-B5C9868864ED}"/>
              </a:ext>
            </a:extLst>
          </p:cNvPr>
          <p:cNvGraphicFramePr>
            <a:graphicFrameLocks/>
          </p:cNvGraphicFramePr>
          <p:nvPr>
            <p:extLst>
              <p:ext uri="{D42A27DB-BD31-4B8C-83A1-F6EECF244321}">
                <p14:modId xmlns:p14="http://schemas.microsoft.com/office/powerpoint/2010/main" val="691699772"/>
              </p:ext>
            </p:extLst>
          </p:nvPr>
        </p:nvGraphicFramePr>
        <p:xfrm>
          <a:off x="195688" y="1365135"/>
          <a:ext cx="5940000" cy="52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Object 3" hidden="1">
            <a:extLst>
              <a:ext uri="{FF2B5EF4-FFF2-40B4-BE49-F238E27FC236}">
                <a16:creationId xmlns:a16="http://schemas.microsoft.com/office/drawing/2014/main" id="{BDA16ADD-4A4F-4BB5-8FD3-6AB40A72216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4" name="Object 3" hidden="1">
                        <a:extLst>
                          <a:ext uri="{FF2B5EF4-FFF2-40B4-BE49-F238E27FC236}">
                            <a16:creationId xmlns:a16="http://schemas.microsoft.com/office/drawing/2014/main" id="{BDA16ADD-4A4F-4BB5-8FD3-6AB40A72216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Ábra 6">
            <a:extLst>
              <a:ext uri="{FF2B5EF4-FFF2-40B4-BE49-F238E27FC236}">
                <a16:creationId xmlns:a16="http://schemas.microsoft.com/office/drawing/2014/main" id="{CEC5E44A-45C1-F653-3633-20D2870BFA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04192" y="277563"/>
            <a:ext cx="2053216" cy="729007"/>
          </a:xfrm>
          <a:prstGeom prst="rect">
            <a:avLst/>
          </a:prstGeom>
        </p:spPr>
      </p:pic>
      <p:sp>
        <p:nvSpPr>
          <p:cNvPr id="9" name="Ellipszis 8">
            <a:extLst>
              <a:ext uri="{FF2B5EF4-FFF2-40B4-BE49-F238E27FC236}">
                <a16:creationId xmlns:a16="http://schemas.microsoft.com/office/drawing/2014/main" id="{052777ED-7BF7-0A6E-08D6-6C3DD7A9AF2A}"/>
              </a:ext>
            </a:extLst>
          </p:cNvPr>
          <p:cNvSpPr/>
          <p:nvPr/>
        </p:nvSpPr>
        <p:spPr>
          <a:xfrm>
            <a:off x="8772208" y="2592280"/>
            <a:ext cx="2725444" cy="2725444"/>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sz="1200" dirty="0">
              <a:solidFill>
                <a:srgbClr val="FFFFFF"/>
              </a:solidFill>
            </a:endParaRPr>
          </a:p>
        </p:txBody>
      </p:sp>
      <p:sp>
        <p:nvSpPr>
          <p:cNvPr id="10" name="Szövegdoboz 9">
            <a:extLst>
              <a:ext uri="{FF2B5EF4-FFF2-40B4-BE49-F238E27FC236}">
                <a16:creationId xmlns:a16="http://schemas.microsoft.com/office/drawing/2014/main" id="{7503ADD3-691E-8D9E-6CCE-A6AD8970BB96}"/>
              </a:ext>
            </a:extLst>
          </p:cNvPr>
          <p:cNvSpPr txBox="1"/>
          <p:nvPr/>
        </p:nvSpPr>
        <p:spPr>
          <a:xfrm>
            <a:off x="464136" y="184867"/>
            <a:ext cx="5828520"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hu-HU" sz="2800" b="1" cap="small" dirty="0">
                <a:solidFill>
                  <a:srgbClr val="006633"/>
                </a:solidFill>
                <a:latin typeface="DIN Next LT Pro Bold" panose="020B0803020203050203" pitchFamily="34" charset="-18"/>
                <a:ea typeface="+mj-ea"/>
                <a:cs typeface="+mj-cs"/>
                <a:sym typeface="Trebuchet MS" panose="020B0603020202020204" pitchFamily="34" charset="0"/>
              </a:rPr>
              <a:t>Egyéni piaci részesedések</a:t>
            </a:r>
          </a:p>
          <a:p>
            <a:r>
              <a:rPr lang="hu-HU" cap="small" dirty="0">
                <a:solidFill>
                  <a:schemeClr val="tx1">
                    <a:lumMod val="75000"/>
                    <a:lumOff val="25000"/>
                  </a:schemeClr>
                </a:solidFill>
                <a:latin typeface="DIN Next LT Pro Bold" panose="020B0803020203050203" pitchFamily="34" charset="-18"/>
                <a:ea typeface="+mj-ea"/>
                <a:cs typeface="+mj-cs"/>
                <a:sym typeface="Trebuchet MS" panose="020B0603020202020204" pitchFamily="34" charset="0"/>
              </a:rPr>
              <a:t>2022 és 2023, teljes díj alapján</a:t>
            </a:r>
          </a:p>
        </p:txBody>
      </p:sp>
      <p:sp>
        <p:nvSpPr>
          <p:cNvPr id="2" name="Téglalap 1">
            <a:extLst>
              <a:ext uri="{FF2B5EF4-FFF2-40B4-BE49-F238E27FC236}">
                <a16:creationId xmlns:a16="http://schemas.microsoft.com/office/drawing/2014/main" id="{5EB67940-2D77-95D7-A254-31FD14EFF8FE}"/>
              </a:ext>
            </a:extLst>
          </p:cNvPr>
          <p:cNvSpPr/>
          <p:nvPr/>
        </p:nvSpPr>
        <p:spPr>
          <a:xfrm>
            <a:off x="195688" y="309198"/>
            <a:ext cx="268448" cy="665735"/>
          </a:xfrm>
          <a:prstGeom prst="rect">
            <a:avLst/>
          </a:prstGeom>
          <a:solidFill>
            <a:srgbClr val="006633"/>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sz="1200" dirty="0">
              <a:solidFill>
                <a:srgbClr val="FFFFFF"/>
              </a:solidFill>
            </a:endParaRPr>
          </a:p>
        </p:txBody>
      </p:sp>
      <p:sp>
        <p:nvSpPr>
          <p:cNvPr id="3" name="Szövegdoboz 2">
            <a:extLst>
              <a:ext uri="{FF2B5EF4-FFF2-40B4-BE49-F238E27FC236}">
                <a16:creationId xmlns:a16="http://schemas.microsoft.com/office/drawing/2014/main" id="{B75CB867-140D-40CF-CF2A-02D8FF7DBD0A}"/>
              </a:ext>
            </a:extLst>
          </p:cNvPr>
          <p:cNvSpPr txBox="1"/>
          <p:nvPr/>
        </p:nvSpPr>
        <p:spPr>
          <a:xfrm>
            <a:off x="427837" y="6354351"/>
            <a:ext cx="9102057" cy="31878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hu-HU" sz="1000" i="1" dirty="0">
                <a:solidFill>
                  <a:srgbClr val="575757"/>
                </a:solidFill>
              </a:rPr>
              <a:t>Forrás: Mabisz</a:t>
            </a:r>
          </a:p>
          <a:p>
            <a:r>
              <a:rPr lang="hu-HU" sz="1000" i="1" dirty="0">
                <a:solidFill>
                  <a:srgbClr val="575757"/>
                </a:solidFill>
              </a:rPr>
              <a:t>Megjegyzés: a CIG Biztosítók esetében a 2023-as adat megegyezik a 2022-es adattal</a:t>
            </a:r>
          </a:p>
        </p:txBody>
      </p:sp>
      <p:graphicFrame>
        <p:nvGraphicFramePr>
          <p:cNvPr id="11" name="Diagram 10">
            <a:extLst>
              <a:ext uri="{FF2B5EF4-FFF2-40B4-BE49-F238E27FC236}">
                <a16:creationId xmlns:a16="http://schemas.microsoft.com/office/drawing/2014/main" id="{BCA3B32E-FD8F-4198-904F-2E657C65588B}"/>
              </a:ext>
            </a:extLst>
          </p:cNvPr>
          <p:cNvGraphicFramePr>
            <a:graphicFrameLocks/>
          </p:cNvGraphicFramePr>
          <p:nvPr>
            <p:extLst>
              <p:ext uri="{D42A27DB-BD31-4B8C-83A1-F6EECF244321}">
                <p14:modId xmlns:p14="http://schemas.microsoft.com/office/powerpoint/2010/main" val="3572064427"/>
              </p:ext>
            </p:extLst>
          </p:nvPr>
        </p:nvGraphicFramePr>
        <p:xfrm>
          <a:off x="6135688" y="1365135"/>
          <a:ext cx="5940000" cy="5220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2823949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DA16ADD-4A4F-4BB5-8FD3-6AB40A72216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a:extLst>
                          <a:ext uri="{FF2B5EF4-FFF2-40B4-BE49-F238E27FC236}">
                            <a16:creationId xmlns:a16="http://schemas.microsoft.com/office/drawing/2014/main" id="{BDA16ADD-4A4F-4BB5-8FD3-6AB40A72216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Ábra 6">
            <a:extLst>
              <a:ext uri="{FF2B5EF4-FFF2-40B4-BE49-F238E27FC236}">
                <a16:creationId xmlns:a16="http://schemas.microsoft.com/office/drawing/2014/main" id="{CEC5E44A-45C1-F653-3633-20D2870BFA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04192" y="277563"/>
            <a:ext cx="2053216" cy="729007"/>
          </a:xfrm>
          <a:prstGeom prst="rect">
            <a:avLst/>
          </a:prstGeom>
        </p:spPr>
      </p:pic>
      <p:sp>
        <p:nvSpPr>
          <p:cNvPr id="9" name="Ellipszis 8">
            <a:extLst>
              <a:ext uri="{FF2B5EF4-FFF2-40B4-BE49-F238E27FC236}">
                <a16:creationId xmlns:a16="http://schemas.microsoft.com/office/drawing/2014/main" id="{052777ED-7BF7-0A6E-08D6-6C3DD7A9AF2A}"/>
              </a:ext>
            </a:extLst>
          </p:cNvPr>
          <p:cNvSpPr/>
          <p:nvPr/>
        </p:nvSpPr>
        <p:spPr>
          <a:xfrm>
            <a:off x="8772208" y="2592280"/>
            <a:ext cx="2725444" cy="2725444"/>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sz="1200" dirty="0">
              <a:solidFill>
                <a:srgbClr val="FFFFFF"/>
              </a:solidFill>
            </a:endParaRPr>
          </a:p>
        </p:txBody>
      </p:sp>
      <p:sp>
        <p:nvSpPr>
          <p:cNvPr id="10" name="Szövegdoboz 9">
            <a:extLst>
              <a:ext uri="{FF2B5EF4-FFF2-40B4-BE49-F238E27FC236}">
                <a16:creationId xmlns:a16="http://schemas.microsoft.com/office/drawing/2014/main" id="{7503ADD3-691E-8D9E-6CCE-A6AD8970BB96}"/>
              </a:ext>
            </a:extLst>
          </p:cNvPr>
          <p:cNvSpPr txBox="1"/>
          <p:nvPr/>
        </p:nvSpPr>
        <p:spPr>
          <a:xfrm>
            <a:off x="464136" y="184867"/>
            <a:ext cx="5828520"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hu-HU" sz="2800" b="1" cap="small" dirty="0">
                <a:solidFill>
                  <a:srgbClr val="006633"/>
                </a:solidFill>
                <a:latin typeface="DIN Next LT Pro Bold" panose="020B0803020203050203" pitchFamily="34" charset="-18"/>
                <a:ea typeface="+mj-ea"/>
                <a:cs typeface="+mj-cs"/>
                <a:sym typeface="Trebuchet MS" panose="020B0603020202020204" pitchFamily="34" charset="0"/>
              </a:rPr>
              <a:t>Piaci részesedések csoportonként</a:t>
            </a:r>
          </a:p>
          <a:p>
            <a:r>
              <a:rPr lang="hu-HU" cap="small" dirty="0">
                <a:solidFill>
                  <a:schemeClr val="tx1">
                    <a:lumMod val="75000"/>
                    <a:lumOff val="25000"/>
                  </a:schemeClr>
                </a:solidFill>
                <a:latin typeface="DIN Next LT Pro Bold" panose="020B0803020203050203" pitchFamily="34" charset="-18"/>
                <a:ea typeface="+mj-ea"/>
                <a:cs typeface="+mj-cs"/>
                <a:sym typeface="Trebuchet MS" panose="020B0603020202020204" pitchFamily="34" charset="0"/>
              </a:rPr>
              <a:t>2022 és 2023, korrigált díj alapján</a:t>
            </a:r>
          </a:p>
        </p:txBody>
      </p:sp>
      <p:sp>
        <p:nvSpPr>
          <p:cNvPr id="2" name="Téglalap 1">
            <a:extLst>
              <a:ext uri="{FF2B5EF4-FFF2-40B4-BE49-F238E27FC236}">
                <a16:creationId xmlns:a16="http://schemas.microsoft.com/office/drawing/2014/main" id="{5EB67940-2D77-95D7-A254-31FD14EFF8FE}"/>
              </a:ext>
            </a:extLst>
          </p:cNvPr>
          <p:cNvSpPr/>
          <p:nvPr/>
        </p:nvSpPr>
        <p:spPr>
          <a:xfrm>
            <a:off x="195688" y="309198"/>
            <a:ext cx="268448" cy="665735"/>
          </a:xfrm>
          <a:prstGeom prst="rect">
            <a:avLst/>
          </a:prstGeom>
          <a:solidFill>
            <a:srgbClr val="006633"/>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sz="1200" dirty="0">
              <a:solidFill>
                <a:srgbClr val="FFFFFF"/>
              </a:solidFill>
            </a:endParaRPr>
          </a:p>
        </p:txBody>
      </p:sp>
      <p:sp>
        <p:nvSpPr>
          <p:cNvPr id="6" name="Szövegdoboz 5">
            <a:extLst>
              <a:ext uri="{FF2B5EF4-FFF2-40B4-BE49-F238E27FC236}">
                <a16:creationId xmlns:a16="http://schemas.microsoft.com/office/drawing/2014/main" id="{B3399B01-3508-D2CC-5C41-CD82EEDFE63E}"/>
              </a:ext>
            </a:extLst>
          </p:cNvPr>
          <p:cNvSpPr txBox="1"/>
          <p:nvPr/>
        </p:nvSpPr>
        <p:spPr>
          <a:xfrm>
            <a:off x="427837" y="6354351"/>
            <a:ext cx="9102057" cy="31878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hu-HU" sz="1000" i="1" dirty="0">
                <a:solidFill>
                  <a:srgbClr val="575757"/>
                </a:solidFill>
              </a:rPr>
              <a:t>Forrás: Mabisz</a:t>
            </a:r>
          </a:p>
          <a:p>
            <a:r>
              <a:rPr lang="hu-HU" sz="1000" i="1" dirty="0">
                <a:solidFill>
                  <a:srgbClr val="575757"/>
                </a:solidFill>
              </a:rPr>
              <a:t>Megjegyzés: a CIG Biztosítók esetében a 2023-as adat megegyezik a 2022-es adattal</a:t>
            </a:r>
          </a:p>
        </p:txBody>
      </p:sp>
      <p:graphicFrame>
        <p:nvGraphicFramePr>
          <p:cNvPr id="3" name="Diagram 2">
            <a:extLst>
              <a:ext uri="{FF2B5EF4-FFF2-40B4-BE49-F238E27FC236}">
                <a16:creationId xmlns:a16="http://schemas.microsoft.com/office/drawing/2014/main" id="{208DCF9E-603E-4220-8570-4FCD31B26626}"/>
              </a:ext>
            </a:extLst>
          </p:cNvPr>
          <p:cNvGraphicFramePr>
            <a:graphicFrameLocks/>
          </p:cNvGraphicFramePr>
          <p:nvPr>
            <p:extLst>
              <p:ext uri="{D42A27DB-BD31-4B8C-83A1-F6EECF244321}">
                <p14:modId xmlns:p14="http://schemas.microsoft.com/office/powerpoint/2010/main" val="4024422272"/>
              </p:ext>
            </p:extLst>
          </p:nvPr>
        </p:nvGraphicFramePr>
        <p:xfrm>
          <a:off x="6252000" y="974933"/>
          <a:ext cx="5940000" cy="522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 name="Diagram 4">
            <a:extLst>
              <a:ext uri="{FF2B5EF4-FFF2-40B4-BE49-F238E27FC236}">
                <a16:creationId xmlns:a16="http://schemas.microsoft.com/office/drawing/2014/main" id="{2E9950B2-12C1-4AE7-A6A8-8B0C2BFC71CD}"/>
              </a:ext>
            </a:extLst>
          </p:cNvPr>
          <p:cNvGraphicFramePr>
            <a:graphicFrameLocks/>
          </p:cNvGraphicFramePr>
          <p:nvPr>
            <p:extLst>
              <p:ext uri="{D42A27DB-BD31-4B8C-83A1-F6EECF244321}">
                <p14:modId xmlns:p14="http://schemas.microsoft.com/office/powerpoint/2010/main" val="263544794"/>
              </p:ext>
            </p:extLst>
          </p:nvPr>
        </p:nvGraphicFramePr>
        <p:xfrm>
          <a:off x="1" y="974933"/>
          <a:ext cx="5940000" cy="5220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9953788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DA16ADD-4A4F-4BB5-8FD3-6AB40A72216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a:extLst>
                          <a:ext uri="{FF2B5EF4-FFF2-40B4-BE49-F238E27FC236}">
                            <a16:creationId xmlns:a16="http://schemas.microsoft.com/office/drawing/2014/main" id="{BDA16ADD-4A4F-4BB5-8FD3-6AB40A72216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Ábra 6">
            <a:extLst>
              <a:ext uri="{FF2B5EF4-FFF2-40B4-BE49-F238E27FC236}">
                <a16:creationId xmlns:a16="http://schemas.microsoft.com/office/drawing/2014/main" id="{CEC5E44A-45C1-F653-3633-20D2870BFA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04192" y="277563"/>
            <a:ext cx="2053216" cy="729007"/>
          </a:xfrm>
          <a:prstGeom prst="rect">
            <a:avLst/>
          </a:prstGeom>
        </p:spPr>
      </p:pic>
      <p:sp>
        <p:nvSpPr>
          <p:cNvPr id="9" name="Ellipszis 8">
            <a:extLst>
              <a:ext uri="{FF2B5EF4-FFF2-40B4-BE49-F238E27FC236}">
                <a16:creationId xmlns:a16="http://schemas.microsoft.com/office/drawing/2014/main" id="{052777ED-7BF7-0A6E-08D6-6C3DD7A9AF2A}"/>
              </a:ext>
            </a:extLst>
          </p:cNvPr>
          <p:cNvSpPr/>
          <p:nvPr/>
        </p:nvSpPr>
        <p:spPr>
          <a:xfrm>
            <a:off x="8772208" y="2592280"/>
            <a:ext cx="2725444" cy="2725444"/>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sz="1200" dirty="0">
              <a:solidFill>
                <a:srgbClr val="FFFFFF"/>
              </a:solidFill>
            </a:endParaRPr>
          </a:p>
        </p:txBody>
      </p:sp>
      <p:sp>
        <p:nvSpPr>
          <p:cNvPr id="10" name="Szövegdoboz 9">
            <a:extLst>
              <a:ext uri="{FF2B5EF4-FFF2-40B4-BE49-F238E27FC236}">
                <a16:creationId xmlns:a16="http://schemas.microsoft.com/office/drawing/2014/main" id="{7503ADD3-691E-8D9E-6CCE-A6AD8970BB96}"/>
              </a:ext>
            </a:extLst>
          </p:cNvPr>
          <p:cNvSpPr txBox="1"/>
          <p:nvPr/>
        </p:nvSpPr>
        <p:spPr>
          <a:xfrm>
            <a:off x="464136" y="184867"/>
            <a:ext cx="5828520"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hu-HU" sz="2800" b="1" cap="small" dirty="0">
                <a:solidFill>
                  <a:srgbClr val="006633"/>
                </a:solidFill>
                <a:latin typeface="DIN Next LT Pro Bold" panose="020B0803020203050203" pitchFamily="34" charset="-18"/>
                <a:ea typeface="+mj-ea"/>
                <a:cs typeface="+mj-cs"/>
                <a:sym typeface="Trebuchet MS" panose="020B0603020202020204" pitchFamily="34" charset="0"/>
              </a:rPr>
              <a:t>Egyéni piaci részesedések</a:t>
            </a:r>
          </a:p>
          <a:p>
            <a:r>
              <a:rPr lang="hu-HU" cap="small" dirty="0">
                <a:solidFill>
                  <a:schemeClr val="tx1">
                    <a:lumMod val="75000"/>
                    <a:lumOff val="25000"/>
                  </a:schemeClr>
                </a:solidFill>
                <a:latin typeface="DIN Next LT Pro Bold" panose="020B0803020203050203" pitchFamily="34" charset="-18"/>
                <a:ea typeface="+mj-ea"/>
                <a:cs typeface="+mj-cs"/>
                <a:sym typeface="Trebuchet MS" panose="020B0603020202020204" pitchFamily="34" charset="0"/>
              </a:rPr>
              <a:t>2022 és 2023, korrigált díj alapján</a:t>
            </a:r>
          </a:p>
        </p:txBody>
      </p:sp>
      <p:sp>
        <p:nvSpPr>
          <p:cNvPr id="2" name="Téglalap 1">
            <a:extLst>
              <a:ext uri="{FF2B5EF4-FFF2-40B4-BE49-F238E27FC236}">
                <a16:creationId xmlns:a16="http://schemas.microsoft.com/office/drawing/2014/main" id="{EAADAE4B-DFCD-BB0E-B559-D827AAA3EE50}"/>
              </a:ext>
            </a:extLst>
          </p:cNvPr>
          <p:cNvSpPr/>
          <p:nvPr/>
        </p:nvSpPr>
        <p:spPr>
          <a:xfrm>
            <a:off x="195688" y="309198"/>
            <a:ext cx="268448" cy="665735"/>
          </a:xfrm>
          <a:prstGeom prst="rect">
            <a:avLst/>
          </a:prstGeom>
          <a:solidFill>
            <a:srgbClr val="006633"/>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sz="1200" dirty="0">
              <a:solidFill>
                <a:srgbClr val="FFFFFF"/>
              </a:solidFill>
            </a:endParaRPr>
          </a:p>
        </p:txBody>
      </p:sp>
      <p:sp>
        <p:nvSpPr>
          <p:cNvPr id="5" name="Szövegdoboz 4">
            <a:extLst>
              <a:ext uri="{FF2B5EF4-FFF2-40B4-BE49-F238E27FC236}">
                <a16:creationId xmlns:a16="http://schemas.microsoft.com/office/drawing/2014/main" id="{5459C5C7-13CE-7DB0-D28B-9B2FB3CA0096}"/>
              </a:ext>
            </a:extLst>
          </p:cNvPr>
          <p:cNvSpPr txBox="1"/>
          <p:nvPr/>
        </p:nvSpPr>
        <p:spPr>
          <a:xfrm>
            <a:off x="427837" y="6354351"/>
            <a:ext cx="9102057" cy="31878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hu-HU" sz="1000" i="1" dirty="0">
                <a:solidFill>
                  <a:srgbClr val="575757"/>
                </a:solidFill>
              </a:rPr>
              <a:t>Forrás: Mabisz</a:t>
            </a:r>
          </a:p>
          <a:p>
            <a:r>
              <a:rPr lang="hu-HU" sz="1000" i="1" dirty="0">
                <a:solidFill>
                  <a:srgbClr val="575757"/>
                </a:solidFill>
              </a:rPr>
              <a:t>Megjegyzés: a CIG Biztosítók esetében a 2023-as adat megegyezik a 2022-es adattal</a:t>
            </a:r>
          </a:p>
        </p:txBody>
      </p:sp>
      <p:graphicFrame>
        <p:nvGraphicFramePr>
          <p:cNvPr id="3" name="Diagram 2">
            <a:extLst>
              <a:ext uri="{FF2B5EF4-FFF2-40B4-BE49-F238E27FC236}">
                <a16:creationId xmlns:a16="http://schemas.microsoft.com/office/drawing/2014/main" id="{9DE254B0-FA73-922B-2CE3-BEC98D727B96}"/>
              </a:ext>
            </a:extLst>
          </p:cNvPr>
          <p:cNvGraphicFramePr>
            <a:graphicFrameLocks/>
          </p:cNvGraphicFramePr>
          <p:nvPr>
            <p:extLst>
              <p:ext uri="{D42A27DB-BD31-4B8C-83A1-F6EECF244321}">
                <p14:modId xmlns:p14="http://schemas.microsoft.com/office/powerpoint/2010/main" val="2744201463"/>
              </p:ext>
            </p:extLst>
          </p:nvPr>
        </p:nvGraphicFramePr>
        <p:xfrm>
          <a:off x="6203927" y="1099267"/>
          <a:ext cx="5940000" cy="522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Diagram 10">
            <a:extLst>
              <a:ext uri="{FF2B5EF4-FFF2-40B4-BE49-F238E27FC236}">
                <a16:creationId xmlns:a16="http://schemas.microsoft.com/office/drawing/2014/main" id="{A0519F82-A6A7-436E-AEC8-968BD9BA9EB3}"/>
              </a:ext>
            </a:extLst>
          </p:cNvPr>
          <p:cNvGraphicFramePr>
            <a:graphicFrameLocks/>
          </p:cNvGraphicFramePr>
          <p:nvPr>
            <p:extLst>
              <p:ext uri="{D42A27DB-BD31-4B8C-83A1-F6EECF244321}">
                <p14:modId xmlns:p14="http://schemas.microsoft.com/office/powerpoint/2010/main" val="1630923071"/>
              </p:ext>
            </p:extLst>
          </p:nvPr>
        </p:nvGraphicFramePr>
        <p:xfrm>
          <a:off x="263927" y="1099264"/>
          <a:ext cx="5940000" cy="5220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4146527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id="{AC45C151-89F8-8418-3836-FB16EF556F54}"/>
              </a:ext>
            </a:extLst>
          </p:cNvPr>
          <p:cNvGraphicFramePr>
            <a:graphicFrameLocks/>
          </p:cNvGraphicFramePr>
          <p:nvPr>
            <p:extLst>
              <p:ext uri="{D42A27DB-BD31-4B8C-83A1-F6EECF244321}">
                <p14:modId xmlns:p14="http://schemas.microsoft.com/office/powerpoint/2010/main" val="3070072146"/>
              </p:ext>
            </p:extLst>
          </p:nvPr>
        </p:nvGraphicFramePr>
        <p:xfrm>
          <a:off x="195688" y="1389435"/>
          <a:ext cx="5760000" cy="46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Object 3" hidden="1">
            <a:extLst>
              <a:ext uri="{FF2B5EF4-FFF2-40B4-BE49-F238E27FC236}">
                <a16:creationId xmlns:a16="http://schemas.microsoft.com/office/drawing/2014/main" id="{BDA16ADD-4A4F-4BB5-8FD3-6AB40A72216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4" name="Object 3" hidden="1">
                        <a:extLst>
                          <a:ext uri="{FF2B5EF4-FFF2-40B4-BE49-F238E27FC236}">
                            <a16:creationId xmlns:a16="http://schemas.microsoft.com/office/drawing/2014/main" id="{BDA16ADD-4A4F-4BB5-8FD3-6AB40A72216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Ábra 6">
            <a:extLst>
              <a:ext uri="{FF2B5EF4-FFF2-40B4-BE49-F238E27FC236}">
                <a16:creationId xmlns:a16="http://schemas.microsoft.com/office/drawing/2014/main" id="{CEC5E44A-45C1-F653-3633-20D2870BFA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04192" y="277563"/>
            <a:ext cx="2053216" cy="729007"/>
          </a:xfrm>
          <a:prstGeom prst="rect">
            <a:avLst/>
          </a:prstGeom>
        </p:spPr>
      </p:pic>
      <p:sp>
        <p:nvSpPr>
          <p:cNvPr id="9" name="Ellipszis 8">
            <a:extLst>
              <a:ext uri="{FF2B5EF4-FFF2-40B4-BE49-F238E27FC236}">
                <a16:creationId xmlns:a16="http://schemas.microsoft.com/office/drawing/2014/main" id="{052777ED-7BF7-0A6E-08D6-6C3DD7A9AF2A}"/>
              </a:ext>
            </a:extLst>
          </p:cNvPr>
          <p:cNvSpPr/>
          <p:nvPr/>
        </p:nvSpPr>
        <p:spPr>
          <a:xfrm>
            <a:off x="8772208" y="2592280"/>
            <a:ext cx="2725444" cy="2725444"/>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sz="1200" dirty="0">
              <a:solidFill>
                <a:srgbClr val="FFFFFF"/>
              </a:solidFill>
            </a:endParaRPr>
          </a:p>
        </p:txBody>
      </p:sp>
      <p:sp>
        <p:nvSpPr>
          <p:cNvPr id="10" name="Szövegdoboz 9">
            <a:extLst>
              <a:ext uri="{FF2B5EF4-FFF2-40B4-BE49-F238E27FC236}">
                <a16:creationId xmlns:a16="http://schemas.microsoft.com/office/drawing/2014/main" id="{7503ADD3-691E-8D9E-6CCE-A6AD8970BB96}"/>
              </a:ext>
            </a:extLst>
          </p:cNvPr>
          <p:cNvSpPr txBox="1"/>
          <p:nvPr/>
        </p:nvSpPr>
        <p:spPr>
          <a:xfrm>
            <a:off x="471231" y="184867"/>
            <a:ext cx="5828520"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hu-HU" sz="2800" b="1" cap="small" dirty="0">
                <a:solidFill>
                  <a:srgbClr val="006633"/>
                </a:solidFill>
                <a:latin typeface="DIN Next LT Pro Bold" panose="020B0803020203050203" pitchFamily="34" charset="-18"/>
                <a:ea typeface="+mj-ea"/>
                <a:cs typeface="+mj-cs"/>
                <a:sym typeface="Trebuchet MS" panose="020B0603020202020204" pitchFamily="34" charset="0"/>
              </a:rPr>
              <a:t>Az életbiztosítási piac díjbevételeinek megoszlása</a:t>
            </a:r>
          </a:p>
        </p:txBody>
      </p:sp>
      <p:graphicFrame>
        <p:nvGraphicFramePr>
          <p:cNvPr id="6" name="Diagram 5">
            <a:extLst>
              <a:ext uri="{FF2B5EF4-FFF2-40B4-BE49-F238E27FC236}">
                <a16:creationId xmlns:a16="http://schemas.microsoft.com/office/drawing/2014/main" id="{B6D6F2A9-513F-0C8E-8C9C-013B51AA040A}"/>
              </a:ext>
            </a:extLst>
          </p:cNvPr>
          <p:cNvGraphicFramePr>
            <a:graphicFrameLocks/>
          </p:cNvGraphicFramePr>
          <p:nvPr>
            <p:extLst>
              <p:ext uri="{D42A27DB-BD31-4B8C-83A1-F6EECF244321}">
                <p14:modId xmlns:p14="http://schemas.microsoft.com/office/powerpoint/2010/main" val="1542066560"/>
              </p:ext>
            </p:extLst>
          </p:nvPr>
        </p:nvGraphicFramePr>
        <p:xfrm>
          <a:off x="6096000" y="1389435"/>
          <a:ext cx="5760000" cy="4680000"/>
        </p:xfrm>
        <a:graphic>
          <a:graphicData uri="http://schemas.openxmlformats.org/drawingml/2006/chart">
            <c:chart xmlns:c="http://schemas.openxmlformats.org/drawingml/2006/chart" xmlns:r="http://schemas.openxmlformats.org/officeDocument/2006/relationships" r:id="rId8"/>
          </a:graphicData>
        </a:graphic>
      </p:graphicFrame>
      <p:sp>
        <p:nvSpPr>
          <p:cNvPr id="8" name="Szövegdoboz 7">
            <a:extLst>
              <a:ext uri="{FF2B5EF4-FFF2-40B4-BE49-F238E27FC236}">
                <a16:creationId xmlns:a16="http://schemas.microsoft.com/office/drawing/2014/main" id="{CCA48B64-55D1-0479-BF8E-A8AC475091D6}"/>
              </a:ext>
            </a:extLst>
          </p:cNvPr>
          <p:cNvSpPr txBox="1"/>
          <p:nvPr/>
        </p:nvSpPr>
        <p:spPr>
          <a:xfrm>
            <a:off x="7323588" y="2785227"/>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dirty="0">
                <a:solidFill>
                  <a:prstClr val="black">
                    <a:lumMod val="65000"/>
                    <a:lumOff val="35000"/>
                  </a:prstClr>
                </a:solidFill>
              </a:rPr>
              <a:t>+42%</a:t>
            </a:r>
          </a:p>
        </p:txBody>
      </p:sp>
      <p:sp>
        <p:nvSpPr>
          <p:cNvPr id="11" name="Szövegdoboz 10">
            <a:extLst>
              <a:ext uri="{FF2B5EF4-FFF2-40B4-BE49-F238E27FC236}">
                <a16:creationId xmlns:a16="http://schemas.microsoft.com/office/drawing/2014/main" id="{51F9D799-1E87-A9F5-6F56-F2CCCA91E4C2}"/>
              </a:ext>
            </a:extLst>
          </p:cNvPr>
          <p:cNvSpPr txBox="1"/>
          <p:nvPr/>
        </p:nvSpPr>
        <p:spPr>
          <a:xfrm>
            <a:off x="2718622" y="2427139"/>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dirty="0">
                <a:solidFill>
                  <a:prstClr val="black">
                    <a:lumMod val="65000"/>
                    <a:lumOff val="35000"/>
                  </a:prstClr>
                </a:solidFill>
              </a:rPr>
              <a:t>+10%</a:t>
            </a:r>
          </a:p>
        </p:txBody>
      </p:sp>
      <p:sp>
        <p:nvSpPr>
          <p:cNvPr id="12" name="Szövegdoboz 11">
            <a:extLst>
              <a:ext uri="{FF2B5EF4-FFF2-40B4-BE49-F238E27FC236}">
                <a16:creationId xmlns:a16="http://schemas.microsoft.com/office/drawing/2014/main" id="{58B94542-003D-94D8-B731-2A2319AB4337}"/>
              </a:ext>
            </a:extLst>
          </p:cNvPr>
          <p:cNvSpPr txBox="1"/>
          <p:nvPr/>
        </p:nvSpPr>
        <p:spPr>
          <a:xfrm>
            <a:off x="4042480" y="2399333"/>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dirty="0">
                <a:solidFill>
                  <a:prstClr val="black">
                    <a:lumMod val="65000"/>
                    <a:lumOff val="35000"/>
                  </a:prstClr>
                </a:solidFill>
              </a:rPr>
              <a:t>+11%</a:t>
            </a:r>
          </a:p>
        </p:txBody>
      </p:sp>
      <p:sp>
        <p:nvSpPr>
          <p:cNvPr id="14" name="Szövegdoboz 13">
            <a:extLst>
              <a:ext uri="{FF2B5EF4-FFF2-40B4-BE49-F238E27FC236}">
                <a16:creationId xmlns:a16="http://schemas.microsoft.com/office/drawing/2014/main" id="{E003D760-3501-2EDC-B3E7-EBE800CCB15E}"/>
              </a:ext>
            </a:extLst>
          </p:cNvPr>
          <p:cNvSpPr txBox="1"/>
          <p:nvPr/>
        </p:nvSpPr>
        <p:spPr>
          <a:xfrm>
            <a:off x="1394948" y="3536488"/>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dirty="0">
                <a:solidFill>
                  <a:prstClr val="black">
                    <a:lumMod val="65000"/>
                    <a:lumOff val="35000"/>
                  </a:prstClr>
                </a:solidFill>
              </a:rPr>
              <a:t>+16%</a:t>
            </a:r>
          </a:p>
        </p:txBody>
      </p:sp>
      <p:sp>
        <p:nvSpPr>
          <p:cNvPr id="15" name="Szövegdoboz 14">
            <a:extLst>
              <a:ext uri="{FF2B5EF4-FFF2-40B4-BE49-F238E27FC236}">
                <a16:creationId xmlns:a16="http://schemas.microsoft.com/office/drawing/2014/main" id="{F1AA67BE-6B0F-B7FD-A01C-FA77B1A03BFD}"/>
              </a:ext>
            </a:extLst>
          </p:cNvPr>
          <p:cNvSpPr txBox="1"/>
          <p:nvPr/>
        </p:nvSpPr>
        <p:spPr>
          <a:xfrm>
            <a:off x="2718714" y="3550691"/>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dirty="0">
                <a:solidFill>
                  <a:prstClr val="black">
                    <a:lumMod val="65000"/>
                    <a:lumOff val="35000"/>
                  </a:prstClr>
                </a:solidFill>
              </a:rPr>
              <a:t>+3%</a:t>
            </a:r>
          </a:p>
        </p:txBody>
      </p:sp>
      <p:sp>
        <p:nvSpPr>
          <p:cNvPr id="16" name="Szövegdoboz 15">
            <a:extLst>
              <a:ext uri="{FF2B5EF4-FFF2-40B4-BE49-F238E27FC236}">
                <a16:creationId xmlns:a16="http://schemas.microsoft.com/office/drawing/2014/main" id="{12E0694C-73E3-D558-34FA-692125BE5822}"/>
              </a:ext>
            </a:extLst>
          </p:cNvPr>
          <p:cNvSpPr txBox="1"/>
          <p:nvPr/>
        </p:nvSpPr>
        <p:spPr>
          <a:xfrm>
            <a:off x="4042480" y="3602178"/>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dirty="0">
                <a:solidFill>
                  <a:prstClr val="black">
                    <a:lumMod val="65000"/>
                    <a:lumOff val="35000"/>
                  </a:prstClr>
                </a:solidFill>
              </a:rPr>
              <a:t>-4%</a:t>
            </a:r>
          </a:p>
        </p:txBody>
      </p:sp>
      <p:sp>
        <p:nvSpPr>
          <p:cNvPr id="17" name="Szövegdoboz 16">
            <a:extLst>
              <a:ext uri="{FF2B5EF4-FFF2-40B4-BE49-F238E27FC236}">
                <a16:creationId xmlns:a16="http://schemas.microsoft.com/office/drawing/2014/main" id="{1ECF7CEA-B9E3-E046-253D-89F141CE6B4C}"/>
              </a:ext>
            </a:extLst>
          </p:cNvPr>
          <p:cNvSpPr txBox="1"/>
          <p:nvPr/>
        </p:nvSpPr>
        <p:spPr>
          <a:xfrm>
            <a:off x="1407034" y="4670400"/>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dirty="0">
                <a:solidFill>
                  <a:prstClr val="black">
                    <a:lumMod val="65000"/>
                    <a:lumOff val="35000"/>
                  </a:prstClr>
                </a:solidFill>
              </a:rPr>
              <a:t>+12%</a:t>
            </a:r>
          </a:p>
        </p:txBody>
      </p:sp>
      <p:sp>
        <p:nvSpPr>
          <p:cNvPr id="18" name="Szövegdoboz 17">
            <a:extLst>
              <a:ext uri="{FF2B5EF4-FFF2-40B4-BE49-F238E27FC236}">
                <a16:creationId xmlns:a16="http://schemas.microsoft.com/office/drawing/2014/main" id="{FE7BA24F-47EA-8403-0409-4D346E0302B7}"/>
              </a:ext>
            </a:extLst>
          </p:cNvPr>
          <p:cNvSpPr txBox="1"/>
          <p:nvPr/>
        </p:nvSpPr>
        <p:spPr>
          <a:xfrm>
            <a:off x="2709997" y="4670400"/>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dirty="0">
                <a:solidFill>
                  <a:prstClr val="black">
                    <a:lumMod val="65000"/>
                    <a:lumOff val="35000"/>
                  </a:prstClr>
                </a:solidFill>
              </a:rPr>
              <a:t>-6%</a:t>
            </a:r>
          </a:p>
        </p:txBody>
      </p:sp>
      <p:sp>
        <p:nvSpPr>
          <p:cNvPr id="19" name="Szövegdoboz 18">
            <a:extLst>
              <a:ext uri="{FF2B5EF4-FFF2-40B4-BE49-F238E27FC236}">
                <a16:creationId xmlns:a16="http://schemas.microsoft.com/office/drawing/2014/main" id="{A8486C20-CA9F-4C2D-A954-5CFB97A93E09}"/>
              </a:ext>
            </a:extLst>
          </p:cNvPr>
          <p:cNvSpPr txBox="1"/>
          <p:nvPr/>
        </p:nvSpPr>
        <p:spPr>
          <a:xfrm>
            <a:off x="4012960" y="4670400"/>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dirty="0">
                <a:solidFill>
                  <a:prstClr val="black">
                    <a:lumMod val="65000"/>
                    <a:lumOff val="35000"/>
                  </a:prstClr>
                </a:solidFill>
              </a:rPr>
              <a:t>-17%</a:t>
            </a:r>
          </a:p>
        </p:txBody>
      </p:sp>
      <p:sp>
        <p:nvSpPr>
          <p:cNvPr id="20" name="Szövegdoboz 19">
            <a:extLst>
              <a:ext uri="{FF2B5EF4-FFF2-40B4-BE49-F238E27FC236}">
                <a16:creationId xmlns:a16="http://schemas.microsoft.com/office/drawing/2014/main" id="{B5A66F62-3434-7D5B-57F6-397EABA56A0E}"/>
              </a:ext>
            </a:extLst>
          </p:cNvPr>
          <p:cNvSpPr txBox="1"/>
          <p:nvPr/>
        </p:nvSpPr>
        <p:spPr>
          <a:xfrm>
            <a:off x="-106918" y="1420678"/>
            <a:ext cx="1069509" cy="31878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50" dirty="0">
                <a:solidFill>
                  <a:schemeClr val="tx1">
                    <a:lumMod val="50000"/>
                    <a:lumOff val="50000"/>
                  </a:schemeClr>
                </a:solidFill>
              </a:rPr>
              <a:t>Mrd Ft</a:t>
            </a:r>
          </a:p>
        </p:txBody>
      </p:sp>
      <p:sp>
        <p:nvSpPr>
          <p:cNvPr id="21" name="Szövegdoboz 20">
            <a:extLst>
              <a:ext uri="{FF2B5EF4-FFF2-40B4-BE49-F238E27FC236}">
                <a16:creationId xmlns:a16="http://schemas.microsoft.com/office/drawing/2014/main" id="{CED92FC1-1889-7E9A-1476-218B3B380280}"/>
              </a:ext>
            </a:extLst>
          </p:cNvPr>
          <p:cNvSpPr txBox="1"/>
          <p:nvPr/>
        </p:nvSpPr>
        <p:spPr>
          <a:xfrm>
            <a:off x="5764996" y="1420678"/>
            <a:ext cx="1069509" cy="31878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50" dirty="0">
                <a:solidFill>
                  <a:schemeClr val="tx1">
                    <a:lumMod val="50000"/>
                    <a:lumOff val="50000"/>
                  </a:schemeClr>
                </a:solidFill>
              </a:rPr>
              <a:t>Mrd Ft</a:t>
            </a:r>
          </a:p>
        </p:txBody>
      </p:sp>
      <p:sp>
        <p:nvSpPr>
          <p:cNvPr id="22" name="Szövegdoboz 21">
            <a:extLst>
              <a:ext uri="{FF2B5EF4-FFF2-40B4-BE49-F238E27FC236}">
                <a16:creationId xmlns:a16="http://schemas.microsoft.com/office/drawing/2014/main" id="{91002304-13C4-1920-4CCD-C7B1ADF6B251}"/>
              </a:ext>
            </a:extLst>
          </p:cNvPr>
          <p:cNvSpPr txBox="1"/>
          <p:nvPr/>
        </p:nvSpPr>
        <p:spPr>
          <a:xfrm>
            <a:off x="1382718" y="2609475"/>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dirty="0">
                <a:solidFill>
                  <a:prstClr val="black">
                    <a:lumMod val="65000"/>
                    <a:lumOff val="35000"/>
                  </a:prstClr>
                </a:solidFill>
              </a:rPr>
              <a:t>+13%</a:t>
            </a:r>
          </a:p>
        </p:txBody>
      </p:sp>
      <p:sp>
        <p:nvSpPr>
          <p:cNvPr id="23" name="Szövegdoboz 22">
            <a:extLst>
              <a:ext uri="{FF2B5EF4-FFF2-40B4-BE49-F238E27FC236}">
                <a16:creationId xmlns:a16="http://schemas.microsoft.com/office/drawing/2014/main" id="{729DDCA6-4B8A-62DE-7D5F-F7B651786A9F}"/>
              </a:ext>
            </a:extLst>
          </p:cNvPr>
          <p:cNvSpPr txBox="1"/>
          <p:nvPr/>
        </p:nvSpPr>
        <p:spPr>
          <a:xfrm>
            <a:off x="8621370" y="2453311"/>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dirty="0">
                <a:solidFill>
                  <a:prstClr val="black">
                    <a:lumMod val="65000"/>
                    <a:lumOff val="35000"/>
                  </a:prstClr>
                </a:solidFill>
              </a:rPr>
              <a:t>-11%</a:t>
            </a:r>
          </a:p>
        </p:txBody>
      </p:sp>
      <p:sp>
        <p:nvSpPr>
          <p:cNvPr id="24" name="Szövegdoboz 23">
            <a:extLst>
              <a:ext uri="{FF2B5EF4-FFF2-40B4-BE49-F238E27FC236}">
                <a16:creationId xmlns:a16="http://schemas.microsoft.com/office/drawing/2014/main" id="{B96611A9-9F17-1D9A-2D6B-8B07B17751D7}"/>
              </a:ext>
            </a:extLst>
          </p:cNvPr>
          <p:cNvSpPr txBox="1"/>
          <p:nvPr/>
        </p:nvSpPr>
        <p:spPr>
          <a:xfrm>
            <a:off x="9953980" y="3464288"/>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dirty="0">
                <a:solidFill>
                  <a:prstClr val="black">
                    <a:lumMod val="65000"/>
                    <a:lumOff val="35000"/>
                  </a:prstClr>
                </a:solidFill>
              </a:rPr>
              <a:t>+9%</a:t>
            </a:r>
          </a:p>
        </p:txBody>
      </p:sp>
      <p:sp>
        <p:nvSpPr>
          <p:cNvPr id="25" name="Szövegdoboz 24">
            <a:extLst>
              <a:ext uri="{FF2B5EF4-FFF2-40B4-BE49-F238E27FC236}">
                <a16:creationId xmlns:a16="http://schemas.microsoft.com/office/drawing/2014/main" id="{36769610-759D-1D29-4066-B7BDA8369712}"/>
              </a:ext>
            </a:extLst>
          </p:cNvPr>
          <p:cNvSpPr txBox="1"/>
          <p:nvPr/>
        </p:nvSpPr>
        <p:spPr>
          <a:xfrm>
            <a:off x="7319453" y="3708381"/>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dirty="0">
                <a:solidFill>
                  <a:prstClr val="black">
                    <a:lumMod val="65000"/>
                    <a:lumOff val="35000"/>
                  </a:prstClr>
                </a:solidFill>
              </a:rPr>
              <a:t>+37%</a:t>
            </a:r>
          </a:p>
        </p:txBody>
      </p:sp>
      <p:sp>
        <p:nvSpPr>
          <p:cNvPr id="26" name="Szövegdoboz 25">
            <a:extLst>
              <a:ext uri="{FF2B5EF4-FFF2-40B4-BE49-F238E27FC236}">
                <a16:creationId xmlns:a16="http://schemas.microsoft.com/office/drawing/2014/main" id="{5350EBC6-0AA3-F49C-0549-8440E5A1A004}"/>
              </a:ext>
            </a:extLst>
          </p:cNvPr>
          <p:cNvSpPr txBox="1"/>
          <p:nvPr/>
        </p:nvSpPr>
        <p:spPr>
          <a:xfrm>
            <a:off x="8621370" y="3556047"/>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dirty="0">
                <a:solidFill>
                  <a:prstClr val="black">
                    <a:lumMod val="65000"/>
                    <a:lumOff val="35000"/>
                  </a:prstClr>
                </a:solidFill>
              </a:rPr>
              <a:t>-4%</a:t>
            </a:r>
          </a:p>
        </p:txBody>
      </p:sp>
      <p:sp>
        <p:nvSpPr>
          <p:cNvPr id="27" name="Szövegdoboz 26">
            <a:extLst>
              <a:ext uri="{FF2B5EF4-FFF2-40B4-BE49-F238E27FC236}">
                <a16:creationId xmlns:a16="http://schemas.microsoft.com/office/drawing/2014/main" id="{FB42BE4E-B152-0B41-876A-3D371DF77FC6}"/>
              </a:ext>
            </a:extLst>
          </p:cNvPr>
          <p:cNvSpPr txBox="1"/>
          <p:nvPr/>
        </p:nvSpPr>
        <p:spPr>
          <a:xfrm>
            <a:off x="9916400" y="4033090"/>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dirty="0">
                <a:solidFill>
                  <a:prstClr val="black">
                    <a:lumMod val="65000"/>
                    <a:lumOff val="35000"/>
                  </a:prstClr>
                </a:solidFill>
              </a:rPr>
              <a:t>-33%</a:t>
            </a:r>
          </a:p>
        </p:txBody>
      </p:sp>
      <p:sp>
        <p:nvSpPr>
          <p:cNvPr id="28" name="Szövegdoboz 27">
            <a:extLst>
              <a:ext uri="{FF2B5EF4-FFF2-40B4-BE49-F238E27FC236}">
                <a16:creationId xmlns:a16="http://schemas.microsoft.com/office/drawing/2014/main" id="{12071FBC-3805-0354-706F-C59542B7B55B}"/>
              </a:ext>
            </a:extLst>
          </p:cNvPr>
          <p:cNvSpPr txBox="1"/>
          <p:nvPr/>
        </p:nvSpPr>
        <p:spPr>
          <a:xfrm>
            <a:off x="7319453" y="4631535"/>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dirty="0">
                <a:solidFill>
                  <a:prstClr val="black">
                    <a:lumMod val="65000"/>
                    <a:lumOff val="35000"/>
                  </a:prstClr>
                </a:solidFill>
              </a:rPr>
              <a:t>+22%</a:t>
            </a:r>
          </a:p>
        </p:txBody>
      </p:sp>
      <p:sp>
        <p:nvSpPr>
          <p:cNvPr id="29" name="Szövegdoboz 28">
            <a:extLst>
              <a:ext uri="{FF2B5EF4-FFF2-40B4-BE49-F238E27FC236}">
                <a16:creationId xmlns:a16="http://schemas.microsoft.com/office/drawing/2014/main" id="{0DD21199-99CD-CFD0-AD6B-B0EBD8E27F60}"/>
              </a:ext>
            </a:extLst>
          </p:cNvPr>
          <p:cNvSpPr txBox="1"/>
          <p:nvPr/>
        </p:nvSpPr>
        <p:spPr>
          <a:xfrm>
            <a:off x="8605763" y="4612076"/>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dirty="0">
                <a:solidFill>
                  <a:prstClr val="black">
                    <a:lumMod val="65000"/>
                    <a:lumOff val="35000"/>
                  </a:prstClr>
                </a:solidFill>
              </a:rPr>
              <a:t>-14%</a:t>
            </a:r>
          </a:p>
        </p:txBody>
      </p:sp>
      <p:sp>
        <p:nvSpPr>
          <p:cNvPr id="30" name="Szövegdoboz 29">
            <a:extLst>
              <a:ext uri="{FF2B5EF4-FFF2-40B4-BE49-F238E27FC236}">
                <a16:creationId xmlns:a16="http://schemas.microsoft.com/office/drawing/2014/main" id="{CF0ADEEE-9F8C-6143-2024-677A6F1274E0}"/>
              </a:ext>
            </a:extLst>
          </p:cNvPr>
          <p:cNvSpPr txBox="1"/>
          <p:nvPr/>
        </p:nvSpPr>
        <p:spPr>
          <a:xfrm>
            <a:off x="9916400" y="4805023"/>
            <a:ext cx="914400" cy="3858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000" dirty="0">
                <a:solidFill>
                  <a:prstClr val="black">
                    <a:lumMod val="65000"/>
                    <a:lumOff val="35000"/>
                  </a:prstClr>
                </a:solidFill>
              </a:rPr>
              <a:t>-59%</a:t>
            </a:r>
          </a:p>
        </p:txBody>
      </p:sp>
      <p:sp>
        <p:nvSpPr>
          <p:cNvPr id="2" name="Szövegdoboz 1">
            <a:extLst>
              <a:ext uri="{FF2B5EF4-FFF2-40B4-BE49-F238E27FC236}">
                <a16:creationId xmlns:a16="http://schemas.microsoft.com/office/drawing/2014/main" id="{106F37AC-DC18-D1D4-9844-006D6D8F43E3}"/>
              </a:ext>
            </a:extLst>
          </p:cNvPr>
          <p:cNvSpPr txBox="1"/>
          <p:nvPr/>
        </p:nvSpPr>
        <p:spPr>
          <a:xfrm>
            <a:off x="982791" y="2274644"/>
            <a:ext cx="457200" cy="249378"/>
          </a:xfrm>
          <a:prstGeom prst="rect">
            <a:avLst/>
          </a:prstGeom>
          <a:solidFill>
            <a:srgbClr val="006633"/>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200" dirty="0">
                <a:solidFill>
                  <a:schemeClr val="bg1"/>
                </a:solidFill>
              </a:rPr>
              <a:t>557</a:t>
            </a:r>
            <a:endParaRPr lang="hu-HU" sz="1400" dirty="0">
              <a:solidFill>
                <a:schemeClr val="bg1"/>
              </a:solidFill>
            </a:endParaRPr>
          </a:p>
        </p:txBody>
      </p:sp>
      <p:sp>
        <p:nvSpPr>
          <p:cNvPr id="3" name="Szövegdoboz 2">
            <a:extLst>
              <a:ext uri="{FF2B5EF4-FFF2-40B4-BE49-F238E27FC236}">
                <a16:creationId xmlns:a16="http://schemas.microsoft.com/office/drawing/2014/main" id="{3D574CBC-A09C-8A87-C318-5EC9798D4802}"/>
              </a:ext>
            </a:extLst>
          </p:cNvPr>
          <p:cNvSpPr txBox="1"/>
          <p:nvPr/>
        </p:nvSpPr>
        <p:spPr>
          <a:xfrm>
            <a:off x="3620321" y="1817875"/>
            <a:ext cx="457200" cy="249378"/>
          </a:xfrm>
          <a:prstGeom prst="rect">
            <a:avLst/>
          </a:prstGeom>
          <a:solidFill>
            <a:srgbClr val="006633"/>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200" dirty="0">
                <a:solidFill>
                  <a:schemeClr val="bg1"/>
                </a:solidFill>
              </a:rPr>
              <a:t>641</a:t>
            </a:r>
            <a:endParaRPr lang="hu-HU" sz="1400" dirty="0">
              <a:solidFill>
                <a:schemeClr val="bg1"/>
              </a:solidFill>
            </a:endParaRPr>
          </a:p>
        </p:txBody>
      </p:sp>
      <p:sp>
        <p:nvSpPr>
          <p:cNvPr id="31" name="Szövegdoboz 30">
            <a:extLst>
              <a:ext uri="{FF2B5EF4-FFF2-40B4-BE49-F238E27FC236}">
                <a16:creationId xmlns:a16="http://schemas.microsoft.com/office/drawing/2014/main" id="{CE5175D7-E2D4-167C-D1C1-D5E3DED67883}"/>
              </a:ext>
            </a:extLst>
          </p:cNvPr>
          <p:cNvSpPr txBox="1"/>
          <p:nvPr/>
        </p:nvSpPr>
        <p:spPr>
          <a:xfrm>
            <a:off x="4916778" y="2025266"/>
            <a:ext cx="457200" cy="249378"/>
          </a:xfrm>
          <a:prstGeom prst="rect">
            <a:avLst/>
          </a:prstGeom>
          <a:solidFill>
            <a:srgbClr val="006633"/>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200" dirty="0">
                <a:solidFill>
                  <a:schemeClr val="bg1"/>
                </a:solidFill>
              </a:rPr>
              <a:t>606</a:t>
            </a:r>
            <a:endParaRPr lang="hu-HU" sz="1400" dirty="0">
              <a:solidFill>
                <a:schemeClr val="bg1"/>
              </a:solidFill>
            </a:endParaRPr>
          </a:p>
        </p:txBody>
      </p:sp>
      <p:sp>
        <p:nvSpPr>
          <p:cNvPr id="32" name="Szövegdoboz 31">
            <a:extLst>
              <a:ext uri="{FF2B5EF4-FFF2-40B4-BE49-F238E27FC236}">
                <a16:creationId xmlns:a16="http://schemas.microsoft.com/office/drawing/2014/main" id="{D5C91650-E467-4F65-E3E4-CA662B140423}"/>
              </a:ext>
            </a:extLst>
          </p:cNvPr>
          <p:cNvSpPr txBox="1"/>
          <p:nvPr/>
        </p:nvSpPr>
        <p:spPr>
          <a:xfrm>
            <a:off x="6888222" y="2716537"/>
            <a:ext cx="457200" cy="249378"/>
          </a:xfrm>
          <a:prstGeom prst="rect">
            <a:avLst/>
          </a:prstGeom>
          <a:solidFill>
            <a:srgbClr val="006633"/>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200" dirty="0">
                <a:solidFill>
                  <a:schemeClr val="bg1"/>
                </a:solidFill>
              </a:rPr>
              <a:t>201</a:t>
            </a:r>
            <a:endParaRPr lang="hu-HU" sz="1400" dirty="0">
              <a:solidFill>
                <a:schemeClr val="bg1"/>
              </a:solidFill>
            </a:endParaRPr>
          </a:p>
        </p:txBody>
      </p:sp>
      <p:sp>
        <p:nvSpPr>
          <p:cNvPr id="33" name="Szövegdoboz 32">
            <a:extLst>
              <a:ext uri="{FF2B5EF4-FFF2-40B4-BE49-F238E27FC236}">
                <a16:creationId xmlns:a16="http://schemas.microsoft.com/office/drawing/2014/main" id="{AE71E7AE-3699-7B9B-AC1C-0109C7FB3CD8}"/>
              </a:ext>
            </a:extLst>
          </p:cNvPr>
          <p:cNvSpPr txBox="1"/>
          <p:nvPr/>
        </p:nvSpPr>
        <p:spPr>
          <a:xfrm>
            <a:off x="8223706" y="1983484"/>
            <a:ext cx="457200" cy="249378"/>
          </a:xfrm>
          <a:prstGeom prst="rect">
            <a:avLst/>
          </a:prstGeom>
          <a:solidFill>
            <a:srgbClr val="006633"/>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200" dirty="0">
                <a:solidFill>
                  <a:schemeClr val="bg1"/>
                </a:solidFill>
              </a:rPr>
              <a:t>262</a:t>
            </a:r>
            <a:endParaRPr lang="hu-HU" sz="1400" dirty="0">
              <a:solidFill>
                <a:schemeClr val="bg1"/>
              </a:solidFill>
            </a:endParaRPr>
          </a:p>
        </p:txBody>
      </p:sp>
      <p:sp>
        <p:nvSpPr>
          <p:cNvPr id="34" name="Szövegdoboz 33">
            <a:extLst>
              <a:ext uri="{FF2B5EF4-FFF2-40B4-BE49-F238E27FC236}">
                <a16:creationId xmlns:a16="http://schemas.microsoft.com/office/drawing/2014/main" id="{EE2DBB0A-7C93-1B00-861E-AB09B7E5585F}"/>
              </a:ext>
            </a:extLst>
          </p:cNvPr>
          <p:cNvSpPr txBox="1"/>
          <p:nvPr/>
        </p:nvSpPr>
        <p:spPr>
          <a:xfrm>
            <a:off x="9520163" y="2237003"/>
            <a:ext cx="457200" cy="249378"/>
          </a:xfrm>
          <a:prstGeom prst="rect">
            <a:avLst/>
          </a:prstGeom>
          <a:solidFill>
            <a:srgbClr val="006633"/>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200" dirty="0">
                <a:solidFill>
                  <a:schemeClr val="bg1"/>
                </a:solidFill>
              </a:rPr>
              <a:t>240</a:t>
            </a:r>
            <a:endParaRPr lang="hu-HU" sz="1400" dirty="0">
              <a:solidFill>
                <a:schemeClr val="bg1"/>
              </a:solidFill>
            </a:endParaRPr>
          </a:p>
        </p:txBody>
      </p:sp>
      <p:sp>
        <p:nvSpPr>
          <p:cNvPr id="35" name="Szövegdoboz 34">
            <a:extLst>
              <a:ext uri="{FF2B5EF4-FFF2-40B4-BE49-F238E27FC236}">
                <a16:creationId xmlns:a16="http://schemas.microsoft.com/office/drawing/2014/main" id="{914BB174-1566-C736-82D8-BE3E1E60C7B1}"/>
              </a:ext>
            </a:extLst>
          </p:cNvPr>
          <p:cNvSpPr txBox="1"/>
          <p:nvPr/>
        </p:nvSpPr>
        <p:spPr>
          <a:xfrm>
            <a:off x="10833806" y="3407857"/>
            <a:ext cx="457200" cy="249378"/>
          </a:xfrm>
          <a:prstGeom prst="rect">
            <a:avLst/>
          </a:prstGeom>
          <a:solidFill>
            <a:srgbClr val="006633"/>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200" dirty="0">
                <a:solidFill>
                  <a:schemeClr val="bg1"/>
                </a:solidFill>
              </a:rPr>
              <a:t>144</a:t>
            </a:r>
            <a:endParaRPr lang="hu-HU" sz="1400" dirty="0">
              <a:solidFill>
                <a:schemeClr val="bg1"/>
              </a:solidFill>
            </a:endParaRPr>
          </a:p>
        </p:txBody>
      </p:sp>
      <p:sp>
        <p:nvSpPr>
          <p:cNvPr id="36" name="Téglalap 35">
            <a:extLst>
              <a:ext uri="{FF2B5EF4-FFF2-40B4-BE49-F238E27FC236}">
                <a16:creationId xmlns:a16="http://schemas.microsoft.com/office/drawing/2014/main" id="{78CE7AC3-38CD-F52E-FA89-C6D1E25DF557}"/>
              </a:ext>
            </a:extLst>
          </p:cNvPr>
          <p:cNvSpPr/>
          <p:nvPr/>
        </p:nvSpPr>
        <p:spPr>
          <a:xfrm>
            <a:off x="195688" y="309198"/>
            <a:ext cx="268448" cy="665735"/>
          </a:xfrm>
          <a:prstGeom prst="rect">
            <a:avLst/>
          </a:prstGeom>
          <a:solidFill>
            <a:srgbClr val="006633"/>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sz="1200" dirty="0">
              <a:solidFill>
                <a:srgbClr val="FFFFFF"/>
              </a:solidFill>
            </a:endParaRPr>
          </a:p>
        </p:txBody>
      </p:sp>
      <p:sp>
        <p:nvSpPr>
          <p:cNvPr id="38" name="Szövegdoboz 37">
            <a:extLst>
              <a:ext uri="{FF2B5EF4-FFF2-40B4-BE49-F238E27FC236}">
                <a16:creationId xmlns:a16="http://schemas.microsoft.com/office/drawing/2014/main" id="{BD1282E8-5764-4C47-F50F-916646DC1B3F}"/>
              </a:ext>
            </a:extLst>
          </p:cNvPr>
          <p:cNvSpPr txBox="1"/>
          <p:nvPr/>
        </p:nvSpPr>
        <p:spPr>
          <a:xfrm>
            <a:off x="2317627" y="1880182"/>
            <a:ext cx="457200" cy="249378"/>
          </a:xfrm>
          <a:prstGeom prst="rect">
            <a:avLst/>
          </a:prstGeom>
          <a:solidFill>
            <a:srgbClr val="006633"/>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hu-HU" sz="1200" dirty="0">
                <a:solidFill>
                  <a:schemeClr val="bg1"/>
                </a:solidFill>
              </a:rPr>
              <a:t>634</a:t>
            </a:r>
            <a:endParaRPr lang="hu-HU" sz="1400" dirty="0">
              <a:solidFill>
                <a:schemeClr val="bg1"/>
              </a:solidFill>
            </a:endParaRPr>
          </a:p>
        </p:txBody>
      </p:sp>
      <p:sp>
        <p:nvSpPr>
          <p:cNvPr id="5" name="Szövegdoboz 4">
            <a:extLst>
              <a:ext uri="{FF2B5EF4-FFF2-40B4-BE49-F238E27FC236}">
                <a16:creationId xmlns:a16="http://schemas.microsoft.com/office/drawing/2014/main" id="{45C32573-0C4B-2B6F-F26E-9D3FDC4B1987}"/>
              </a:ext>
            </a:extLst>
          </p:cNvPr>
          <p:cNvSpPr txBox="1"/>
          <p:nvPr/>
        </p:nvSpPr>
        <p:spPr>
          <a:xfrm>
            <a:off x="427837" y="6354351"/>
            <a:ext cx="9102057" cy="31878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hu-HU" sz="1000" i="1" dirty="0">
                <a:solidFill>
                  <a:srgbClr val="575757"/>
                </a:solidFill>
              </a:rPr>
              <a:t>Forrás: </a:t>
            </a:r>
            <a:r>
              <a:rPr lang="hu-HU" sz="1000" i="1" dirty="0" err="1">
                <a:solidFill>
                  <a:srgbClr val="575757"/>
                </a:solidFill>
              </a:rPr>
              <a:t>abisz</a:t>
            </a:r>
            <a:endParaRPr lang="hu-HU" sz="1000" i="1" dirty="0">
              <a:solidFill>
                <a:srgbClr val="575757"/>
              </a:solidFill>
            </a:endParaRPr>
          </a:p>
          <a:p>
            <a:r>
              <a:rPr lang="hu-HU" sz="1000" i="1" dirty="0">
                <a:solidFill>
                  <a:srgbClr val="575757"/>
                </a:solidFill>
              </a:rPr>
              <a:t>Megjegyzés: a CIG esetében a 2023-as adat megegyezik a 2022-es adattal</a:t>
            </a:r>
          </a:p>
        </p:txBody>
      </p:sp>
    </p:spTree>
    <p:extLst>
      <p:ext uri="{BB962C8B-B14F-4D97-AF65-F5344CB8AC3E}">
        <p14:creationId xmlns:p14="http://schemas.microsoft.com/office/powerpoint/2010/main" val="2561578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DA16ADD-4A4F-4BB5-8FD3-6AB40A72216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a:extLst>
                          <a:ext uri="{FF2B5EF4-FFF2-40B4-BE49-F238E27FC236}">
                            <a16:creationId xmlns:a16="http://schemas.microsoft.com/office/drawing/2014/main" id="{BDA16ADD-4A4F-4BB5-8FD3-6AB40A72216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Ábra 6">
            <a:extLst>
              <a:ext uri="{FF2B5EF4-FFF2-40B4-BE49-F238E27FC236}">
                <a16:creationId xmlns:a16="http://schemas.microsoft.com/office/drawing/2014/main" id="{CEC5E44A-45C1-F653-3633-20D2870BFA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04192" y="277563"/>
            <a:ext cx="2053216" cy="729007"/>
          </a:xfrm>
          <a:prstGeom prst="rect">
            <a:avLst/>
          </a:prstGeom>
        </p:spPr>
      </p:pic>
      <p:sp>
        <p:nvSpPr>
          <p:cNvPr id="9" name="Ellipszis 8">
            <a:extLst>
              <a:ext uri="{FF2B5EF4-FFF2-40B4-BE49-F238E27FC236}">
                <a16:creationId xmlns:a16="http://schemas.microsoft.com/office/drawing/2014/main" id="{052777ED-7BF7-0A6E-08D6-6C3DD7A9AF2A}"/>
              </a:ext>
            </a:extLst>
          </p:cNvPr>
          <p:cNvSpPr/>
          <p:nvPr/>
        </p:nvSpPr>
        <p:spPr>
          <a:xfrm>
            <a:off x="8772208" y="2592280"/>
            <a:ext cx="2725444" cy="2725444"/>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sz="1200" dirty="0">
              <a:solidFill>
                <a:srgbClr val="FFFFFF"/>
              </a:solidFill>
            </a:endParaRPr>
          </a:p>
        </p:txBody>
      </p:sp>
      <p:sp>
        <p:nvSpPr>
          <p:cNvPr id="10" name="Szövegdoboz 9">
            <a:extLst>
              <a:ext uri="{FF2B5EF4-FFF2-40B4-BE49-F238E27FC236}">
                <a16:creationId xmlns:a16="http://schemas.microsoft.com/office/drawing/2014/main" id="{7503ADD3-691E-8D9E-6CCE-A6AD8970BB96}"/>
              </a:ext>
            </a:extLst>
          </p:cNvPr>
          <p:cNvSpPr txBox="1"/>
          <p:nvPr/>
        </p:nvSpPr>
        <p:spPr>
          <a:xfrm>
            <a:off x="464136" y="184799"/>
            <a:ext cx="5828520"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hu-HU" sz="2800" b="1" cap="small" dirty="0">
                <a:solidFill>
                  <a:srgbClr val="006633"/>
                </a:solidFill>
                <a:latin typeface="DIN Next LT Pro Bold" panose="020B0803020203050203" pitchFamily="34" charset="-18"/>
                <a:ea typeface="+mj-ea"/>
                <a:cs typeface="+mj-cs"/>
                <a:sym typeface="Trebuchet MS" panose="020B0603020202020204" pitchFamily="34" charset="0"/>
              </a:rPr>
              <a:t>A nyugdíjbiztosítási szerződések alakulása</a:t>
            </a:r>
          </a:p>
          <a:p>
            <a:r>
              <a:rPr lang="hu-HU" cap="small" dirty="0">
                <a:solidFill>
                  <a:schemeClr val="tx1">
                    <a:lumMod val="75000"/>
                    <a:lumOff val="25000"/>
                  </a:schemeClr>
                </a:solidFill>
                <a:latin typeface="DIN Next LT Pro Bold" panose="020B0803020203050203" pitchFamily="34" charset="-18"/>
                <a:ea typeface="+mj-ea"/>
                <a:cs typeface="+mj-cs"/>
                <a:sym typeface="Trebuchet MS" panose="020B0603020202020204" pitchFamily="34" charset="0"/>
              </a:rPr>
              <a:t>Díjbevétel és záró állomány darabszám</a:t>
            </a:r>
          </a:p>
        </p:txBody>
      </p:sp>
      <p:sp>
        <p:nvSpPr>
          <p:cNvPr id="3" name="Téglalap 2">
            <a:extLst>
              <a:ext uri="{FF2B5EF4-FFF2-40B4-BE49-F238E27FC236}">
                <a16:creationId xmlns:a16="http://schemas.microsoft.com/office/drawing/2014/main" id="{9FC951DA-6327-3F78-A048-BD05FDEAA3BE}"/>
              </a:ext>
            </a:extLst>
          </p:cNvPr>
          <p:cNvSpPr/>
          <p:nvPr/>
        </p:nvSpPr>
        <p:spPr>
          <a:xfrm>
            <a:off x="195688" y="309198"/>
            <a:ext cx="268448" cy="665735"/>
          </a:xfrm>
          <a:prstGeom prst="rect">
            <a:avLst/>
          </a:prstGeom>
          <a:solidFill>
            <a:srgbClr val="006633"/>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sz="1200" dirty="0">
              <a:solidFill>
                <a:srgbClr val="FFFFFF"/>
              </a:solidFill>
            </a:endParaRPr>
          </a:p>
        </p:txBody>
      </p:sp>
      <p:sp>
        <p:nvSpPr>
          <p:cNvPr id="5" name="Szövegdoboz 4">
            <a:extLst>
              <a:ext uri="{FF2B5EF4-FFF2-40B4-BE49-F238E27FC236}">
                <a16:creationId xmlns:a16="http://schemas.microsoft.com/office/drawing/2014/main" id="{F45C1631-566D-CECF-0AA8-58DC18F1BD75}"/>
              </a:ext>
            </a:extLst>
          </p:cNvPr>
          <p:cNvSpPr txBox="1"/>
          <p:nvPr/>
        </p:nvSpPr>
        <p:spPr>
          <a:xfrm>
            <a:off x="427837" y="6354351"/>
            <a:ext cx="9102057" cy="31878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hu-HU" sz="1000" i="1" dirty="0">
                <a:solidFill>
                  <a:srgbClr val="575757"/>
                </a:solidFill>
              </a:rPr>
              <a:t>Forrás: Mabisz</a:t>
            </a:r>
          </a:p>
          <a:p>
            <a:r>
              <a:rPr lang="hu-HU" sz="1000" i="1" dirty="0">
                <a:solidFill>
                  <a:srgbClr val="575757"/>
                </a:solidFill>
              </a:rPr>
              <a:t>Megjegyzés: a CIG esetében a 2023-as adat megegyezik a 2022-es adattal</a:t>
            </a:r>
          </a:p>
        </p:txBody>
      </p:sp>
      <p:graphicFrame>
        <p:nvGraphicFramePr>
          <p:cNvPr id="6" name="Diagram 5">
            <a:extLst>
              <a:ext uri="{FF2B5EF4-FFF2-40B4-BE49-F238E27FC236}">
                <a16:creationId xmlns:a16="http://schemas.microsoft.com/office/drawing/2014/main" id="{E054192E-321C-9B5F-DE6D-8AFDA5685A85}"/>
              </a:ext>
            </a:extLst>
          </p:cNvPr>
          <p:cNvGraphicFramePr>
            <a:graphicFrameLocks/>
          </p:cNvGraphicFramePr>
          <p:nvPr>
            <p:extLst>
              <p:ext uri="{D42A27DB-BD31-4B8C-83A1-F6EECF244321}">
                <p14:modId xmlns:p14="http://schemas.microsoft.com/office/powerpoint/2010/main" val="1274400873"/>
              </p:ext>
            </p:extLst>
          </p:nvPr>
        </p:nvGraphicFramePr>
        <p:xfrm>
          <a:off x="1056000" y="1254301"/>
          <a:ext cx="10080000" cy="5040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8896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STYLE_ID" val="39dcc26a-7131-49f4-a9eb-1c0521500c03"/>
  <p:tag name="EE4P_MASTERWIZARD_DRAFT" val="0"/>
  <p:tag name="EE4P_LANGUAGE_ID" val="1033"/>
  <p:tag name="EE4P_MASTERWIZARD_MARGINS" val="0"/>
  <p:tag name="THINKCELLPRESENTATIONDONOTDELETE" val="&lt;?xml version=&quot;1.0&quot; encoding=&quot;UTF-16&quot; standalone=&quot;yes&quot;?&gt;&lt;root reqver=&quot;27037&quot;&gt;&lt;version val=&quot;32966&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 %&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1.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6.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heme/theme1.xml><?xml version="1.0" encoding="utf-8"?>
<a:theme xmlns:a="http://schemas.openxmlformats.org/drawingml/2006/main" name="BCG Grid 16:9">
  <a:themeElements>
    <a:clrScheme name="Red pallete">
      <a:dk1>
        <a:sysClr val="windowText" lastClr="000000"/>
      </a:dk1>
      <a:lt1>
        <a:srgbClr val="FFFFFF"/>
      </a:lt1>
      <a:dk2>
        <a:srgbClr val="BD2027"/>
      </a:dk2>
      <a:lt2>
        <a:srgbClr val="FEEEE6"/>
      </a:lt2>
      <a:accent1>
        <a:srgbClr val="BD2027"/>
      </a:accent1>
      <a:accent2>
        <a:srgbClr val="C25439"/>
      </a:accent2>
      <a:accent3>
        <a:srgbClr val="E9B09A"/>
      </a:accent3>
      <a:accent4>
        <a:srgbClr val="5C5D5F"/>
      </a:accent4>
      <a:accent5>
        <a:srgbClr val="CFD0D2"/>
      </a:accent5>
      <a:accent6>
        <a:srgbClr val="A1A3A4"/>
      </a:accent6>
      <a:hlink>
        <a:srgbClr val="BD2027"/>
      </a:hlink>
      <a:folHlink>
        <a:srgbClr val="C25439"/>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2.xml><?xml version="1.0" encoding="utf-8"?>
<a:theme xmlns:a="http://schemas.openxmlformats.org/drawingml/2006/main" name="Office Theme">
  <a:themeElements>
    <a:clrScheme name="BCG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E3558"/>
      </a:hlink>
      <a:folHlink>
        <a:srgbClr val="670F31"/>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CG Colors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FC77E"/>
      </a:hlink>
      <a:folHlink>
        <a:srgbClr val="03522D"/>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6ed836e-c4ce-42b9-8ab7-49cfd0b3e58d" xsi:nil="true"/>
    <lcf76f155ced4ddcb4097134ff3c332f xmlns="5b7ab67c-39f7-4a86-a179-db53bda5e0c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FCF8F323CF0A24BBEAC5694A7E6E214" ma:contentTypeVersion="15" ma:contentTypeDescription="Create a new document." ma:contentTypeScope="" ma:versionID="81d5efca7f2cf61eafdab389aadaab0d">
  <xsd:schema xmlns:xsd="http://www.w3.org/2001/XMLSchema" xmlns:xs="http://www.w3.org/2001/XMLSchema" xmlns:p="http://schemas.microsoft.com/office/2006/metadata/properties" xmlns:ns2="5b7ab67c-39f7-4a86-a179-db53bda5e0ce" xmlns:ns3="06ed836e-c4ce-42b9-8ab7-49cfd0b3e58d" targetNamespace="http://schemas.microsoft.com/office/2006/metadata/properties" ma:root="true" ma:fieldsID="6f0e127e38166376fc8331ac72f6fc39" ns2:_="" ns3:_="">
    <xsd:import namespace="5b7ab67c-39f7-4a86-a179-db53bda5e0ce"/>
    <xsd:import namespace="06ed836e-c4ce-42b9-8ab7-49cfd0b3e58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7ab67c-39f7-4a86-a179-db53bda5e0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1edaf98-933d-48b7-9af8-6bdbb703d060"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ed836e-c4ce-42b9-8ab7-49cfd0b3e58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a22a43c-e613-429e-9ddb-ce2283c19692}" ma:internalName="TaxCatchAll" ma:showField="CatchAllData" ma:web="06ed836e-c4ce-42b9-8ab7-49cfd0b3e5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EC8789-35E9-4C44-9FAE-3A776536E0C0}">
  <ds:schemaRefs>
    <ds:schemaRef ds:uri="http://schemas.microsoft.com/sharepoint/v3/contenttype/forms"/>
  </ds:schemaRefs>
</ds:datastoreItem>
</file>

<file path=customXml/itemProps2.xml><?xml version="1.0" encoding="utf-8"?>
<ds:datastoreItem xmlns:ds="http://schemas.openxmlformats.org/officeDocument/2006/customXml" ds:itemID="{B484D8A6-1966-4B73-A97A-82F637D732A9}">
  <ds:schemaRefs>
    <ds:schemaRef ds:uri="http://schemas.microsoft.com/office/2006/metadata/properties"/>
    <ds:schemaRef ds:uri="http://schemas.microsoft.com/office/2006/documentManagement/types"/>
    <ds:schemaRef ds:uri="http://www.w3.org/XML/1998/namespace"/>
    <ds:schemaRef ds:uri="http://purl.org/dc/dcmitype/"/>
    <ds:schemaRef ds:uri="http://purl.org/dc/terms/"/>
    <ds:schemaRef ds:uri="06ed836e-c4ce-42b9-8ab7-49cfd0b3e58d"/>
    <ds:schemaRef ds:uri="http://schemas.microsoft.com/office/infopath/2007/PartnerControls"/>
    <ds:schemaRef ds:uri="http://schemas.openxmlformats.org/package/2006/metadata/core-properties"/>
    <ds:schemaRef ds:uri="5b7ab67c-39f7-4a86-a179-db53bda5e0ce"/>
    <ds:schemaRef ds:uri="http://purl.org/dc/elements/1.1/"/>
  </ds:schemaRefs>
</ds:datastoreItem>
</file>

<file path=customXml/itemProps3.xml><?xml version="1.0" encoding="utf-8"?>
<ds:datastoreItem xmlns:ds="http://schemas.openxmlformats.org/officeDocument/2006/customXml" ds:itemID="{D9C9C138-CD6A-4F58-9B69-D4AF33F9A3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7ab67c-39f7-4a86-a179-db53bda5e0ce"/>
    <ds:schemaRef ds:uri="06ed836e-c4ce-42b9-8ab7-49cfd0b3e5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5493</TotalTime>
  <Words>916</Words>
  <Application>Microsoft Office PowerPoint</Application>
  <PresentationFormat>Szélesvásznú</PresentationFormat>
  <Paragraphs>243</Paragraphs>
  <Slides>15</Slides>
  <Notes>0</Notes>
  <HiddenSlides>0</HiddenSlides>
  <MMClips>0</MMClips>
  <ScaleCrop>false</ScaleCrop>
  <HeadingPairs>
    <vt:vector size="10" baseType="variant">
      <vt:variant>
        <vt:lpstr>Használt betűtípusok</vt:lpstr>
      </vt:variant>
      <vt:variant>
        <vt:i4>6</vt:i4>
      </vt:variant>
      <vt:variant>
        <vt:lpstr>Téma</vt:lpstr>
      </vt:variant>
      <vt:variant>
        <vt:i4>1</vt:i4>
      </vt:variant>
      <vt:variant>
        <vt:lpstr>Beágyazott OLE kiszolgálók</vt:lpstr>
      </vt:variant>
      <vt:variant>
        <vt:i4>1</vt:i4>
      </vt:variant>
      <vt:variant>
        <vt:lpstr>Diacímek</vt:lpstr>
      </vt:variant>
      <vt:variant>
        <vt:i4>15</vt:i4>
      </vt:variant>
      <vt:variant>
        <vt:lpstr>Egyéni diasorok</vt:lpstr>
      </vt:variant>
      <vt:variant>
        <vt:i4>1</vt:i4>
      </vt:variant>
    </vt:vector>
  </HeadingPairs>
  <TitlesOfParts>
    <vt:vector size="24" baseType="lpstr">
      <vt:lpstr>Arial</vt:lpstr>
      <vt:lpstr>DIN Next LT Pro</vt:lpstr>
      <vt:lpstr>Aptos</vt:lpstr>
      <vt:lpstr>Trebuchet MS</vt:lpstr>
      <vt:lpstr>Wingdings</vt:lpstr>
      <vt:lpstr>DIN Next LT Pro Bold</vt:lpstr>
      <vt:lpstr>BCG Grid 16:9</vt:lpstr>
      <vt:lpstr>think-cell Slide</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Esetleges felmondás után legyen újabb kötés!</vt:lpstr>
      <vt:lpstr>Frissített lakásbiztosítási útmutató  (https://mabisz.hu/lakasbiztositasi-utmutato/) </vt:lpstr>
      <vt:lpstr>PowerPoint-bemutató</vt:lpstr>
      <vt:lpstr>Format Guide Workshop</vt:lpstr>
    </vt:vector>
  </TitlesOfParts>
  <Company>Boston Consulting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biztosítás és a biztosításközvetítők jövője</dc:title>
  <dc:creator>Boston Consulting Group</dc:creator>
  <cp:lastModifiedBy>Orosz Dániel Imre</cp:lastModifiedBy>
  <cp:revision>77</cp:revision>
  <cp:lastPrinted>1999-12-31T22:00:00Z</cp:lastPrinted>
  <dcterms:created xsi:type="dcterms:W3CDTF">2021-09-20T23:31:00Z</dcterms:created>
  <dcterms:modified xsi:type="dcterms:W3CDTF">2024-02-21T16:40:18Z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ormat Name">
    <vt:lpwstr>Grid Format</vt:lpwstr>
  </property>
  <property fmtid="{D5CDD505-2E9C-101B-9397-08002B2CF9AE}" pid="3" name="NXPowerLiteLastOptimized">
    <vt:lpwstr>488649</vt:lpwstr>
  </property>
  <property fmtid="{D5CDD505-2E9C-101B-9397-08002B2CF9AE}" pid="4" name="NXPowerLiteSettings">
    <vt:lpwstr>87000AA0054001</vt:lpwstr>
  </property>
  <property fmtid="{D5CDD505-2E9C-101B-9397-08002B2CF9AE}" pid="5" name="NXPowerLiteVersion">
    <vt:lpwstr>D7.1.8</vt:lpwstr>
  </property>
  <property fmtid="{D5CDD505-2E9C-101B-9397-08002B2CF9AE}" pid="6" name="Template Name">
    <vt:lpwstr>16x9</vt:lpwstr>
  </property>
  <property fmtid="{D5CDD505-2E9C-101B-9397-08002B2CF9AE}" pid="7" name="ContentTypeId">
    <vt:lpwstr>0x0101003FCF8F323CF0A24BBEAC5694A7E6E214</vt:lpwstr>
  </property>
  <property fmtid="{D5CDD505-2E9C-101B-9397-08002B2CF9AE}" pid="8" name="MSIP_Label_b0d5c4f4-7a29-4385-b7a5-afbe2154ae6f_Enabled">
    <vt:lpwstr>true</vt:lpwstr>
  </property>
  <property fmtid="{D5CDD505-2E9C-101B-9397-08002B2CF9AE}" pid="9" name="MSIP_Label_b0d5c4f4-7a29-4385-b7a5-afbe2154ae6f_SetDate">
    <vt:lpwstr>2022-10-21T07:06:14Z</vt:lpwstr>
  </property>
  <property fmtid="{D5CDD505-2E9C-101B-9397-08002B2CF9AE}" pid="10" name="MSIP_Label_b0d5c4f4-7a29-4385-b7a5-afbe2154ae6f_Method">
    <vt:lpwstr>Standard</vt:lpwstr>
  </property>
  <property fmtid="{D5CDD505-2E9C-101B-9397-08002B2CF9AE}" pid="11" name="MSIP_Label_b0d5c4f4-7a29-4385-b7a5-afbe2154ae6f_Name">
    <vt:lpwstr>Confidential</vt:lpwstr>
  </property>
  <property fmtid="{D5CDD505-2E9C-101B-9397-08002B2CF9AE}" pid="12" name="MSIP_Label_b0d5c4f4-7a29-4385-b7a5-afbe2154ae6f_SiteId">
    <vt:lpwstr>2dfb2f0b-4d21-4268-9559-72926144c918</vt:lpwstr>
  </property>
  <property fmtid="{D5CDD505-2E9C-101B-9397-08002B2CF9AE}" pid="13" name="MSIP_Label_b0d5c4f4-7a29-4385-b7a5-afbe2154ae6f_ActionId">
    <vt:lpwstr>31cb5bc8-3cc0-4968-a917-dc97d0c763ff</vt:lpwstr>
  </property>
  <property fmtid="{D5CDD505-2E9C-101B-9397-08002B2CF9AE}" pid="14" name="MSIP_Label_b0d5c4f4-7a29-4385-b7a5-afbe2154ae6f_ContentBits">
    <vt:lpwstr>0</vt:lpwstr>
  </property>
  <property fmtid="{D5CDD505-2E9C-101B-9397-08002B2CF9AE}" pid="15" name="bcgClassification">
    <vt:lpwstr>bcgConfidential</vt:lpwstr>
  </property>
  <property fmtid="{D5CDD505-2E9C-101B-9397-08002B2CF9AE}" pid="16" name="MSIP_Label_5c50e9b8-3cc8-43a7-b00e-4d178721ac0d_Enabled">
    <vt:lpwstr>true</vt:lpwstr>
  </property>
  <property fmtid="{D5CDD505-2E9C-101B-9397-08002B2CF9AE}" pid="17" name="MSIP_Label_5c50e9b8-3cc8-43a7-b00e-4d178721ac0d_SetDate">
    <vt:lpwstr>2024-02-16T12:52:54Z</vt:lpwstr>
  </property>
  <property fmtid="{D5CDD505-2E9C-101B-9397-08002B2CF9AE}" pid="18" name="MSIP_Label_5c50e9b8-3cc8-43a7-b00e-4d178721ac0d_Method">
    <vt:lpwstr>Privileged</vt:lpwstr>
  </property>
  <property fmtid="{D5CDD505-2E9C-101B-9397-08002B2CF9AE}" pid="19" name="MSIP_Label_5c50e9b8-3cc8-43a7-b00e-4d178721ac0d_Name">
    <vt:lpwstr>5c50e9b8-3cc8-43a7-b00e-4d178721ac0d</vt:lpwstr>
  </property>
  <property fmtid="{D5CDD505-2E9C-101B-9397-08002B2CF9AE}" pid="20" name="MSIP_Label_5c50e9b8-3cc8-43a7-b00e-4d178721ac0d_SiteId">
    <vt:lpwstr>cbeb3ecc-6f45-4183-b5a8-088140deae5d</vt:lpwstr>
  </property>
  <property fmtid="{D5CDD505-2E9C-101B-9397-08002B2CF9AE}" pid="21" name="MSIP_Label_5c50e9b8-3cc8-43a7-b00e-4d178721ac0d_ActionId">
    <vt:lpwstr>b7b4ce18-a9d9-47a4-bd11-5f9dd2e0d9bf</vt:lpwstr>
  </property>
  <property fmtid="{D5CDD505-2E9C-101B-9397-08002B2CF9AE}" pid="22" name="MSIP_Label_5c50e9b8-3cc8-43a7-b00e-4d178721ac0d_ContentBits">
    <vt:lpwstr>0</vt:lpwstr>
  </property>
</Properties>
</file>